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26"/>
  </p:notesMasterIdLst>
  <p:sldIdLst>
    <p:sldId id="257" r:id="rId2"/>
    <p:sldId id="258" r:id="rId3"/>
    <p:sldId id="259" r:id="rId4"/>
    <p:sldId id="304" r:id="rId5"/>
    <p:sldId id="300" r:id="rId6"/>
    <p:sldId id="262" r:id="rId7"/>
    <p:sldId id="263" r:id="rId8"/>
    <p:sldId id="311" r:id="rId9"/>
    <p:sldId id="305" r:id="rId10"/>
    <p:sldId id="306" r:id="rId11"/>
    <p:sldId id="279" r:id="rId12"/>
    <p:sldId id="312" r:id="rId13"/>
    <p:sldId id="307" r:id="rId14"/>
    <p:sldId id="308" r:id="rId15"/>
    <p:sldId id="309" r:id="rId16"/>
    <p:sldId id="280" r:id="rId17"/>
    <p:sldId id="310" r:id="rId18"/>
    <p:sldId id="302" r:id="rId19"/>
    <p:sldId id="272" r:id="rId20"/>
    <p:sldId id="298" r:id="rId21"/>
    <p:sldId id="278" r:id="rId22"/>
    <p:sldId id="295" r:id="rId23"/>
    <p:sldId id="296" r:id="rId24"/>
    <p:sldId id="29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Ellison" initials="" lastIdx="11" clrIdx="0"/>
  <p:cmAuthor id="1" name="sellison" initials="se" lastIdx="16" clrIdx="1"/>
  <p:cmAuthor id="2" name="emiller" initials="e" lastIdx="9"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0878" autoAdjust="0"/>
    <p:restoredTop sz="83250" autoAdjust="0"/>
  </p:normalViewPr>
  <p:slideViewPr>
    <p:cSldViewPr snapToGrid="0" snapToObjects="1">
      <p:cViewPr>
        <p:scale>
          <a:sx n="88" d="100"/>
          <a:sy n="88" d="100"/>
        </p:scale>
        <p:origin x="-774" y="-72"/>
      </p:cViewPr>
      <p:guideLst>
        <p:guide orient="horz" pos="2160"/>
        <p:guide pos="2880"/>
      </p:guideLst>
    </p:cSldViewPr>
  </p:slideViewPr>
  <p:outlineViewPr>
    <p:cViewPr>
      <p:scale>
        <a:sx n="33" d="100"/>
        <a:sy n="33" d="100"/>
      </p:scale>
      <p:origin x="0" y="10140"/>
    </p:cViewPr>
  </p:outlineViewPr>
  <p:notesTextViewPr>
    <p:cViewPr>
      <p:scale>
        <a:sx n="100" d="100"/>
        <a:sy n="100" d="100"/>
      </p:scale>
      <p:origin x="0" y="0"/>
    </p:cViewPr>
  </p:notesTextViewPr>
  <p:notesViewPr>
    <p:cSldViewPr snapToGrid="0" snapToObjects="1">
      <p:cViewPr varScale="1">
        <p:scale>
          <a:sx n="56" d="100"/>
          <a:sy n="56" d="100"/>
        </p:scale>
        <p:origin x="-144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4-06-13T15:02:55.825" idx="1">
    <p:pos x="5472" y="1811"/>
    <p:text>this definition is unclear in English</p:text>
  </p:cm>
  <p:cm authorId="2" dt="2014-06-13T15:05:41.856" idx="2">
    <p:pos x="4467" y="2880"/>
    <p:text>usually defined as people who care about or are affected by the problem, rather than project.</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4-06-13T16:07:21.310" idx="3">
    <p:pos x="5517" y="3309"/>
    <p:text>I actually think this example result is a little confusing...who are the caregivers? The fathers are not caregivers? Are these books on tape, and if so, how does that relate to reading more printed books?</p:text>
  </p:cm>
  <p:cm authorId="2" dt="2014-06-16T14:52:22.142" idx="5">
    <p:pos x="5422" y="1984"/>
    <p:text>I would actually say this is not timely because it doesn't say for how long the kids will be trained (how long the project lasts). In Spanish, the "T" is limitado en el tiempo, or time-bound. I know there are various versions of what SMART means in English, and time-bound is in some of them. I've also seen time-specific used
</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4-06-13T16:32:39.034" idx="4">
    <p:pos x="2419" y="2880"/>
    <p:text>I would change this to "this means identifying common and outlying themes in the responses to questions that can't be answered numerically."</p:text>
  </p:cm>
  <p:cm authorId="2" dt="2014-06-20T15:35:21.486" idx="6">
    <p:pos x="4818" y="2195"/>
    <p:text>I took out the links to the data visuals because I'm not sure what would be the equivalents in Spanish</p:tex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F5725-4969-4A84-9366-CACB5FEDF0AF}"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15A742C8-4C5C-4ACE-84BB-5BAEF6504F00}">
      <dgm:prSet phldrT="[Text]"/>
      <dgm:spPr/>
      <dgm:t>
        <a:bodyPr/>
        <a:lstStyle/>
        <a:p>
          <a:r>
            <a:rPr lang="es-DO" noProof="0" dirty="0" smtClean="0"/>
            <a:t>Planificación</a:t>
          </a:r>
          <a:endParaRPr lang="es-DO" noProof="0" dirty="0"/>
        </a:p>
      </dgm:t>
    </dgm:pt>
    <dgm:pt modelId="{8BAC343E-0658-493F-AD5E-B06E04DB6982}" type="parTrans" cxnId="{1109DB00-3EBD-4650-9AB5-58F88D5FD4F3}">
      <dgm:prSet/>
      <dgm:spPr/>
      <dgm:t>
        <a:bodyPr/>
        <a:lstStyle/>
        <a:p>
          <a:endParaRPr lang="en-US"/>
        </a:p>
      </dgm:t>
    </dgm:pt>
    <dgm:pt modelId="{11523CBB-87D6-461F-BBE4-8F9AF8B9C176}" type="sibTrans" cxnId="{1109DB00-3EBD-4650-9AB5-58F88D5FD4F3}">
      <dgm:prSet/>
      <dgm:spPr/>
      <dgm:t>
        <a:bodyPr/>
        <a:lstStyle/>
        <a:p>
          <a:endParaRPr lang="en-US" dirty="0"/>
        </a:p>
      </dgm:t>
    </dgm:pt>
    <dgm:pt modelId="{7632AF84-8002-41DE-9ACC-9CE7D6340D45}">
      <dgm:prSet phldrT="[Text]" custT="1"/>
      <dgm:spPr/>
      <dgm:t>
        <a:bodyPr/>
        <a:lstStyle/>
        <a:p>
          <a:r>
            <a:rPr lang="es-DO" sz="1100" noProof="0" dirty="0" smtClean="0"/>
            <a:t>Colectar Recursos </a:t>
          </a:r>
          <a:r>
            <a:rPr lang="es-DO" sz="900" noProof="0" dirty="0" smtClean="0"/>
            <a:t>(Entradas)</a:t>
          </a:r>
          <a:endParaRPr lang="es-DO" sz="900" noProof="0" dirty="0"/>
        </a:p>
      </dgm:t>
    </dgm:pt>
    <dgm:pt modelId="{6A5B8EC1-206B-4DB5-95F3-FFC4789E525C}" type="parTrans" cxnId="{ACDCECE9-E361-4144-9712-A0279DD53D1A}">
      <dgm:prSet/>
      <dgm:spPr/>
      <dgm:t>
        <a:bodyPr/>
        <a:lstStyle/>
        <a:p>
          <a:endParaRPr lang="en-US"/>
        </a:p>
      </dgm:t>
    </dgm:pt>
    <dgm:pt modelId="{E1CDA2DB-5075-4372-B0B1-42F15F6ED59F}" type="sibTrans" cxnId="{ACDCECE9-E361-4144-9712-A0279DD53D1A}">
      <dgm:prSet/>
      <dgm:spPr/>
      <dgm:t>
        <a:bodyPr/>
        <a:lstStyle/>
        <a:p>
          <a:endParaRPr lang="en-US" dirty="0"/>
        </a:p>
      </dgm:t>
    </dgm:pt>
    <dgm:pt modelId="{A898FE78-9F0B-4DF8-8814-D67EDE9E3FC5}">
      <dgm:prSet phldrT="[Text]"/>
      <dgm:spPr/>
      <dgm:t>
        <a:bodyPr/>
        <a:lstStyle/>
        <a:p>
          <a:r>
            <a:rPr lang="es-DO" noProof="0" dirty="0" smtClean="0"/>
            <a:t>Actividades del Programa + Monitoreo</a:t>
          </a:r>
          <a:endParaRPr lang="es-DO" noProof="0" dirty="0"/>
        </a:p>
      </dgm:t>
    </dgm:pt>
    <dgm:pt modelId="{FCD2C8CD-A301-4310-9E1E-0FEDAFF6A39D}" type="parTrans" cxnId="{5C9FC4C0-C56B-4582-869F-B8D33DC850EA}">
      <dgm:prSet/>
      <dgm:spPr/>
      <dgm:t>
        <a:bodyPr/>
        <a:lstStyle/>
        <a:p>
          <a:endParaRPr lang="en-US"/>
        </a:p>
      </dgm:t>
    </dgm:pt>
    <dgm:pt modelId="{8C464C24-60C6-425C-B3F5-1594DA7DA6CE}" type="sibTrans" cxnId="{5C9FC4C0-C56B-4582-869F-B8D33DC850EA}">
      <dgm:prSet/>
      <dgm:spPr/>
      <dgm:t>
        <a:bodyPr/>
        <a:lstStyle/>
        <a:p>
          <a:endParaRPr lang="en-US" dirty="0"/>
        </a:p>
      </dgm:t>
    </dgm:pt>
    <dgm:pt modelId="{069C8EAC-2ECB-419E-AAB6-899FE4245B48}">
      <dgm:prSet phldrT="[Text]"/>
      <dgm:spPr/>
      <dgm:t>
        <a:bodyPr/>
        <a:lstStyle/>
        <a:p>
          <a:r>
            <a:rPr lang="es-DO" noProof="0" dirty="0" smtClean="0"/>
            <a:t>Evaluación + Aprendizaje</a:t>
          </a:r>
          <a:endParaRPr lang="es-DO" noProof="0" dirty="0"/>
        </a:p>
      </dgm:t>
    </dgm:pt>
    <dgm:pt modelId="{27309AE2-4F4B-49C9-A8C2-E763929E5F43}" type="parTrans" cxnId="{01BB65BF-947E-4D75-80F5-EA8795872787}">
      <dgm:prSet/>
      <dgm:spPr/>
      <dgm:t>
        <a:bodyPr/>
        <a:lstStyle/>
        <a:p>
          <a:endParaRPr lang="en-US"/>
        </a:p>
      </dgm:t>
    </dgm:pt>
    <dgm:pt modelId="{A144D9E4-355D-4CA1-9B50-94578DF7451D}" type="sibTrans" cxnId="{01BB65BF-947E-4D75-80F5-EA8795872787}">
      <dgm:prSet/>
      <dgm:spPr/>
      <dgm:t>
        <a:bodyPr/>
        <a:lstStyle/>
        <a:p>
          <a:endParaRPr lang="en-US" dirty="0"/>
        </a:p>
      </dgm:t>
    </dgm:pt>
    <dgm:pt modelId="{E81314E8-B71F-49C7-B3E4-A0E506F6A694}" type="pres">
      <dgm:prSet presAssocID="{97FF5725-4969-4A84-9366-CACB5FEDF0AF}" presName="cycle" presStyleCnt="0">
        <dgm:presLayoutVars>
          <dgm:dir/>
          <dgm:resizeHandles val="exact"/>
        </dgm:presLayoutVars>
      </dgm:prSet>
      <dgm:spPr/>
      <dgm:t>
        <a:bodyPr/>
        <a:lstStyle/>
        <a:p>
          <a:endParaRPr lang="en-US"/>
        </a:p>
      </dgm:t>
    </dgm:pt>
    <dgm:pt modelId="{39987330-282E-4CC3-974E-F240D35DC399}" type="pres">
      <dgm:prSet presAssocID="{15A742C8-4C5C-4ACE-84BB-5BAEF6504F00}" presName="node" presStyleLbl="node1" presStyleIdx="0" presStyleCnt="4">
        <dgm:presLayoutVars>
          <dgm:bulletEnabled val="1"/>
        </dgm:presLayoutVars>
      </dgm:prSet>
      <dgm:spPr/>
      <dgm:t>
        <a:bodyPr/>
        <a:lstStyle/>
        <a:p>
          <a:endParaRPr lang="en-US"/>
        </a:p>
      </dgm:t>
    </dgm:pt>
    <dgm:pt modelId="{0B99A4DC-DD21-42ED-812E-0523887A9527}" type="pres">
      <dgm:prSet presAssocID="{15A742C8-4C5C-4ACE-84BB-5BAEF6504F00}" presName="spNode" presStyleCnt="0"/>
      <dgm:spPr/>
    </dgm:pt>
    <dgm:pt modelId="{0D5CE907-9820-44BE-9A4D-A22843ED189F}" type="pres">
      <dgm:prSet presAssocID="{11523CBB-87D6-461F-BBE4-8F9AF8B9C176}" presName="sibTrans" presStyleLbl="sibTrans1D1" presStyleIdx="0" presStyleCnt="4"/>
      <dgm:spPr/>
      <dgm:t>
        <a:bodyPr/>
        <a:lstStyle/>
        <a:p>
          <a:endParaRPr lang="en-US"/>
        </a:p>
      </dgm:t>
    </dgm:pt>
    <dgm:pt modelId="{3872F94F-8CC1-4EE4-B6CF-524B7D61FCA7}" type="pres">
      <dgm:prSet presAssocID="{7632AF84-8002-41DE-9ACC-9CE7D6340D45}" presName="node" presStyleLbl="node1" presStyleIdx="1" presStyleCnt="4">
        <dgm:presLayoutVars>
          <dgm:bulletEnabled val="1"/>
        </dgm:presLayoutVars>
      </dgm:prSet>
      <dgm:spPr/>
      <dgm:t>
        <a:bodyPr/>
        <a:lstStyle/>
        <a:p>
          <a:endParaRPr lang="en-US"/>
        </a:p>
      </dgm:t>
    </dgm:pt>
    <dgm:pt modelId="{5ADACE1A-25E4-46D1-A394-B13CD4ECB6D7}" type="pres">
      <dgm:prSet presAssocID="{7632AF84-8002-41DE-9ACC-9CE7D6340D45}" presName="spNode" presStyleCnt="0"/>
      <dgm:spPr/>
    </dgm:pt>
    <dgm:pt modelId="{5E2643BC-94EA-4645-AD24-79C6BAA6884A}" type="pres">
      <dgm:prSet presAssocID="{E1CDA2DB-5075-4372-B0B1-42F15F6ED59F}" presName="sibTrans" presStyleLbl="sibTrans1D1" presStyleIdx="1" presStyleCnt="4"/>
      <dgm:spPr/>
      <dgm:t>
        <a:bodyPr/>
        <a:lstStyle/>
        <a:p>
          <a:endParaRPr lang="en-US"/>
        </a:p>
      </dgm:t>
    </dgm:pt>
    <dgm:pt modelId="{74A6BA1E-0D07-4E4F-B4C0-79F61FDFDC98}" type="pres">
      <dgm:prSet presAssocID="{A898FE78-9F0B-4DF8-8814-D67EDE9E3FC5}" presName="node" presStyleLbl="node1" presStyleIdx="2" presStyleCnt="4">
        <dgm:presLayoutVars>
          <dgm:bulletEnabled val="1"/>
        </dgm:presLayoutVars>
      </dgm:prSet>
      <dgm:spPr/>
      <dgm:t>
        <a:bodyPr/>
        <a:lstStyle/>
        <a:p>
          <a:endParaRPr lang="en-US"/>
        </a:p>
      </dgm:t>
    </dgm:pt>
    <dgm:pt modelId="{7C77C9A8-6AA9-4900-9CBE-BDC743DB5FD0}" type="pres">
      <dgm:prSet presAssocID="{A898FE78-9F0B-4DF8-8814-D67EDE9E3FC5}" presName="spNode" presStyleCnt="0"/>
      <dgm:spPr/>
    </dgm:pt>
    <dgm:pt modelId="{98298822-6C1D-492B-9CB9-008C2BC706DD}" type="pres">
      <dgm:prSet presAssocID="{8C464C24-60C6-425C-B3F5-1594DA7DA6CE}" presName="sibTrans" presStyleLbl="sibTrans1D1" presStyleIdx="2" presStyleCnt="4"/>
      <dgm:spPr/>
      <dgm:t>
        <a:bodyPr/>
        <a:lstStyle/>
        <a:p>
          <a:endParaRPr lang="en-US"/>
        </a:p>
      </dgm:t>
    </dgm:pt>
    <dgm:pt modelId="{1540AAE0-DF95-4440-BD0C-0E73E282928C}" type="pres">
      <dgm:prSet presAssocID="{069C8EAC-2ECB-419E-AAB6-899FE4245B48}" presName="node" presStyleLbl="node1" presStyleIdx="3" presStyleCnt="4">
        <dgm:presLayoutVars>
          <dgm:bulletEnabled val="1"/>
        </dgm:presLayoutVars>
      </dgm:prSet>
      <dgm:spPr/>
      <dgm:t>
        <a:bodyPr/>
        <a:lstStyle/>
        <a:p>
          <a:endParaRPr lang="en-US"/>
        </a:p>
      </dgm:t>
    </dgm:pt>
    <dgm:pt modelId="{97F0975D-C965-497D-8DE0-ECF8F1DC4D7A}" type="pres">
      <dgm:prSet presAssocID="{069C8EAC-2ECB-419E-AAB6-899FE4245B48}" presName="spNode" presStyleCnt="0"/>
      <dgm:spPr/>
    </dgm:pt>
    <dgm:pt modelId="{126B1751-CD4E-4CEC-9B51-941C5CFBD8B3}" type="pres">
      <dgm:prSet presAssocID="{A144D9E4-355D-4CA1-9B50-94578DF7451D}" presName="sibTrans" presStyleLbl="sibTrans1D1" presStyleIdx="3" presStyleCnt="4"/>
      <dgm:spPr/>
      <dgm:t>
        <a:bodyPr/>
        <a:lstStyle/>
        <a:p>
          <a:endParaRPr lang="en-US"/>
        </a:p>
      </dgm:t>
    </dgm:pt>
  </dgm:ptLst>
  <dgm:cxnLst>
    <dgm:cxn modelId="{1109DB00-3EBD-4650-9AB5-58F88D5FD4F3}" srcId="{97FF5725-4969-4A84-9366-CACB5FEDF0AF}" destId="{15A742C8-4C5C-4ACE-84BB-5BAEF6504F00}" srcOrd="0" destOrd="0" parTransId="{8BAC343E-0658-493F-AD5E-B06E04DB6982}" sibTransId="{11523CBB-87D6-461F-BBE4-8F9AF8B9C176}"/>
    <dgm:cxn modelId="{5C9FC4C0-C56B-4582-869F-B8D33DC850EA}" srcId="{97FF5725-4969-4A84-9366-CACB5FEDF0AF}" destId="{A898FE78-9F0B-4DF8-8814-D67EDE9E3FC5}" srcOrd="2" destOrd="0" parTransId="{FCD2C8CD-A301-4310-9E1E-0FEDAFF6A39D}" sibTransId="{8C464C24-60C6-425C-B3F5-1594DA7DA6CE}"/>
    <dgm:cxn modelId="{B78A46FF-BD26-4CCE-8F4A-EC6004FEBA72}" type="presOf" srcId="{11523CBB-87D6-461F-BBE4-8F9AF8B9C176}" destId="{0D5CE907-9820-44BE-9A4D-A22843ED189F}" srcOrd="0" destOrd="0" presId="urn:microsoft.com/office/officeart/2005/8/layout/cycle5"/>
    <dgm:cxn modelId="{9292C846-C891-4D6B-8768-DD627F1D18A0}" type="presOf" srcId="{15A742C8-4C5C-4ACE-84BB-5BAEF6504F00}" destId="{39987330-282E-4CC3-974E-F240D35DC399}" srcOrd="0" destOrd="0" presId="urn:microsoft.com/office/officeart/2005/8/layout/cycle5"/>
    <dgm:cxn modelId="{53F4D983-5C6D-4EBB-9C3D-C481C91ED167}" type="presOf" srcId="{E1CDA2DB-5075-4372-B0B1-42F15F6ED59F}" destId="{5E2643BC-94EA-4645-AD24-79C6BAA6884A}" srcOrd="0" destOrd="0" presId="urn:microsoft.com/office/officeart/2005/8/layout/cycle5"/>
    <dgm:cxn modelId="{A791EA9E-3D08-44AC-B5EB-A1B884F9CAC4}" type="presOf" srcId="{7632AF84-8002-41DE-9ACC-9CE7D6340D45}" destId="{3872F94F-8CC1-4EE4-B6CF-524B7D61FCA7}" srcOrd="0" destOrd="0" presId="urn:microsoft.com/office/officeart/2005/8/layout/cycle5"/>
    <dgm:cxn modelId="{01BB65BF-947E-4D75-80F5-EA8795872787}" srcId="{97FF5725-4969-4A84-9366-CACB5FEDF0AF}" destId="{069C8EAC-2ECB-419E-AAB6-899FE4245B48}" srcOrd="3" destOrd="0" parTransId="{27309AE2-4F4B-49C9-A8C2-E763929E5F43}" sibTransId="{A144D9E4-355D-4CA1-9B50-94578DF7451D}"/>
    <dgm:cxn modelId="{1EB30015-E71C-4CD1-946B-9B3247E426F4}" type="presOf" srcId="{8C464C24-60C6-425C-B3F5-1594DA7DA6CE}" destId="{98298822-6C1D-492B-9CB9-008C2BC706DD}" srcOrd="0" destOrd="0" presId="urn:microsoft.com/office/officeart/2005/8/layout/cycle5"/>
    <dgm:cxn modelId="{3848FB82-DCC7-4A97-80ED-E04BAF8D2010}" type="presOf" srcId="{A144D9E4-355D-4CA1-9B50-94578DF7451D}" destId="{126B1751-CD4E-4CEC-9B51-941C5CFBD8B3}" srcOrd="0" destOrd="0" presId="urn:microsoft.com/office/officeart/2005/8/layout/cycle5"/>
    <dgm:cxn modelId="{8758FE6C-679B-469A-A13E-98047B44D2CF}" type="presOf" srcId="{069C8EAC-2ECB-419E-AAB6-899FE4245B48}" destId="{1540AAE0-DF95-4440-BD0C-0E73E282928C}" srcOrd="0" destOrd="0" presId="urn:microsoft.com/office/officeart/2005/8/layout/cycle5"/>
    <dgm:cxn modelId="{28B61868-C867-4798-886C-5DBDAACD41CD}" type="presOf" srcId="{A898FE78-9F0B-4DF8-8814-D67EDE9E3FC5}" destId="{74A6BA1E-0D07-4E4F-B4C0-79F61FDFDC98}" srcOrd="0" destOrd="0" presId="urn:microsoft.com/office/officeart/2005/8/layout/cycle5"/>
    <dgm:cxn modelId="{ACDCECE9-E361-4144-9712-A0279DD53D1A}" srcId="{97FF5725-4969-4A84-9366-CACB5FEDF0AF}" destId="{7632AF84-8002-41DE-9ACC-9CE7D6340D45}" srcOrd="1" destOrd="0" parTransId="{6A5B8EC1-206B-4DB5-95F3-FFC4789E525C}" sibTransId="{E1CDA2DB-5075-4372-B0B1-42F15F6ED59F}"/>
    <dgm:cxn modelId="{D6935B99-FF76-42CA-9DEB-37650E777045}" type="presOf" srcId="{97FF5725-4969-4A84-9366-CACB5FEDF0AF}" destId="{E81314E8-B71F-49C7-B3E4-A0E506F6A694}" srcOrd="0" destOrd="0" presId="urn:microsoft.com/office/officeart/2005/8/layout/cycle5"/>
    <dgm:cxn modelId="{7BD9CE0B-F8D8-4071-9EF0-64853D2CFD87}" type="presParOf" srcId="{E81314E8-B71F-49C7-B3E4-A0E506F6A694}" destId="{39987330-282E-4CC3-974E-F240D35DC399}" srcOrd="0" destOrd="0" presId="urn:microsoft.com/office/officeart/2005/8/layout/cycle5"/>
    <dgm:cxn modelId="{09A35B45-81BB-4C93-A6FB-AAB42A5EC880}" type="presParOf" srcId="{E81314E8-B71F-49C7-B3E4-A0E506F6A694}" destId="{0B99A4DC-DD21-42ED-812E-0523887A9527}" srcOrd="1" destOrd="0" presId="urn:microsoft.com/office/officeart/2005/8/layout/cycle5"/>
    <dgm:cxn modelId="{6862DF4F-D794-4654-AB85-5F58EACED816}" type="presParOf" srcId="{E81314E8-B71F-49C7-B3E4-A0E506F6A694}" destId="{0D5CE907-9820-44BE-9A4D-A22843ED189F}" srcOrd="2" destOrd="0" presId="urn:microsoft.com/office/officeart/2005/8/layout/cycle5"/>
    <dgm:cxn modelId="{B2366923-7C81-409B-9E9C-148E79AB6B5D}" type="presParOf" srcId="{E81314E8-B71F-49C7-B3E4-A0E506F6A694}" destId="{3872F94F-8CC1-4EE4-B6CF-524B7D61FCA7}" srcOrd="3" destOrd="0" presId="urn:microsoft.com/office/officeart/2005/8/layout/cycle5"/>
    <dgm:cxn modelId="{DFEE1A9A-105B-4D83-B237-A8F6ECC0C38B}" type="presParOf" srcId="{E81314E8-B71F-49C7-B3E4-A0E506F6A694}" destId="{5ADACE1A-25E4-46D1-A394-B13CD4ECB6D7}" srcOrd="4" destOrd="0" presId="urn:microsoft.com/office/officeart/2005/8/layout/cycle5"/>
    <dgm:cxn modelId="{95809636-3E99-440D-847E-C9722C3D807C}" type="presParOf" srcId="{E81314E8-B71F-49C7-B3E4-A0E506F6A694}" destId="{5E2643BC-94EA-4645-AD24-79C6BAA6884A}" srcOrd="5" destOrd="0" presId="urn:microsoft.com/office/officeart/2005/8/layout/cycle5"/>
    <dgm:cxn modelId="{6E39FCD0-22E8-4807-B460-19D14AA9E54B}" type="presParOf" srcId="{E81314E8-B71F-49C7-B3E4-A0E506F6A694}" destId="{74A6BA1E-0D07-4E4F-B4C0-79F61FDFDC98}" srcOrd="6" destOrd="0" presId="urn:microsoft.com/office/officeart/2005/8/layout/cycle5"/>
    <dgm:cxn modelId="{85CB3633-BFDB-4C4C-B368-AA361B22A252}" type="presParOf" srcId="{E81314E8-B71F-49C7-B3E4-A0E506F6A694}" destId="{7C77C9A8-6AA9-4900-9CBE-BDC743DB5FD0}" srcOrd="7" destOrd="0" presId="urn:microsoft.com/office/officeart/2005/8/layout/cycle5"/>
    <dgm:cxn modelId="{21DA54A0-F6EE-4E3E-8B9C-9BCF12F24ED0}" type="presParOf" srcId="{E81314E8-B71F-49C7-B3E4-A0E506F6A694}" destId="{98298822-6C1D-492B-9CB9-008C2BC706DD}" srcOrd="8" destOrd="0" presId="urn:microsoft.com/office/officeart/2005/8/layout/cycle5"/>
    <dgm:cxn modelId="{C7F1FA20-CFFD-405C-ABB6-3556F1B26F0B}" type="presParOf" srcId="{E81314E8-B71F-49C7-B3E4-A0E506F6A694}" destId="{1540AAE0-DF95-4440-BD0C-0E73E282928C}" srcOrd="9" destOrd="0" presId="urn:microsoft.com/office/officeart/2005/8/layout/cycle5"/>
    <dgm:cxn modelId="{693B857A-9852-4DB8-93E1-E710BACB4C33}" type="presParOf" srcId="{E81314E8-B71F-49C7-B3E4-A0E506F6A694}" destId="{97F0975D-C965-497D-8DE0-ECF8F1DC4D7A}" srcOrd="10" destOrd="0" presId="urn:microsoft.com/office/officeart/2005/8/layout/cycle5"/>
    <dgm:cxn modelId="{126EB057-DEBC-4258-BA91-5BC4EA3FB11F}" type="presParOf" srcId="{E81314E8-B71F-49C7-B3E4-A0E506F6A694}" destId="{126B1751-CD4E-4CEC-9B51-941C5CFBD8B3}" srcOrd="11"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987330-282E-4CC3-974E-F240D35DC399}">
      <dsp:nvSpPr>
        <dsp:cNvPr id="0" name=""/>
        <dsp:cNvSpPr/>
      </dsp:nvSpPr>
      <dsp:spPr>
        <a:xfrm>
          <a:off x="985690" y="898486"/>
          <a:ext cx="916593" cy="5957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DO" sz="900" kern="1200" noProof="0" dirty="0" smtClean="0"/>
            <a:t>Planificación</a:t>
          </a:r>
          <a:endParaRPr lang="es-DO" sz="900" kern="1200" noProof="0" dirty="0"/>
        </a:p>
      </dsp:txBody>
      <dsp:txXfrm>
        <a:off x="985690" y="898486"/>
        <a:ext cx="916593" cy="595785"/>
      </dsp:txXfrm>
    </dsp:sp>
    <dsp:sp modelId="{0D5CE907-9820-44BE-9A4D-A22843ED189F}">
      <dsp:nvSpPr>
        <dsp:cNvPr id="0" name=""/>
        <dsp:cNvSpPr/>
      </dsp:nvSpPr>
      <dsp:spPr>
        <a:xfrm>
          <a:off x="458726" y="1196379"/>
          <a:ext cx="1970520" cy="1970520"/>
        </a:xfrm>
        <a:custGeom>
          <a:avLst/>
          <a:gdLst/>
          <a:ahLst/>
          <a:cxnLst/>
          <a:rect l="0" t="0" r="0" b="0"/>
          <a:pathLst>
            <a:path>
              <a:moveTo>
                <a:pt x="1570369" y="192553"/>
              </a:moveTo>
              <a:arcTo wR="985260" hR="985260" stAng="18385897" swAng="1635487"/>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872F94F-8CC1-4EE4-B6CF-524B7D61FCA7}">
      <dsp:nvSpPr>
        <dsp:cNvPr id="0" name=""/>
        <dsp:cNvSpPr/>
      </dsp:nvSpPr>
      <dsp:spPr>
        <a:xfrm>
          <a:off x="1970950" y="1883746"/>
          <a:ext cx="916593" cy="5957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DO" sz="1100" kern="1200" noProof="0" dirty="0" smtClean="0"/>
            <a:t>Colectar Recursos </a:t>
          </a:r>
          <a:r>
            <a:rPr lang="es-DO" sz="900" kern="1200" noProof="0" dirty="0" smtClean="0"/>
            <a:t>(Entradas)</a:t>
          </a:r>
          <a:endParaRPr lang="es-DO" sz="900" kern="1200" noProof="0" dirty="0"/>
        </a:p>
      </dsp:txBody>
      <dsp:txXfrm>
        <a:off x="1970950" y="1883746"/>
        <a:ext cx="916593" cy="595785"/>
      </dsp:txXfrm>
    </dsp:sp>
    <dsp:sp modelId="{5E2643BC-94EA-4645-AD24-79C6BAA6884A}">
      <dsp:nvSpPr>
        <dsp:cNvPr id="0" name=""/>
        <dsp:cNvSpPr/>
      </dsp:nvSpPr>
      <dsp:spPr>
        <a:xfrm>
          <a:off x="458726" y="1196379"/>
          <a:ext cx="1970520" cy="1970520"/>
        </a:xfrm>
        <a:custGeom>
          <a:avLst/>
          <a:gdLst/>
          <a:ahLst/>
          <a:cxnLst/>
          <a:rect l="0" t="0" r="0" b="0"/>
          <a:pathLst>
            <a:path>
              <a:moveTo>
                <a:pt x="1868454" y="1421958"/>
              </a:moveTo>
              <a:arcTo wR="985260" hR="985260" stAng="1578616" swAng="1635487"/>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4A6BA1E-0D07-4E4F-B4C0-79F61FDFDC98}">
      <dsp:nvSpPr>
        <dsp:cNvPr id="0" name=""/>
        <dsp:cNvSpPr/>
      </dsp:nvSpPr>
      <dsp:spPr>
        <a:xfrm>
          <a:off x="985690" y="2869006"/>
          <a:ext cx="916593" cy="5957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DO" sz="900" kern="1200" noProof="0" dirty="0" smtClean="0"/>
            <a:t>Actividades del Programa + Monitoreo</a:t>
          </a:r>
          <a:endParaRPr lang="es-DO" sz="900" kern="1200" noProof="0" dirty="0"/>
        </a:p>
      </dsp:txBody>
      <dsp:txXfrm>
        <a:off x="985690" y="2869006"/>
        <a:ext cx="916593" cy="595785"/>
      </dsp:txXfrm>
    </dsp:sp>
    <dsp:sp modelId="{98298822-6C1D-492B-9CB9-008C2BC706DD}">
      <dsp:nvSpPr>
        <dsp:cNvPr id="0" name=""/>
        <dsp:cNvSpPr/>
      </dsp:nvSpPr>
      <dsp:spPr>
        <a:xfrm>
          <a:off x="458726" y="1196379"/>
          <a:ext cx="1970520" cy="1970520"/>
        </a:xfrm>
        <a:custGeom>
          <a:avLst/>
          <a:gdLst/>
          <a:ahLst/>
          <a:cxnLst/>
          <a:rect l="0" t="0" r="0" b="0"/>
          <a:pathLst>
            <a:path>
              <a:moveTo>
                <a:pt x="400150" y="1777967"/>
              </a:moveTo>
              <a:arcTo wR="985260" hR="985260" stAng="7585897" swAng="1635487"/>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540AAE0-DF95-4440-BD0C-0E73E282928C}">
      <dsp:nvSpPr>
        <dsp:cNvPr id="0" name=""/>
        <dsp:cNvSpPr/>
      </dsp:nvSpPr>
      <dsp:spPr>
        <a:xfrm>
          <a:off x="430" y="1883746"/>
          <a:ext cx="916593" cy="5957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DO" sz="900" kern="1200" noProof="0" dirty="0" smtClean="0"/>
            <a:t>Evaluación + Aprendizaje</a:t>
          </a:r>
          <a:endParaRPr lang="es-DO" sz="900" kern="1200" noProof="0" dirty="0"/>
        </a:p>
      </dsp:txBody>
      <dsp:txXfrm>
        <a:off x="430" y="1883746"/>
        <a:ext cx="916593" cy="595785"/>
      </dsp:txXfrm>
    </dsp:sp>
    <dsp:sp modelId="{126B1751-CD4E-4CEC-9B51-941C5CFBD8B3}">
      <dsp:nvSpPr>
        <dsp:cNvPr id="0" name=""/>
        <dsp:cNvSpPr/>
      </dsp:nvSpPr>
      <dsp:spPr>
        <a:xfrm>
          <a:off x="458726" y="1196379"/>
          <a:ext cx="1970520" cy="1970520"/>
        </a:xfrm>
        <a:custGeom>
          <a:avLst/>
          <a:gdLst/>
          <a:ahLst/>
          <a:cxnLst/>
          <a:rect l="0" t="0" r="0" b="0"/>
          <a:pathLst>
            <a:path>
              <a:moveTo>
                <a:pt x="102066" y="548561"/>
              </a:moveTo>
              <a:arcTo wR="985260" hR="985260" stAng="12378616" swAng="1635487"/>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7C420-0A82-9244-8B04-5E411829A47C}" type="datetimeFigureOut">
              <a:rPr lang="en-US" smtClean="0"/>
              <a:pPr/>
              <a:t>7/22/2014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88BCE-BA95-7542-B00E-B76852905DBD}" type="slidenum">
              <a:rPr lang="en-US" smtClean="0"/>
              <a:pPr/>
              <a:t>‹#›</a:t>
            </a:fld>
            <a:endParaRPr lang="en-US" dirty="0"/>
          </a:p>
        </p:txBody>
      </p:sp>
    </p:spTree>
    <p:extLst>
      <p:ext uri="{BB962C8B-B14F-4D97-AF65-F5344CB8AC3E}">
        <p14:creationId xmlns:p14="http://schemas.microsoft.com/office/powerpoint/2010/main" xmlns="" val="20426708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1. Introducción</a:t>
            </a:r>
            <a:endParaRPr lang="es-DO" u="sng" noProof="0" dirty="0" smtClean="0"/>
          </a:p>
          <a:p>
            <a:endParaRPr lang="es-DO" noProof="0" dirty="0" smtClean="0"/>
          </a:p>
          <a:p>
            <a:r>
              <a:rPr lang="es-DO" noProof="0" dirty="0" smtClean="0"/>
              <a:t>Bienvenidos al primer seminario</a:t>
            </a:r>
            <a:r>
              <a:rPr lang="es-DO" baseline="0" noProof="0" dirty="0" smtClean="0"/>
              <a:t> virtual</a:t>
            </a:r>
            <a:r>
              <a:rPr lang="es-DO" noProof="0" dirty="0" smtClean="0"/>
              <a:t> del</a:t>
            </a:r>
            <a:r>
              <a:rPr lang="es-DO" baseline="0" noProof="0" dirty="0" smtClean="0"/>
              <a:t> Fondo Mundial para la Infancia para construir capacidades de monitoreo, aprendizaje, y evaluación para organizaciones de base. Antes de que empecemos, me </a:t>
            </a:r>
            <a:r>
              <a:rPr lang="es-DO" baseline="0" noProof="0" dirty="0" err="1" smtClean="0"/>
              <a:t>gustaria</a:t>
            </a:r>
            <a:r>
              <a:rPr lang="es-DO" baseline="0" noProof="0" dirty="0" smtClean="0"/>
              <a:t> hacer una pequeña </a:t>
            </a:r>
            <a:r>
              <a:rPr lang="es-DO" baseline="0" noProof="0" dirty="0" err="1" smtClean="0"/>
              <a:t>presentacion</a:t>
            </a:r>
            <a:r>
              <a:rPr lang="es-DO" baseline="0" noProof="0" dirty="0" smtClean="0"/>
              <a:t> de las organizaciones que </a:t>
            </a:r>
            <a:r>
              <a:rPr lang="es-DO" baseline="0" noProof="0" dirty="0" err="1" smtClean="0"/>
              <a:t>estan</a:t>
            </a:r>
            <a:r>
              <a:rPr lang="es-DO" baseline="0" noProof="0" dirty="0" smtClean="0"/>
              <a:t> participando hoy al igual que el equipo de GFC que esta haciendo posible el seminario del </a:t>
            </a:r>
            <a:r>
              <a:rPr lang="es-DO" baseline="0" noProof="0" dirty="0" err="1" smtClean="0"/>
              <a:t>dia</a:t>
            </a:r>
            <a:r>
              <a:rPr lang="es-DO" baseline="0" noProof="0" dirty="0" smtClean="0"/>
              <a:t> de hoy.</a:t>
            </a:r>
          </a:p>
          <a:p>
            <a:endParaRPr lang="es-DO" baseline="0" noProof="0" dirty="0" smtClean="0"/>
          </a:p>
          <a:p>
            <a:r>
              <a:rPr lang="es-DO" baseline="0" noProof="0" dirty="0" smtClean="0"/>
              <a:t>Por parte de GFC hoy me acompañan ______ y ______, y yo me llamo ______ y soy _________. Las organizaciones que están siendo parte del seminario el </a:t>
            </a:r>
            <a:r>
              <a:rPr lang="es-DO" baseline="0" noProof="0" dirty="0" err="1" smtClean="0"/>
              <a:t>dia</a:t>
            </a:r>
            <a:r>
              <a:rPr lang="es-DO" baseline="0" noProof="0" dirty="0" smtClean="0"/>
              <a:t> de hoy  son______ de________,… Si tienen dificultades técnicas durante este seminario virtual, por favor siéntanse libres de mandar un correo electrónico a evmiller@globalfundforchildren.org  o llamar a +1(202) 222-0813 para ayudarles a mejorar su participación  en este seminario. Esta </a:t>
            </a:r>
            <a:r>
              <a:rPr lang="es-DO" baseline="0" noProof="0" dirty="0" err="1" smtClean="0"/>
              <a:t>informacion</a:t>
            </a:r>
            <a:r>
              <a:rPr lang="es-DO" baseline="0" noProof="0" dirty="0" smtClean="0"/>
              <a:t> </a:t>
            </a:r>
            <a:r>
              <a:rPr lang="es-DO" baseline="0" noProof="0" dirty="0" err="1" smtClean="0"/>
              <a:t>tambien</a:t>
            </a:r>
            <a:r>
              <a:rPr lang="es-DO" baseline="0" noProof="0" dirty="0" smtClean="0"/>
              <a:t> ha sido </a:t>
            </a:r>
            <a:r>
              <a:rPr lang="es-DO" baseline="0" noProof="0" dirty="0" err="1" smtClean="0"/>
              <a:t>proveida</a:t>
            </a:r>
            <a:r>
              <a:rPr lang="es-DO" baseline="0" noProof="0" dirty="0" smtClean="0"/>
              <a:t> en el correo electrónico que se les mando en preparación para este seminario. </a:t>
            </a:r>
          </a:p>
          <a:p>
            <a:endParaRPr lang="es-DO" baseline="0" noProof="0" dirty="0" smtClean="0"/>
          </a:p>
          <a:p>
            <a:r>
              <a:rPr lang="es-DO" baseline="0" noProof="0" dirty="0" smtClean="0"/>
              <a:t>Durante el seminario virtual, les estaré preguntando si entienden los conceptos, si tienen preguntas, o si han completado una actividad. Para responder, les pediré a cada organización  que escriban con sus teclas en el cuadro de chatear en el lado izquierdo/derecho de su pantalla con una carita feliz/carita sonriente (type in smiley face “</a:t>
            </a:r>
            <a:r>
              <a:rPr lang="es-DO" baseline="0" noProof="0" dirty="0" smtClean="0">
                <a:sym typeface="Wingdings" pitchFamily="2" charset="2"/>
              </a:rPr>
              <a:t>”</a:t>
            </a:r>
            <a:r>
              <a:rPr lang="es-DO" baseline="0" noProof="0" dirty="0" smtClean="0"/>
              <a:t>), lo que consiste de dos puntos “:” y una paréntesis “)” si entienden o si han terminado la actividad, o </a:t>
            </a:r>
            <a:r>
              <a:rPr lang="es-DO" baseline="0" noProof="0" dirty="0" smtClean="0">
                <a:sym typeface="Wingdings" pitchFamily="2" charset="2"/>
              </a:rPr>
              <a:t>si no están muy seguros de un concepto o si necesitan mas tiempo para completar una actividad, una cara triste, lo que consiste de dos puntos “:” y una paréntesis al revés “(“ (then type in the whole thing “”)</a:t>
            </a:r>
          </a:p>
          <a:p>
            <a:endParaRPr lang="es-DO" baseline="0" noProof="0" dirty="0" smtClean="0">
              <a:sym typeface="Wingdings" pitchFamily="2" charset="2"/>
            </a:endParaRPr>
          </a:p>
          <a:p>
            <a:r>
              <a:rPr lang="es-DO" baseline="0" noProof="0" dirty="0" smtClean="0">
                <a:sym typeface="Wingdings" pitchFamily="2" charset="2"/>
              </a:rPr>
              <a:t>Ahora vamos a practicar. </a:t>
            </a:r>
            <a:r>
              <a:rPr lang="es-DO" dirty="0" smtClean="0"/>
              <a:t>¿</a:t>
            </a:r>
            <a:r>
              <a:rPr lang="es-DO" baseline="0" noProof="0" dirty="0" smtClean="0">
                <a:sym typeface="Wingdings" pitchFamily="2" charset="2"/>
              </a:rPr>
              <a:t>Pueden teclear su cara sonriente? </a:t>
            </a:r>
            <a:r>
              <a:rPr lang="es-DO" dirty="0" smtClean="0"/>
              <a:t>¿</a:t>
            </a:r>
            <a:r>
              <a:rPr lang="es-DO" baseline="0" noProof="0" dirty="0" smtClean="0">
                <a:sym typeface="Wingdings" pitchFamily="2" charset="2"/>
              </a:rPr>
              <a:t>Su cara triste? </a:t>
            </a:r>
          </a:p>
          <a:p>
            <a:r>
              <a:rPr lang="es-DO" baseline="0" noProof="0" dirty="0" smtClean="0">
                <a:sym typeface="Wingdings" pitchFamily="2" charset="2"/>
              </a:rPr>
              <a:t>Excelente. Si tienen otras preguntas durante la presentación, favor de anotarlas y mandarlas al correo electrónico que les hemos indicado. </a:t>
            </a:r>
          </a:p>
          <a:p>
            <a:endParaRPr lang="es-DO" baseline="0" noProof="0" dirty="0" smtClean="0">
              <a:sym typeface="Wingdings" pitchFamily="2" charset="2"/>
            </a:endParaRPr>
          </a:p>
          <a:p>
            <a:r>
              <a:rPr lang="es-DO" baseline="0" noProof="0" dirty="0" smtClean="0">
                <a:sym typeface="Wingdings" pitchFamily="2" charset="2"/>
              </a:rPr>
              <a:t>Ahora vamos a empezar y hablar acerca de los objetivos de este seminario. </a:t>
            </a:r>
            <a:endParaRPr lang="es-DO" noProof="0" dirty="0" smtClean="0"/>
          </a:p>
          <a:p>
            <a:endParaRPr lang="en-US" baseline="0" dirty="0" smtClean="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1</a:t>
            </a:fld>
            <a:endParaRPr lang="en-US" dirty="0"/>
          </a:p>
        </p:txBody>
      </p:sp>
    </p:spTree>
    <p:extLst>
      <p:ext uri="{BB962C8B-B14F-4D97-AF65-F5344CB8AC3E}">
        <p14:creationId xmlns:p14="http://schemas.microsoft.com/office/powerpoint/2010/main" xmlns="" val="3587539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baseline="0" noProof="0" dirty="0" smtClean="0"/>
              <a:t>10. Ahora </a:t>
            </a:r>
            <a:r>
              <a:rPr lang="es-DO" u="sng" baseline="0" noProof="0" dirty="0" smtClean="0"/>
              <a:t>les toca a ustedes practicar. </a:t>
            </a:r>
            <a:endParaRPr lang="es-DO" u="sng" baseline="0" noProof="0" dirty="0" smtClean="0"/>
          </a:p>
          <a:p>
            <a:endParaRPr lang="es-DO" baseline="0" noProof="0" dirty="0" smtClean="0"/>
          </a:p>
          <a:p>
            <a:r>
              <a:rPr lang="es-DO" baseline="0" noProof="0" dirty="0" smtClean="0"/>
              <a:t>Elijan </a:t>
            </a:r>
            <a:r>
              <a:rPr lang="es-DO" baseline="0" noProof="0" dirty="0" smtClean="0"/>
              <a:t>cada componente que corresponda a la </a:t>
            </a:r>
            <a:r>
              <a:rPr lang="es-DO" baseline="0" noProof="0" dirty="0" err="1" smtClean="0"/>
              <a:t>descripcion</a:t>
            </a:r>
            <a:r>
              <a:rPr lang="es-DO" baseline="0" noProof="0" dirty="0" smtClean="0"/>
              <a:t> de programa en el lado izquierdo con la palabra clave que le corresponda al lado derecho. Si gustan, pueden utilizar la hoja de trabajo para hacer este ejercicio que es el numero 2. Tienen 5 minutos para hacerlo. (Once the three minutes are up click to reveal the answers and discuss.) </a:t>
            </a:r>
            <a:endParaRPr lang="es-DO" noProof="0" dirty="0" smtClean="0"/>
          </a:p>
        </p:txBody>
      </p:sp>
      <p:sp>
        <p:nvSpPr>
          <p:cNvPr id="4" name="Slide Number Placeholder 3"/>
          <p:cNvSpPr>
            <a:spLocks noGrp="1"/>
          </p:cNvSpPr>
          <p:nvPr>
            <p:ph type="sldNum" sz="quarter" idx="10"/>
          </p:nvPr>
        </p:nvSpPr>
        <p:spPr/>
        <p:txBody>
          <a:bodyPr/>
          <a:lstStyle/>
          <a:p>
            <a:fld id="{21A641AE-0E24-AF46-B29D-0C468557A9BA}" type="slidenum">
              <a:rPr lang="en-US" smtClean="0"/>
              <a:pPr/>
              <a:t>10</a:t>
            </a:fld>
            <a:endParaRPr lang="en-US" dirty="0"/>
          </a:p>
        </p:txBody>
      </p:sp>
    </p:spTree>
    <p:extLst>
      <p:ext uri="{BB962C8B-B14F-4D97-AF65-F5344CB8AC3E}">
        <p14:creationId xmlns:p14="http://schemas.microsoft.com/office/powerpoint/2010/main" xmlns="" val="253482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11. Mas</a:t>
            </a:r>
            <a:r>
              <a:rPr lang="es-DO" u="sng" baseline="0" noProof="0" dirty="0" smtClean="0"/>
              <a:t> </a:t>
            </a:r>
            <a:r>
              <a:rPr lang="es-DO" u="sng" baseline="0" noProof="0" dirty="0" smtClean="0"/>
              <a:t>para saber</a:t>
            </a:r>
          </a:p>
          <a:p>
            <a:endParaRPr lang="es-DO" baseline="0" noProof="0" dirty="0" smtClean="0"/>
          </a:p>
          <a:p>
            <a:r>
              <a:rPr lang="es-DO" baseline="0" noProof="0" dirty="0" smtClean="0"/>
              <a:t>El marco lógico tiene sus beneficios pero no representa todo. Hablemos acerca de algunos de los pros y las contras de usar el marco lógico.</a:t>
            </a:r>
          </a:p>
          <a:p>
            <a:endParaRPr lang="es-DO" noProof="0" dirty="0" smtClean="0"/>
          </a:p>
          <a:p>
            <a:r>
              <a:rPr lang="es-DO" noProof="0" dirty="0" smtClean="0"/>
              <a:t>Pros</a:t>
            </a:r>
          </a:p>
          <a:p>
            <a:pPr marL="457200" lvl="2" indent="0">
              <a:buNone/>
            </a:pPr>
            <a:r>
              <a:rPr lang="es-DO" noProof="0" dirty="0" smtClean="0"/>
              <a:t>Ayuda a organizar ideas y pensamientos para expresarlos a otras personas a</a:t>
            </a:r>
            <a:r>
              <a:rPr lang="es-DO" baseline="0" noProof="0" dirty="0" smtClean="0"/>
              <a:t> quienes les podrían interesar su programa. </a:t>
            </a:r>
            <a:endParaRPr lang="es-DO" noProof="0" dirty="0" smtClean="0"/>
          </a:p>
          <a:p>
            <a:pPr marL="457200" lvl="2" indent="0">
              <a:buNone/>
            </a:pPr>
            <a:r>
              <a:rPr lang="es-DO" noProof="0" dirty="0" smtClean="0"/>
              <a:t>Muestra lo que debería de medir para determinar si </a:t>
            </a:r>
            <a:r>
              <a:rPr lang="es-DO" noProof="0" dirty="0" err="1" smtClean="0"/>
              <a:t>estan</a:t>
            </a:r>
            <a:r>
              <a:rPr lang="es-DO" noProof="0" dirty="0" smtClean="0"/>
              <a:t> logrando sus objetivos—explica claramente su</a:t>
            </a:r>
            <a:r>
              <a:rPr lang="es-DO" baseline="0" noProof="0" dirty="0" smtClean="0"/>
              <a:t> rendimiento y sus resultados.  </a:t>
            </a:r>
            <a:endParaRPr lang="es-DO" noProof="0" dirty="0" smtClean="0"/>
          </a:p>
          <a:p>
            <a:pPr marL="457200" lvl="2" indent="0">
              <a:buNone/>
            </a:pPr>
            <a:r>
              <a:rPr lang="es-DO" noProof="0" dirty="0" smtClean="0"/>
              <a:t>Hace que sus metas y objetivos principales</a:t>
            </a:r>
            <a:r>
              <a:rPr lang="es-DO" baseline="0" noProof="0" dirty="0" smtClean="0"/>
              <a:t> sean claros a cualquier persona interesada en sus resultados e impacto.   </a:t>
            </a:r>
            <a:endParaRPr lang="es-DO" noProof="0" dirty="0" smtClean="0"/>
          </a:p>
          <a:p>
            <a:pPr marL="457200" lvl="2" indent="0">
              <a:buNone/>
            </a:pPr>
            <a:endParaRPr lang="es-DO" noProof="0" dirty="0" smtClean="0"/>
          </a:p>
          <a:p>
            <a:r>
              <a:rPr lang="es-DO" noProof="0" dirty="0" smtClean="0"/>
              <a:t>Cons</a:t>
            </a:r>
          </a:p>
          <a:p>
            <a:pPr marL="457200" lvl="2" indent="0">
              <a:buNone/>
            </a:pPr>
            <a:r>
              <a:rPr lang="es-DO" noProof="0" dirty="0" smtClean="0"/>
              <a:t>Puede ser que sus programas no encajen</a:t>
            </a:r>
            <a:r>
              <a:rPr lang="es-DO" baseline="0" noProof="0" dirty="0" smtClean="0"/>
              <a:t> perfectamente con el modelo. Puede haber varios pasos en su proyecto o actividades recurrentes o simultaneas. </a:t>
            </a:r>
          </a:p>
          <a:p>
            <a:pPr marL="457200" lvl="2" indent="0">
              <a:buNone/>
            </a:pPr>
            <a:r>
              <a:rPr lang="es-DO" baseline="0" noProof="0" dirty="0" smtClean="0"/>
              <a:t>El marco lógico no toma en cuenta las características mas generales de la comunidad o del contexto en que ocurre su proyecto, o sea, que no es un </a:t>
            </a:r>
            <a:r>
              <a:rPr lang="es-DO" baseline="0" noProof="0" dirty="0" err="1" smtClean="0"/>
              <a:t>model</a:t>
            </a:r>
            <a:r>
              <a:rPr lang="es-DO" baseline="0" noProof="0" dirty="0" smtClean="0"/>
              <a:t> </a:t>
            </a:r>
            <a:r>
              <a:rPr lang="es-DO" baseline="0" noProof="0" dirty="0" err="1" smtClean="0"/>
              <a:t>unico</a:t>
            </a:r>
            <a:r>
              <a:rPr lang="es-DO" baseline="0" noProof="0" dirty="0" smtClean="0"/>
              <a:t> para todos. </a:t>
            </a:r>
            <a:endParaRPr lang="es-DO" noProof="0" dirty="0" smtClean="0"/>
          </a:p>
        </p:txBody>
      </p:sp>
      <p:sp>
        <p:nvSpPr>
          <p:cNvPr id="4" name="Slide Number Placeholder 3"/>
          <p:cNvSpPr>
            <a:spLocks noGrp="1"/>
          </p:cNvSpPr>
          <p:nvPr>
            <p:ph type="sldNum" sz="quarter" idx="10"/>
          </p:nvPr>
        </p:nvSpPr>
        <p:spPr/>
        <p:txBody>
          <a:bodyPr/>
          <a:lstStyle/>
          <a:p>
            <a:fld id="{F2488BCE-BA95-7542-B00E-B76852905DBD}" type="slidenum">
              <a:rPr lang="en-US" smtClean="0"/>
              <a:pPr/>
              <a:t>11</a:t>
            </a:fld>
            <a:endParaRPr lang="en-US" dirty="0"/>
          </a:p>
        </p:txBody>
      </p:sp>
    </p:spTree>
    <p:extLst>
      <p:ext uri="{BB962C8B-B14F-4D97-AF65-F5344CB8AC3E}">
        <p14:creationId xmlns:p14="http://schemas.microsoft.com/office/powerpoint/2010/main" xmlns="" val="3147981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12. M&amp;E</a:t>
            </a:r>
            <a:r>
              <a:rPr lang="es-DO" u="sng" baseline="0" noProof="0" dirty="0" smtClean="0"/>
              <a:t> </a:t>
            </a:r>
            <a:r>
              <a:rPr lang="es-DO" u="sng" baseline="0" noProof="0" dirty="0" smtClean="0"/>
              <a:t>de </a:t>
            </a:r>
            <a:r>
              <a:rPr lang="es-DO" u="sng" baseline="0" noProof="0" dirty="0" smtClean="0"/>
              <a:t>GFC</a:t>
            </a:r>
          </a:p>
          <a:p>
            <a:endParaRPr lang="es-DO" baseline="0" noProof="0" dirty="0" smtClean="0"/>
          </a:p>
          <a:p>
            <a:r>
              <a:rPr lang="es-DO" baseline="0" noProof="0" dirty="0" smtClean="0"/>
              <a:t>Cuando llenan su solicitud para renovar su subvención, se requiere que ingresen información sobre los resultados que reportaran a GFC. Estas preguntas en la solicitud se basan en el marco lógico y les ayudan a determinar el resultado clave de su programa y que tanto </a:t>
            </a:r>
            <a:r>
              <a:rPr lang="es-DO" baseline="0" noProof="0" dirty="0" err="1" smtClean="0"/>
              <a:t>estan</a:t>
            </a:r>
            <a:r>
              <a:rPr lang="es-DO" baseline="0" noProof="0" dirty="0" smtClean="0"/>
              <a:t> logrando. </a:t>
            </a:r>
          </a:p>
          <a:p>
            <a:endParaRPr lang="es-DO" baseline="0" noProof="0" dirty="0" smtClean="0"/>
          </a:p>
          <a:p>
            <a:r>
              <a:rPr lang="es-DO" baseline="0" noProof="0" dirty="0" smtClean="0"/>
              <a:t>Cuando se llena la primera solicitud para una subvención de GFC, se les hacen preguntas como las que están en esta diapositiva (Advance and image will appear.) Estas primeras preguntas ayudan a su organización y a su oficial de programas de GFC a determinar cual resultado reportaran a GFC durante toda su relación financiera con nosotros. Las preguntas son para ayudarles a desarrollar un resultado de una sola oración que determine lo que hace su organización (la meta principal/resultado), como su organización alcanza sus metas (actividades y programas), a quienes sirve su organización (la población meta de niños con quienes trabaja), y cuantos niños han alcanzado en este año y cuantos esperan alcanzar durante el próximo año. Existen dos listas desplegables que pueden usar como guías o también pueden ingresar sus propias respuestas cuando hacen la aplicación en línea. Vamos a hablar mas sobre la creación de la descripción del resultado en las próximas diapositivas. (Click to advance and make this image disappear.)</a:t>
            </a:r>
          </a:p>
          <a:p>
            <a:endParaRPr lang="es-DO" baseline="0" noProof="0" dirty="0" smtClean="0"/>
          </a:p>
          <a:p>
            <a:r>
              <a:rPr lang="es-DO" baseline="0" noProof="0" dirty="0" smtClean="0"/>
              <a:t>(Click to advance and have new image appear.) </a:t>
            </a:r>
          </a:p>
          <a:p>
            <a:r>
              <a:rPr lang="es-DO" baseline="0" noProof="0" dirty="0" smtClean="0"/>
              <a:t>Para sus aplicaciones de renovación y las finales, se les pide que reporten sobre el resultado que fue determinado por ustedes y su oficial de programas durante el primer año de su subvención. En raras ocasiones, el resultado que una organización reporta cambia, pero esto es raro y hace que el monitoreo de su porgrama sea mas difícil. Cuando informan sobre el numero o porcentaje de niños impactados por su programa en su aplicación, esta información se envía al personal y a la junta directiva de GFC para que revisen su progreso y hagan una recomendación para renovar su subvención. (Click to show an example image.) Por ejemplo, esta organización reporta su resultado en el numero de niños atendidos y se puede ver que a través del tiempo sus programas siguen alcanzando a mas y mas niños. La colección precisa de data para su resultado es una parte muy importante de su proceso de aplicación para una subvención.</a:t>
            </a:r>
          </a:p>
          <a:p>
            <a:endParaRPr lang="es-DO" baseline="0" noProof="0" dirty="0" smtClean="0"/>
          </a:p>
          <a:p>
            <a:r>
              <a:rPr lang="es-DO" baseline="0" noProof="0" dirty="0" smtClean="0"/>
              <a:t>Ahora veamos que es lo que hace que una descripción de resultado sea buena, tanto para las aplicaciones de GFC como para las aplicaciones de otros posibles donantes.</a:t>
            </a:r>
          </a:p>
        </p:txBody>
      </p:sp>
      <p:sp>
        <p:nvSpPr>
          <p:cNvPr id="4" name="Slide Number Placeholder 3"/>
          <p:cNvSpPr>
            <a:spLocks noGrp="1"/>
          </p:cNvSpPr>
          <p:nvPr>
            <p:ph type="sldNum" sz="quarter" idx="10"/>
          </p:nvPr>
        </p:nvSpPr>
        <p:spPr/>
        <p:txBody>
          <a:bodyPr/>
          <a:lstStyle/>
          <a:p>
            <a:fld id="{21A641AE-0E24-AF46-B29D-0C468557A9BA}" type="slidenum">
              <a:rPr lang="en-US" smtClean="0"/>
              <a:pPr/>
              <a:t>12</a:t>
            </a:fld>
            <a:endParaRPr lang="en-US" dirty="0"/>
          </a:p>
        </p:txBody>
      </p:sp>
    </p:spTree>
    <p:extLst>
      <p:ext uri="{BB962C8B-B14F-4D97-AF65-F5344CB8AC3E}">
        <p14:creationId xmlns:p14="http://schemas.microsoft.com/office/powerpoint/2010/main" xmlns="" val="378806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baseline="0" noProof="0" dirty="0" smtClean="0"/>
              <a:t>13. Mediciones </a:t>
            </a:r>
            <a:r>
              <a:rPr lang="es-DO" u="sng" baseline="0" noProof="0" dirty="0" smtClean="0"/>
              <a:t>SMART</a:t>
            </a:r>
          </a:p>
          <a:p>
            <a:endParaRPr lang="es-DO" baseline="0" noProof="0" dirty="0" smtClean="0"/>
          </a:p>
          <a:p>
            <a:r>
              <a:rPr lang="es-DO" baseline="0" noProof="0" dirty="0" smtClean="0"/>
              <a:t>Para determinar la calidad de nuestras descripciones de resultado, usamos las siglas SMART, que por sus siglas en ingles significa inteligente o listo.</a:t>
            </a:r>
          </a:p>
          <a:p>
            <a:endParaRPr lang="es-DO" baseline="0" noProof="0" dirty="0" smtClean="0"/>
          </a:p>
          <a:p>
            <a:r>
              <a:rPr lang="es-DO" baseline="0" noProof="0" dirty="0" smtClean="0"/>
              <a:t>Uno de los términos claves que discutimos anteriormente es el resultado de programa. Cuando medimos un resultado de programa, tenemos que hacerlo de manera inteligente. El resultado de un programa es la meta de un programa, y para medirlo tiene que ser SMART (Read above) </a:t>
            </a:r>
          </a:p>
          <a:p>
            <a:r>
              <a:rPr lang="es-DO" baseline="0" noProof="0" dirty="0" smtClean="0"/>
              <a:t>Especifico – define claramente con quienes trabajan, cual es su proyecto, y quien hace cual cosa en su organización</a:t>
            </a:r>
          </a:p>
          <a:p>
            <a:r>
              <a:rPr lang="es-DO" baseline="0" noProof="0" dirty="0" smtClean="0"/>
              <a:t>Medible – es algo que se puede medir</a:t>
            </a:r>
          </a:p>
          <a:p>
            <a:r>
              <a:rPr lang="es-DO" baseline="0" noProof="0" dirty="0" smtClean="0"/>
              <a:t>Apropiado– corresponde con el trabajo que hacen y satisface las necesidades de su comunidad</a:t>
            </a:r>
          </a:p>
          <a:p>
            <a:r>
              <a:rPr lang="es-DO" baseline="0" noProof="0" dirty="0" smtClean="0"/>
              <a:t>Realista– es algo que se puede realizar con los recursos que tienen</a:t>
            </a:r>
          </a:p>
          <a:p>
            <a:r>
              <a:rPr lang="es-DO" baseline="0" noProof="0" dirty="0" smtClean="0"/>
              <a:t>Basado en el tiempo – especifica cuando piensan alcanzar sus metas y realista sobre cuando estas metas se podrían alcanzar.  </a:t>
            </a:r>
          </a:p>
          <a:p>
            <a:endParaRPr lang="es-DO" baseline="0" noProof="0" dirty="0" smtClean="0"/>
          </a:p>
          <a:p>
            <a:r>
              <a:rPr lang="es-DO" baseline="0" noProof="0" dirty="0" smtClean="0"/>
              <a:t>Es muy útil tener en cuenta y memorizarse el significado de las siglas SMART conforme vayan formando sus descripciones  de resultado</a:t>
            </a:r>
          </a:p>
        </p:txBody>
      </p:sp>
      <p:sp>
        <p:nvSpPr>
          <p:cNvPr id="4" name="Slide Number Placeholder 3"/>
          <p:cNvSpPr>
            <a:spLocks noGrp="1"/>
          </p:cNvSpPr>
          <p:nvPr>
            <p:ph type="sldNum" sz="quarter" idx="10"/>
          </p:nvPr>
        </p:nvSpPr>
        <p:spPr/>
        <p:txBody>
          <a:bodyPr/>
          <a:lstStyle/>
          <a:p>
            <a:fld id="{21A641AE-0E24-AF46-B29D-0C468557A9BA}" type="slidenum">
              <a:rPr lang="en-US" smtClean="0"/>
              <a:pPr/>
              <a:t>13</a:t>
            </a:fld>
            <a:endParaRPr lang="en-US" dirty="0"/>
          </a:p>
        </p:txBody>
      </p:sp>
    </p:spTree>
    <p:extLst>
      <p:ext uri="{BB962C8B-B14F-4D97-AF65-F5344CB8AC3E}">
        <p14:creationId xmlns:p14="http://schemas.microsoft.com/office/powerpoint/2010/main" xmlns="" val="1817884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dirty="0" smtClean="0"/>
              <a:t>14. ¿</a:t>
            </a:r>
            <a:r>
              <a:rPr lang="es-DO" u="sng" noProof="0" dirty="0" smtClean="0"/>
              <a:t>Les</a:t>
            </a:r>
            <a:r>
              <a:rPr lang="es-DO" u="sng" baseline="0" noProof="0" dirty="0" smtClean="0"/>
              <a:t> </a:t>
            </a:r>
            <a:r>
              <a:rPr lang="es-DO" u="sng" baseline="0" noProof="0" dirty="0" smtClean="0"/>
              <a:t>parece SMART este resultado</a:t>
            </a:r>
            <a:r>
              <a:rPr lang="es-DO" u="sng" noProof="0" dirty="0" smtClean="0"/>
              <a:t>?</a:t>
            </a:r>
          </a:p>
          <a:p>
            <a:endParaRPr lang="es-DO" noProof="0" dirty="0" smtClean="0"/>
          </a:p>
          <a:p>
            <a:r>
              <a:rPr lang="es-DO" noProof="0" dirty="0" smtClean="0"/>
              <a:t>Tomen 5 minutos para decidir en su grupo si este resultado</a:t>
            </a:r>
            <a:r>
              <a:rPr lang="es-DO" baseline="0" noProof="0" dirty="0" smtClean="0"/>
              <a:t> es SMART o no. Pueden ver la hoja de trabajo, ejercicio 3.  </a:t>
            </a:r>
          </a:p>
          <a:p>
            <a:endParaRPr lang="es-DO" noProof="0" dirty="0" smtClean="0"/>
          </a:p>
          <a:p>
            <a:r>
              <a:rPr lang="es-DO" noProof="0" dirty="0" smtClean="0"/>
              <a:t>(Click</a:t>
            </a:r>
            <a:r>
              <a:rPr lang="es-DO" baseline="0" noProof="0" dirty="0" smtClean="0"/>
              <a:t> to advance to show revised outcome)</a:t>
            </a:r>
            <a:endParaRPr lang="es-DO" noProof="0" dirty="0" smtClean="0"/>
          </a:p>
          <a:p>
            <a:r>
              <a:rPr lang="es-DO" noProof="0" dirty="0" smtClean="0"/>
              <a:t>El resultado modificado es SMART porque es especifico </a:t>
            </a:r>
            <a:r>
              <a:rPr lang="es-DO" baseline="0" noProof="0" dirty="0" smtClean="0"/>
              <a:t>(46 niños traficados), medible (46 niños en el pasado año), apropiado y realista (suponiendo que este resultado aborda las necesidades de la comunidad y que la organización tiene los recursos necesarios para hacer el proyecto), y basado en el tiempo por que se lleva a cabo en un periodo de un año.  </a:t>
            </a:r>
            <a:endParaRPr lang="es-DO" noProof="0" dirty="0" smtClean="0"/>
          </a:p>
        </p:txBody>
      </p:sp>
      <p:sp>
        <p:nvSpPr>
          <p:cNvPr id="4" name="Slide Number Placeholder 3"/>
          <p:cNvSpPr>
            <a:spLocks noGrp="1"/>
          </p:cNvSpPr>
          <p:nvPr>
            <p:ph type="sldNum" sz="quarter" idx="10"/>
          </p:nvPr>
        </p:nvSpPr>
        <p:spPr/>
        <p:txBody>
          <a:bodyPr/>
          <a:lstStyle/>
          <a:p>
            <a:fld id="{21A641AE-0E24-AF46-B29D-0C468557A9BA}" type="slidenum">
              <a:rPr lang="en-US" smtClean="0"/>
              <a:pPr/>
              <a:t>14</a:t>
            </a:fld>
            <a:endParaRPr lang="en-US" dirty="0"/>
          </a:p>
        </p:txBody>
      </p:sp>
    </p:spTree>
    <p:extLst>
      <p:ext uri="{BB962C8B-B14F-4D97-AF65-F5344CB8AC3E}">
        <p14:creationId xmlns:p14="http://schemas.microsoft.com/office/powerpoint/2010/main" xmlns="" val="4174773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15. Descripciones</a:t>
            </a:r>
            <a:r>
              <a:rPr lang="es-DO" u="sng" baseline="0" noProof="0" dirty="0" smtClean="0"/>
              <a:t> </a:t>
            </a:r>
            <a:r>
              <a:rPr lang="es-DO" u="sng" baseline="0" noProof="0" dirty="0" smtClean="0"/>
              <a:t>de resultado para</a:t>
            </a:r>
            <a:r>
              <a:rPr lang="es-DO" u="sng" noProof="0" dirty="0" smtClean="0"/>
              <a:t> </a:t>
            </a:r>
            <a:r>
              <a:rPr lang="es-DO" u="sng" noProof="0" dirty="0" smtClean="0"/>
              <a:t>GFC</a:t>
            </a:r>
          </a:p>
          <a:p>
            <a:endParaRPr lang="es-DO" noProof="0" dirty="0" smtClean="0"/>
          </a:p>
          <a:p>
            <a:r>
              <a:rPr lang="es-DO" noProof="0" dirty="0" smtClean="0"/>
              <a:t>Aquí esta la formula que GFC usa en la propuesta para</a:t>
            </a:r>
            <a:r>
              <a:rPr lang="es-DO" baseline="0" noProof="0" dirty="0" smtClean="0"/>
              <a:t> su</a:t>
            </a:r>
            <a:r>
              <a:rPr lang="es-DO" noProof="0" dirty="0" smtClean="0"/>
              <a:t> subvención primaria. La</a:t>
            </a:r>
            <a:r>
              <a:rPr lang="es-DO" baseline="0" noProof="0" dirty="0" smtClean="0"/>
              <a:t> propuesta les</a:t>
            </a:r>
            <a:r>
              <a:rPr lang="es-DO" noProof="0" dirty="0" smtClean="0"/>
              <a:t> plantea</a:t>
            </a:r>
            <a:r>
              <a:rPr lang="es-DO" baseline="0" noProof="0" dirty="0" smtClean="0"/>
              <a:t> preguntas para ayudarles a crear su propia descripción de resultado para su programa. Fíjense que este resultado es SMART.</a:t>
            </a:r>
            <a:endParaRPr lang="es-DO" noProof="0" dirty="0" smtClean="0"/>
          </a:p>
          <a:p>
            <a:r>
              <a:rPr lang="es-DO" noProof="0" dirty="0" smtClean="0"/>
              <a:t>Especifico – Inscritos en escuela</a:t>
            </a:r>
            <a:r>
              <a:rPr lang="es-DO" baseline="0" noProof="0" dirty="0" smtClean="0"/>
              <a:t> formal</a:t>
            </a:r>
            <a:endParaRPr lang="es-DO" noProof="0" dirty="0" smtClean="0"/>
          </a:p>
          <a:p>
            <a:r>
              <a:rPr lang="es-DO" noProof="0" dirty="0" smtClean="0"/>
              <a:t>Medible – estadísticas</a:t>
            </a:r>
            <a:r>
              <a:rPr lang="es-DO" baseline="0" noProof="0" dirty="0" smtClean="0"/>
              <a:t> de las escuelas locales y el porcentaje de estudiantes (66%)</a:t>
            </a:r>
          </a:p>
          <a:p>
            <a:r>
              <a:rPr lang="es-DO" baseline="0" noProof="0" dirty="0" smtClean="0"/>
              <a:t>Apropiado –  participantes del programa (no otras personas) [Suponemos que este proyecto satisface las necesidades de los participantes del programa].</a:t>
            </a:r>
          </a:p>
          <a:p>
            <a:r>
              <a:rPr lang="es-DO" baseline="0" noProof="0" dirty="0" smtClean="0"/>
              <a:t>Realista – Depende de la capacidad de la organización- se puede lograr el 66%?</a:t>
            </a:r>
          </a:p>
          <a:p>
            <a:r>
              <a:rPr lang="es-DO" baseline="0" noProof="0" dirty="0" smtClean="0"/>
              <a:t>Basado en el tiempo – un año “el año pasado”</a:t>
            </a:r>
          </a:p>
          <a:p>
            <a:endParaRPr lang="es-DO" baseline="0" noProof="0" dirty="0" smtClean="0"/>
          </a:p>
          <a:p>
            <a:r>
              <a:rPr lang="es-DO" baseline="0" noProof="0" dirty="0" smtClean="0"/>
              <a:t>Las preguntas que GFC les hace para ayudarles a determinar su descripción de resultado son: (read questions on slide)</a:t>
            </a:r>
          </a:p>
          <a:p>
            <a:r>
              <a:rPr lang="en-US" sz="1200" dirty="0" smtClean="0"/>
              <a:t>      </a:t>
            </a:r>
          </a:p>
        </p:txBody>
      </p:sp>
      <p:sp>
        <p:nvSpPr>
          <p:cNvPr id="4" name="Slide Number Placeholder 3"/>
          <p:cNvSpPr>
            <a:spLocks noGrp="1"/>
          </p:cNvSpPr>
          <p:nvPr>
            <p:ph type="sldNum" sz="quarter" idx="10"/>
          </p:nvPr>
        </p:nvSpPr>
        <p:spPr/>
        <p:txBody>
          <a:bodyPr/>
          <a:lstStyle/>
          <a:p>
            <a:fld id="{21A641AE-0E24-AF46-B29D-0C468557A9BA}" type="slidenum">
              <a:rPr lang="en-US" smtClean="0"/>
              <a:pPr/>
              <a:t>15</a:t>
            </a:fld>
            <a:endParaRPr lang="en-US" dirty="0"/>
          </a:p>
        </p:txBody>
      </p:sp>
    </p:spTree>
    <p:extLst>
      <p:ext uri="{BB962C8B-B14F-4D97-AF65-F5344CB8AC3E}">
        <p14:creationId xmlns:p14="http://schemas.microsoft.com/office/powerpoint/2010/main" xmlns="" val="1711492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16. Identificando</a:t>
            </a:r>
            <a:r>
              <a:rPr lang="es-DO" u="sng" baseline="0" noProof="0" dirty="0" smtClean="0"/>
              <a:t> </a:t>
            </a:r>
            <a:r>
              <a:rPr lang="es-DO" u="sng" baseline="0" noProof="0" dirty="0" smtClean="0"/>
              <a:t>los resultados </a:t>
            </a:r>
            <a:r>
              <a:rPr lang="es-DO" u="sng" baseline="0" noProof="0" dirty="0" smtClean="0"/>
              <a:t>buenos</a:t>
            </a:r>
          </a:p>
          <a:p>
            <a:endParaRPr lang="es-DO"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DO" noProof="0" dirty="0" smtClean="0"/>
              <a:t>Lean estos ejemplos</a:t>
            </a:r>
            <a:r>
              <a:rPr lang="es-DO" baseline="0" noProof="0" dirty="0" smtClean="0"/>
              <a:t> de descripciones de resultado y decidan si son ejemplos buenos o malos. En su grupo, discutan el por que de sus respuestas. Vean la hoja de trabajo 1, ejercicio 4. Tienen 3 minutos para hacerlo.  </a:t>
            </a:r>
            <a:endParaRPr lang="es-DO"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DO"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DO" baseline="0" noProof="0" dirty="0" smtClean="0"/>
              <a:t>Descripción 1: (Read example)</a:t>
            </a:r>
          </a:p>
          <a:p>
            <a:pPr marL="0" marR="0" indent="0" algn="l" defTabSz="457200" rtl="0" eaLnBrk="1" fontAlgn="auto" latinLnBrk="0" hangingPunct="1">
              <a:lnSpc>
                <a:spcPct val="100000"/>
              </a:lnSpc>
              <a:spcBef>
                <a:spcPts val="0"/>
              </a:spcBef>
              <a:spcAft>
                <a:spcPts val="0"/>
              </a:spcAft>
              <a:buClrTx/>
              <a:buSzTx/>
              <a:buFontTx/>
              <a:buNone/>
              <a:tabLst/>
              <a:defRPr/>
            </a:pPr>
            <a:r>
              <a:rPr lang="es-DO" baseline="0" noProof="0" dirty="0" smtClean="0"/>
              <a:t>Este resultado deja muchas preguntas sin respuesta, como por ejemplo:</a:t>
            </a:r>
          </a:p>
          <a:p>
            <a:pPr marL="0" marR="0" indent="0" algn="l" defTabSz="457200" rtl="0" eaLnBrk="1" fontAlgn="auto" latinLnBrk="0" hangingPunct="1">
              <a:lnSpc>
                <a:spcPct val="100000"/>
              </a:lnSpc>
              <a:spcBef>
                <a:spcPts val="0"/>
              </a:spcBef>
              <a:spcAft>
                <a:spcPts val="0"/>
              </a:spcAft>
              <a:buClrTx/>
              <a:buSzTx/>
              <a:buFontTx/>
              <a:buNone/>
              <a:tabLst/>
              <a:defRPr/>
            </a:pPr>
            <a:r>
              <a:rPr lang="es-DO" noProof="0" dirty="0" smtClean="0"/>
              <a:t>¿</a:t>
            </a:r>
            <a:r>
              <a:rPr lang="es-DO" baseline="0" noProof="0" dirty="0" smtClean="0"/>
              <a:t>Cuando van a trabajar con estos niños? ( no es limitado en el tiempo)</a:t>
            </a:r>
          </a:p>
          <a:p>
            <a:pPr marL="0" marR="0" indent="0" algn="l" defTabSz="457200" rtl="0" eaLnBrk="1" fontAlgn="auto" latinLnBrk="0" hangingPunct="1">
              <a:lnSpc>
                <a:spcPct val="100000"/>
              </a:lnSpc>
              <a:spcBef>
                <a:spcPts val="0"/>
              </a:spcBef>
              <a:spcAft>
                <a:spcPts val="0"/>
              </a:spcAft>
              <a:buClrTx/>
              <a:buSzTx/>
              <a:buFontTx/>
              <a:buNone/>
              <a:tabLst/>
              <a:defRPr/>
            </a:pPr>
            <a:r>
              <a:rPr lang="es-DO" noProof="0" dirty="0" smtClean="0"/>
              <a:t>¿</a:t>
            </a:r>
            <a:r>
              <a:rPr lang="es-DO" baseline="0" noProof="0" dirty="0" smtClean="0"/>
              <a:t>Cuantos niños son? ( no es medible)</a:t>
            </a:r>
          </a:p>
          <a:p>
            <a:pPr marL="0" marR="0" indent="0" algn="l" defTabSz="457200" rtl="0" eaLnBrk="1" fontAlgn="auto" latinLnBrk="0" hangingPunct="1">
              <a:lnSpc>
                <a:spcPct val="100000"/>
              </a:lnSpc>
              <a:spcBef>
                <a:spcPts val="0"/>
              </a:spcBef>
              <a:spcAft>
                <a:spcPts val="0"/>
              </a:spcAft>
              <a:buClrTx/>
              <a:buSzTx/>
              <a:buFontTx/>
              <a:buNone/>
              <a:tabLst/>
              <a:defRPr/>
            </a:pPr>
            <a:r>
              <a:rPr lang="es-DO" noProof="0" dirty="0" smtClean="0"/>
              <a:t>¿</a:t>
            </a:r>
            <a:r>
              <a:rPr lang="es-DO" baseline="0" noProof="0" dirty="0" smtClean="0"/>
              <a:t>Como se define el mejoramiento que se busca y como se mide? ( no es especifico ni medible)</a:t>
            </a:r>
          </a:p>
          <a:p>
            <a:pPr marL="0" marR="0" indent="0" algn="l" defTabSz="457200" rtl="0" eaLnBrk="1" fontAlgn="auto" latinLnBrk="0" hangingPunct="1">
              <a:lnSpc>
                <a:spcPct val="100000"/>
              </a:lnSpc>
              <a:spcBef>
                <a:spcPts val="0"/>
              </a:spcBef>
              <a:spcAft>
                <a:spcPts val="0"/>
              </a:spcAft>
              <a:buClrTx/>
              <a:buSzTx/>
              <a:buFontTx/>
              <a:buNone/>
              <a:tabLst/>
              <a:defRPr/>
            </a:pPr>
            <a:endParaRPr lang="es-DO"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DO" baseline="0" noProof="0" dirty="0" smtClean="0"/>
              <a:t>Descripción 2: (read example)</a:t>
            </a:r>
          </a:p>
          <a:p>
            <a:r>
              <a:rPr lang="es-DO" noProof="0" dirty="0" smtClean="0">
                <a:solidFill>
                  <a:schemeClr val="accent3"/>
                </a:solidFill>
              </a:rPr>
              <a:t>Bueno</a:t>
            </a:r>
            <a:r>
              <a:rPr lang="es-DO" baseline="0" noProof="0" dirty="0" smtClean="0">
                <a:solidFill>
                  <a:schemeClr val="accent3"/>
                </a:solidFill>
              </a:rPr>
              <a:t> y malo</a:t>
            </a:r>
            <a:r>
              <a:rPr lang="es-DO" noProof="0" dirty="0" smtClean="0">
                <a:solidFill>
                  <a:schemeClr val="accent3"/>
                </a:solidFill>
              </a:rPr>
              <a:t>: Este</a:t>
            </a:r>
            <a:r>
              <a:rPr lang="es-DO" baseline="0" noProof="0" dirty="0" smtClean="0">
                <a:solidFill>
                  <a:schemeClr val="accent3"/>
                </a:solidFill>
              </a:rPr>
              <a:t> ejemplo es especifico (dice niños de los barrios y tres veces a la semana), medible (tres veces)</a:t>
            </a:r>
            <a:endParaRPr lang="es-DO" noProof="0" dirty="0" smtClean="0">
              <a:solidFill>
                <a:schemeClr val="accent3"/>
              </a:solidFill>
            </a:endParaRPr>
          </a:p>
          <a:p>
            <a:r>
              <a:rPr lang="es-DO" noProof="0" dirty="0" smtClean="0">
                <a:solidFill>
                  <a:schemeClr val="accent3"/>
                </a:solidFill>
              </a:rPr>
              <a:t>Pero…este ejemplo no es medible</a:t>
            </a:r>
            <a:r>
              <a:rPr lang="es-DO" baseline="0" noProof="0" dirty="0" smtClean="0">
                <a:solidFill>
                  <a:schemeClr val="accent3"/>
                </a:solidFill>
              </a:rPr>
              <a:t> porque no dice cuantos niños (sea cantidad o porcentaje), y no es basado en el tiempo porque no sabemos por cuanto tiempo durara el proyecto.   </a:t>
            </a:r>
            <a:endParaRPr lang="es-DO" noProof="0" dirty="0" smtClean="0">
              <a:solidFill>
                <a:schemeClr val="accent3"/>
              </a:solidFill>
            </a:endParaRPr>
          </a:p>
          <a:p>
            <a:r>
              <a:rPr lang="es-DO" noProof="0" dirty="0" smtClean="0">
                <a:solidFill>
                  <a:schemeClr val="accent3"/>
                </a:solidFill>
              </a:rPr>
              <a:t>No podemos</a:t>
            </a:r>
            <a:r>
              <a:rPr lang="es-DO" baseline="0" noProof="0" dirty="0" smtClean="0">
                <a:solidFill>
                  <a:schemeClr val="accent3"/>
                </a:solidFill>
              </a:rPr>
              <a:t> decir si este resultado es apropiado o realista porque no conocemos el contexto organizacional.  </a:t>
            </a:r>
          </a:p>
          <a:p>
            <a:r>
              <a:rPr lang="es-DO" baseline="0" noProof="0" dirty="0" smtClean="0">
                <a:solidFill>
                  <a:schemeClr val="accent3"/>
                </a:solidFill>
              </a:rPr>
              <a:t>Además, esta descripción tiene que ver mas con el rendimiento del programa y no con los resultados. O sea, solo mide si el programa se esta implementado, y no si esta teniendo éxito. </a:t>
            </a:r>
            <a:endParaRPr lang="es-DO" noProof="0" dirty="0" smtClean="0">
              <a:solidFill>
                <a:schemeClr val="accent3"/>
              </a:solidFill>
            </a:endParaRPr>
          </a:p>
          <a:p>
            <a:endParaRPr lang="es-DO" noProof="0" dirty="0" smtClean="0">
              <a:solidFill>
                <a:schemeClr val="accent3"/>
              </a:solidFill>
            </a:endParaRPr>
          </a:p>
          <a:p>
            <a:r>
              <a:rPr lang="es-DO" noProof="0" dirty="0" smtClean="0">
                <a:solidFill>
                  <a:schemeClr val="accent3"/>
                </a:solidFill>
              </a:rPr>
              <a:t>Descripción 3:</a:t>
            </a:r>
            <a:r>
              <a:rPr lang="es-DO" baseline="0" noProof="0" dirty="0" smtClean="0">
                <a:solidFill>
                  <a:schemeClr val="accent3"/>
                </a:solidFill>
              </a:rPr>
              <a:t>(read example and responses)</a:t>
            </a:r>
          </a:p>
          <a:p>
            <a:r>
              <a:rPr lang="es-DO" baseline="0" noProof="0" dirty="0" smtClean="0">
                <a:solidFill>
                  <a:schemeClr val="accent3"/>
                </a:solidFill>
              </a:rPr>
              <a:t>Este si es un ejemplo bueno. Habla de las metas y el impacto del programa y tienen bastante detalles como para poder medirlo de manera clara y consistente cada ano.  </a:t>
            </a:r>
            <a:endParaRPr lang="es-DO" noProof="0" dirty="0" smtClean="0"/>
          </a:p>
        </p:txBody>
      </p:sp>
      <p:sp>
        <p:nvSpPr>
          <p:cNvPr id="4" name="Slide Number Placeholder 3"/>
          <p:cNvSpPr>
            <a:spLocks noGrp="1"/>
          </p:cNvSpPr>
          <p:nvPr>
            <p:ph type="sldNum" sz="quarter" idx="10"/>
          </p:nvPr>
        </p:nvSpPr>
        <p:spPr/>
        <p:txBody>
          <a:bodyPr/>
          <a:lstStyle/>
          <a:p>
            <a:fld id="{F2488BCE-BA95-7542-B00E-B76852905DBD}" type="slidenum">
              <a:rPr lang="en-US" smtClean="0"/>
              <a:pPr/>
              <a:t>16</a:t>
            </a:fld>
            <a:endParaRPr lang="en-US" dirty="0"/>
          </a:p>
        </p:txBody>
      </p:sp>
    </p:spTree>
    <p:extLst>
      <p:ext uri="{BB962C8B-B14F-4D97-AF65-F5344CB8AC3E}">
        <p14:creationId xmlns:p14="http://schemas.microsoft.com/office/powerpoint/2010/main" xmlns="" val="3321160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17.</a:t>
            </a:r>
            <a:r>
              <a:rPr lang="es-DO" u="sng" baseline="0" noProof="0" dirty="0" smtClean="0"/>
              <a:t> </a:t>
            </a:r>
            <a:r>
              <a:rPr lang="es-DO" u="sng" noProof="0" dirty="0" smtClean="0"/>
              <a:t>Practiquen</a:t>
            </a:r>
            <a:r>
              <a:rPr lang="es-DO" u="sng" baseline="0" noProof="0" dirty="0" smtClean="0"/>
              <a:t> </a:t>
            </a:r>
            <a:r>
              <a:rPr lang="es-DO" u="sng" baseline="0" noProof="0" dirty="0" smtClean="0"/>
              <a:t>escribiendo una descripción de </a:t>
            </a:r>
            <a:r>
              <a:rPr lang="es-DO" u="sng" baseline="0" noProof="0" dirty="0" smtClean="0"/>
              <a:t>resultado</a:t>
            </a:r>
          </a:p>
          <a:p>
            <a:endParaRPr lang="es-DO" baseline="0" noProof="0" dirty="0" smtClean="0"/>
          </a:p>
          <a:p>
            <a:r>
              <a:rPr lang="es-DO" baseline="0" noProof="0" dirty="0" smtClean="0"/>
              <a:t>Give examples from past grant applications. (Determined by the program officer.) </a:t>
            </a:r>
          </a:p>
          <a:p>
            <a:endParaRPr lang="es-DO" baseline="0" noProof="0" dirty="0" smtClean="0"/>
          </a:p>
          <a:p>
            <a:r>
              <a:rPr lang="es-DO" baseline="0" noProof="0" dirty="0" smtClean="0"/>
              <a:t>Ahora les toca a ustedes a trabajar la descripción de su resultado para su organización. Trabajen en grupo y decidan como será su descripción de resultado. Tienen 6 minutos. Si no están muy seguros o si necesitan ayuda, se pueden </a:t>
            </a:r>
            <a:r>
              <a:rPr lang="es-DO" baseline="0" noProof="0" dirty="0" err="1" smtClean="0"/>
              <a:t>comunícar</a:t>
            </a:r>
            <a:r>
              <a:rPr lang="es-DO" baseline="0" noProof="0" dirty="0" smtClean="0"/>
              <a:t> </a:t>
            </a:r>
            <a:r>
              <a:rPr lang="es-DO" baseline="0" noProof="0" dirty="0" err="1" smtClean="0"/>
              <a:t>despues</a:t>
            </a:r>
            <a:r>
              <a:rPr lang="es-DO" baseline="0" noProof="0" dirty="0" smtClean="0"/>
              <a:t> con nosotros con cualquier pregunta que tengan. Vean la hoja de trabajo 1, ejercicio 5.  </a:t>
            </a:r>
            <a:endParaRPr lang="es-DO" noProof="0"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17</a:t>
            </a:fld>
            <a:endParaRPr lang="en-US" dirty="0"/>
          </a:p>
        </p:txBody>
      </p:sp>
    </p:spTree>
    <p:extLst>
      <p:ext uri="{BB962C8B-B14F-4D97-AF65-F5344CB8AC3E}">
        <p14:creationId xmlns:p14="http://schemas.microsoft.com/office/powerpoint/2010/main" xmlns="" val="1247403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18.</a:t>
            </a:r>
            <a:r>
              <a:rPr lang="es-DO" u="sng" baseline="0" noProof="0" dirty="0" smtClean="0"/>
              <a:t> </a:t>
            </a:r>
            <a:r>
              <a:rPr lang="es-DO" u="sng" noProof="0" dirty="0" smtClean="0"/>
              <a:t>Introducción</a:t>
            </a:r>
            <a:r>
              <a:rPr lang="es-DO" u="sng" baseline="0" noProof="0" dirty="0" smtClean="0"/>
              <a:t> </a:t>
            </a:r>
            <a:r>
              <a:rPr lang="es-DO" u="sng" baseline="0" noProof="0" dirty="0" smtClean="0"/>
              <a:t>a la colección de </a:t>
            </a:r>
            <a:r>
              <a:rPr lang="es-DO" u="sng" baseline="0" noProof="0" dirty="0" smtClean="0"/>
              <a:t>datos</a:t>
            </a:r>
          </a:p>
          <a:p>
            <a:endParaRPr lang="es-DO" baseline="0" noProof="0" dirty="0" smtClean="0"/>
          </a:p>
          <a:p>
            <a:r>
              <a:rPr lang="es-DO" baseline="0" noProof="0" dirty="0" smtClean="0"/>
              <a:t>Ustedes pueden recolectar datos de varias fuentes. Para la mayoría de organizaciones, la data se recolecta al mantener buenos registros de cosas tales como listas asistencia, participación, encuestas, y registros financieros. </a:t>
            </a:r>
          </a:p>
          <a:p>
            <a:r>
              <a:rPr lang="es-DO" baseline="0" noProof="0" dirty="0" smtClean="0"/>
              <a:t> </a:t>
            </a:r>
          </a:p>
          <a:p>
            <a:r>
              <a:rPr lang="es-DO" baseline="0" noProof="0" dirty="0" smtClean="0"/>
              <a:t>También pueden trabajar conjunto con otras organizaciones, ya sean </a:t>
            </a:r>
            <a:r>
              <a:rPr lang="es-DO" baseline="0" noProof="0" dirty="0" err="1" smtClean="0"/>
              <a:t>ONGs</a:t>
            </a:r>
            <a:r>
              <a:rPr lang="es-DO" baseline="0" noProof="0" dirty="0" smtClean="0"/>
              <a:t> o del gobierno. Por ejemplo, se puede averiguar en las escuelas la tasa de aprobación o en las clínicas las estadísticas sobre la salud. </a:t>
            </a:r>
          </a:p>
          <a:p>
            <a:r>
              <a:rPr lang="es-DO" baseline="0" noProof="0" dirty="0" smtClean="0"/>
              <a:t>Para recolectar buena data, hay que tener las herramientas indicadas. Muchas veces, esto significa asegurar que la data se recolecte de la misma manera cada vez, independientemente de quien lo hace. Es buena idea establecer un procedimiento para siempre saber quien recolecta la data, cuando, y como.</a:t>
            </a:r>
          </a:p>
          <a:p>
            <a:endParaRPr lang="es-DO" baseline="0" noProof="0" dirty="0" smtClean="0"/>
          </a:p>
          <a:p>
            <a:r>
              <a:rPr lang="es-DO" baseline="0" noProof="0" dirty="0" smtClean="0"/>
              <a:t>Por ejemplo, si quieren contar el numero de niños que asisten a sus programas durante la semana, cada día hay que saber quien se encarga de hacer que los niños se registren, cuando ellos tienen que registrarse, y que formulario van a usar para que la data sea consistente a través del tiempo. De esta manera, se puede comparar la data de mes en mes, o de año a año. </a:t>
            </a:r>
          </a:p>
          <a:p>
            <a:endParaRPr lang="es-DO" baseline="0" noProof="0" dirty="0" smtClean="0"/>
          </a:p>
          <a:p>
            <a:r>
              <a:rPr lang="es-DO" baseline="0" noProof="0" dirty="0" smtClean="0"/>
              <a:t>Después de recolectar la data, hay que saber como se va a almacenar y organizarla. Para cada organización esto puede significar algo diferente, pero muchas veces esto significa mantener en una computadora una hoja de cálculo Excel donde todos los datos se ingresan y se actualizan con frecuencia. </a:t>
            </a:r>
          </a:p>
          <a:p>
            <a:endParaRPr lang="es-DO" baseline="0" noProof="0" dirty="0" smtClean="0"/>
          </a:p>
          <a:p>
            <a:r>
              <a:rPr lang="es-DO" baseline="0" noProof="0" dirty="0" smtClean="0"/>
              <a:t>Por ultimo, es importante utilizar la data que se ha recolectado. Al recolectar y revisar data a través del tiempo, se puede ver tendencias y así hacer decisiones basadas en sus hallazgos. Por ejemplo, puede ser que mediante la revisión de data, se dan cuenta que no hay muchos niños que asisten al programa de futbol los lunes, pero que hay demasiados que llegan los sábados. Como respuesta a esta situación, se puede hacer una consulta con los niños para determinar lo que esta pasando, o se puede cambiar el horario de los entrenadores para que hayan menos trabajando los lunes y mas los sábado. </a:t>
            </a:r>
          </a:p>
          <a:p>
            <a:endParaRPr lang="es-DO" i="0" baseline="0" noProof="0" dirty="0" smtClean="0"/>
          </a:p>
          <a:p>
            <a:r>
              <a:rPr lang="es-DO" i="0" baseline="0" noProof="0" dirty="0" smtClean="0"/>
              <a:t>Algunos desafíos comunes en la recolección de data podrían ser:</a:t>
            </a:r>
          </a:p>
          <a:p>
            <a:r>
              <a:rPr lang="es-DO" i="0" baseline="0" noProof="0" dirty="0" smtClean="0"/>
              <a:t>Algunos resultados no son fáciles de medir, como por ejemplo los cambios de comportamiento o actitud de los niños. </a:t>
            </a:r>
          </a:p>
          <a:p>
            <a:r>
              <a:rPr lang="es-DO" i="0" noProof="0" dirty="0" smtClean="0"/>
              <a:t>Algunos resultados son de largo plazo, y solo</a:t>
            </a:r>
            <a:r>
              <a:rPr lang="es-DO" i="0" baseline="0" noProof="0" dirty="0" smtClean="0"/>
              <a:t> aparecen con el transcurso de mucho tiempo.  </a:t>
            </a:r>
          </a:p>
          <a:p>
            <a:r>
              <a:rPr lang="es-DO" i="0" baseline="0" noProof="0" dirty="0" smtClean="0"/>
              <a:t>Es mas o menos sencillo medir el rendimiento de su programa, un poco mas difícil medir los resultados, y muchas veces muy difícil medir el impacto. Por ejemplo, supongamos que maneja un programa que trabajo con niños quienes han sido traficados. Es sencillo medir cuantos niños han recibido los servicios ofrecidos por su organización, o sea, el rendimiento de su programa. Se requiere de mas esfuerzo y seguimiento para medir el resultado de su programa, que dice es que estos niños que han recibido servicios siguen en la escuela un año después de haber sido atendidos. Pero, el impacto que pretende tener su programa es reducir la incidencia del trafico de niños en la región. Aun si se puede conseguir buenos datos regionales sobre la indecencia del trafico en su región, es muy difícil determinar que efecto ha tenido su programa sobre cualquier disminución en la tasa del trafico de niños. Entonces, debido a estos desafíos, el GFC solo pide que midan un resultado de su programa, y no el impacto en si.</a:t>
            </a:r>
          </a:p>
          <a:p>
            <a:endParaRPr lang="es-DO" i="0" baseline="0" noProof="0" dirty="0" smtClean="0"/>
          </a:p>
          <a:p>
            <a:r>
              <a:rPr lang="es-DO" i="0" baseline="0" noProof="0" dirty="0" smtClean="0"/>
              <a:t>Si quieren mas información sobre como abordar estos desafíos en la colección de data, refiérase al enlace y los otros recursos en la próxima diapositiva. Verán en esta pagina llamada My M&amp;E que arriba del menú hay un botón google para cambiar el idioma y traducir la pagina completa a español. </a:t>
            </a:r>
            <a:endParaRPr lang="es-DO" noProof="0"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18</a:t>
            </a:fld>
            <a:endParaRPr lang="en-US" dirty="0"/>
          </a:p>
        </p:txBody>
      </p:sp>
    </p:spTree>
    <p:extLst>
      <p:ext uri="{BB962C8B-B14F-4D97-AF65-F5344CB8AC3E}">
        <p14:creationId xmlns:p14="http://schemas.microsoft.com/office/powerpoint/2010/main" xmlns="" val="3268591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baseline="0" noProof="0" dirty="0" smtClean="0"/>
              <a:t>19. La </a:t>
            </a:r>
            <a:r>
              <a:rPr lang="es-DO" u="sng" baseline="0" noProof="0" dirty="0" smtClean="0"/>
              <a:t>colección de </a:t>
            </a:r>
            <a:r>
              <a:rPr lang="es-DO" u="sng" baseline="0" noProof="0" dirty="0" smtClean="0"/>
              <a:t>datos</a:t>
            </a:r>
          </a:p>
          <a:p>
            <a:endParaRPr lang="es-DO" baseline="0" noProof="0" dirty="0" smtClean="0"/>
          </a:p>
          <a:p>
            <a:r>
              <a:rPr lang="es-DO" noProof="0" dirty="0" smtClean="0"/>
              <a:t>Para</a:t>
            </a:r>
            <a:r>
              <a:rPr lang="es-DO" baseline="0" noProof="0" dirty="0" smtClean="0"/>
              <a:t> recolectar buenos datos,  se necesita saber de donde provendrán sus datos (la fuente) y como los recolectara (el método de colección).  </a:t>
            </a:r>
          </a:p>
          <a:p>
            <a:endParaRPr lang="es-DO" baseline="0" noProof="0" dirty="0" smtClean="0"/>
          </a:p>
          <a:p>
            <a:r>
              <a:rPr lang="es-DO" baseline="0" noProof="0" dirty="0" smtClean="0"/>
              <a:t>Aquí hay dos ejemplos de dos proyectos diferentes y como recolectan los datos que necesitan. (read examples) </a:t>
            </a:r>
            <a:endParaRPr lang="es-DO" noProof="0" dirty="0" smtClean="0"/>
          </a:p>
          <a:p>
            <a:endParaRPr lang="es-DO" baseline="0" noProof="0" dirty="0" smtClean="0"/>
          </a:p>
          <a:p>
            <a:r>
              <a:rPr lang="es-DO" baseline="0" noProof="0" dirty="0" smtClean="0"/>
              <a:t>Es importante medir las mismas cosas año tras año si sus programas no cambian para ver el progreso que hacen hacia sus metas. La datos que recolectan en el primer año se refieren como “datos de la línea de base.” Estos datos siempre se recolectan al iniciar un proyecto y sirven para hacer comparaciones con los datos de los siguientes años para poder medir el progreso del proyecto. </a:t>
            </a:r>
          </a:p>
          <a:p>
            <a:endParaRPr lang="es-DO" baseline="0" noProof="0" dirty="0" smtClean="0"/>
          </a:p>
          <a:p>
            <a:r>
              <a:rPr lang="es-DO" baseline="0" noProof="0" dirty="0" smtClean="0"/>
              <a:t>Para mas información sobre la colección de datos, se pueden referir a los recursos en el lado izquierdo de esta diapositiva. </a:t>
            </a:r>
          </a:p>
          <a:p>
            <a:r>
              <a:rPr lang="es-DO" baseline="0" noProof="0" dirty="0" smtClean="0"/>
              <a:t> </a:t>
            </a:r>
            <a:endParaRPr lang="es-DO" noProof="0"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19</a:t>
            </a:fld>
            <a:endParaRPr lang="en-US" dirty="0"/>
          </a:p>
        </p:txBody>
      </p:sp>
    </p:spTree>
    <p:extLst>
      <p:ext uri="{BB962C8B-B14F-4D97-AF65-F5344CB8AC3E}">
        <p14:creationId xmlns:p14="http://schemas.microsoft.com/office/powerpoint/2010/main" xmlns="" val="32685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2. Objetivos</a:t>
            </a:r>
          </a:p>
          <a:p>
            <a:endParaRPr lang="es-DO" noProof="0" dirty="0" smtClean="0"/>
          </a:p>
          <a:p>
            <a:pPr eaLnBrk="1" hangingPunct="1"/>
            <a:r>
              <a:rPr lang="es-DO" noProof="0" dirty="0" smtClean="0"/>
              <a:t>Bienvenidos</a:t>
            </a:r>
            <a:r>
              <a:rPr lang="es-DO" baseline="0" noProof="0" dirty="0" smtClean="0"/>
              <a:t> al seminario virtual del Fondo Mundial para la Infancia sobre monitoreo y evaluación! </a:t>
            </a:r>
            <a:r>
              <a:rPr lang="es-DO" noProof="0" dirty="0" smtClean="0"/>
              <a:t> </a:t>
            </a:r>
            <a:endParaRPr lang="es-DO" baseline="0" noProof="0" dirty="0" smtClean="0"/>
          </a:p>
          <a:p>
            <a:pPr eaLnBrk="1" hangingPunct="1"/>
            <a:r>
              <a:rPr lang="es-DO" baseline="0" noProof="0" dirty="0" smtClean="0"/>
              <a:t>Agradecemos el tiempo que han tomado para hacer este seminario. A finales de este seminario, esperamos que:</a:t>
            </a:r>
            <a:endParaRPr lang="es-DO" noProof="0" dirty="0" smtClean="0"/>
          </a:p>
          <a:p>
            <a:pPr eaLnBrk="1" hangingPunct="1"/>
            <a:endParaRPr lang="es-DO" noProof="0" dirty="0" smtClean="0"/>
          </a:p>
          <a:p>
            <a:pPr eaLnBrk="1" hangingPunct="1">
              <a:buFontTx/>
              <a:buChar char="-"/>
            </a:pPr>
            <a:r>
              <a:rPr lang="es-DO" baseline="0" noProof="0" dirty="0" smtClean="0"/>
              <a:t> Hayan mejorado e incrementado su entendimiento sobre lo básico del monitoreo y evaluación. </a:t>
            </a:r>
            <a:endParaRPr lang="es-DO" noProof="0" dirty="0" smtClean="0"/>
          </a:p>
          <a:p>
            <a:pPr eaLnBrk="1" hangingPunct="1">
              <a:buFontTx/>
              <a:buChar char="-"/>
            </a:pPr>
            <a:r>
              <a:rPr lang="es-DO" noProof="0" dirty="0" smtClean="0"/>
              <a:t>Aprecien del valor del monitoreo</a:t>
            </a:r>
            <a:r>
              <a:rPr lang="es-DO" baseline="0" noProof="0" dirty="0" smtClean="0"/>
              <a:t> y evaluación y sobre lo que puede significar para nuestro trabajo. </a:t>
            </a:r>
            <a:endParaRPr lang="es-DO" noProof="0" dirty="0" smtClean="0"/>
          </a:p>
          <a:p>
            <a:pPr eaLnBrk="1" hangingPunct="1"/>
            <a:r>
              <a:rPr lang="es-DO" baseline="0" noProof="0" dirty="0" smtClean="0"/>
              <a:t>- Se sientan mas cómodos con el lenguaje y la estructura del monitoreo y evaluación de GFC para que puedan monitorear y evaluar su trabajo  de manera mas eficaz y para que escriban mejores informes, propuestas, y avancen su misión general.</a:t>
            </a:r>
            <a:endParaRPr lang="es-DO" noProof="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2</a:t>
            </a:fld>
            <a:endParaRPr lang="en-US" dirty="0"/>
          </a:p>
        </p:txBody>
      </p:sp>
    </p:spTree>
    <p:extLst>
      <p:ext uri="{BB962C8B-B14F-4D97-AF65-F5344CB8AC3E}">
        <p14:creationId xmlns:p14="http://schemas.microsoft.com/office/powerpoint/2010/main" xmlns="" val="276328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20. Análisis</a:t>
            </a:r>
            <a:r>
              <a:rPr lang="es-DO" u="sng" baseline="0" noProof="0" dirty="0" smtClean="0"/>
              <a:t> </a:t>
            </a:r>
            <a:r>
              <a:rPr lang="es-DO" u="sng" baseline="0" noProof="0" dirty="0" smtClean="0"/>
              <a:t>de Datos</a:t>
            </a:r>
          </a:p>
          <a:p>
            <a:endParaRPr lang="es-DO" baseline="0" noProof="0" dirty="0" smtClean="0"/>
          </a:p>
          <a:p>
            <a:r>
              <a:rPr lang="es-DO" baseline="0" noProof="0" dirty="0" smtClean="0"/>
              <a:t>Existen dos clases de análisis de datos: Cuantitativo y cualitativo.</a:t>
            </a:r>
          </a:p>
          <a:p>
            <a:r>
              <a:rPr lang="es-DO" baseline="0" noProof="0" dirty="0" smtClean="0"/>
              <a:t>Análisis cuantitativo se enfoca en las cosas que se pueden contar, tales como cantidades y porcentajes.</a:t>
            </a:r>
          </a:p>
          <a:p>
            <a:endParaRPr lang="es-DO" noProof="0" dirty="0" smtClean="0"/>
          </a:p>
          <a:p>
            <a:r>
              <a:rPr lang="es-DO" noProof="0" dirty="0" smtClean="0"/>
              <a:t>Análisis cualitativo se enfoca</a:t>
            </a:r>
            <a:r>
              <a:rPr lang="es-DO" baseline="0" noProof="0" dirty="0" smtClean="0"/>
              <a:t> en las cosas que se pueden observar pero que son difíciles de contar, tales como cambios de comportamiento o de actitud. Esto significa que se </a:t>
            </a:r>
            <a:r>
              <a:rPr lang="es-DO" b="1" baseline="0" noProof="0" dirty="0" smtClean="0"/>
              <a:t>sacan los temas</a:t>
            </a:r>
            <a:r>
              <a:rPr lang="es-DO" baseline="0" noProof="0" dirty="0" smtClean="0"/>
              <a:t>, ambos comunes y perificos, de los comentarios y las narrativas de los beneficiarios y las otras partes interesadas que fueron consultadas. </a:t>
            </a:r>
          </a:p>
          <a:p>
            <a:endParaRPr lang="es-DO" noProof="0" dirty="0" smtClean="0"/>
          </a:p>
          <a:p>
            <a:r>
              <a:rPr lang="es-DO" baseline="0" noProof="0" dirty="0" smtClean="0"/>
              <a:t>Existe una variedad de herramientas y recursos que las organizaciones pueden usar para ayudarles a hacer mas sentido de sus datos. La herramienta mas común para el análisis cuantitativo es Excel. Para el análisis mas avanzado, algunas organizaciones también usan programas tales como STATA, SPSS, and SenseMaker.</a:t>
            </a:r>
          </a:p>
        </p:txBody>
      </p:sp>
      <p:sp>
        <p:nvSpPr>
          <p:cNvPr id="4" name="Slide Number Placeholder 3"/>
          <p:cNvSpPr>
            <a:spLocks noGrp="1"/>
          </p:cNvSpPr>
          <p:nvPr>
            <p:ph type="sldNum" sz="quarter" idx="10"/>
          </p:nvPr>
        </p:nvSpPr>
        <p:spPr/>
        <p:txBody>
          <a:bodyPr/>
          <a:lstStyle/>
          <a:p>
            <a:fld id="{5813DF1D-347C-7B44-B5A9-E16F59677F3C}" type="slidenum">
              <a:rPr lang="en-US" smtClean="0"/>
              <a:pPr/>
              <a:t>20</a:t>
            </a:fld>
            <a:endParaRPr lang="en-US" dirty="0"/>
          </a:p>
        </p:txBody>
      </p:sp>
    </p:spTree>
    <p:extLst>
      <p:ext uri="{BB962C8B-B14F-4D97-AF65-F5344CB8AC3E}">
        <p14:creationId xmlns:p14="http://schemas.microsoft.com/office/powerpoint/2010/main" xmlns="" val="2626565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21. Vamos</a:t>
            </a:r>
            <a:r>
              <a:rPr lang="es-DO" u="sng" baseline="0" noProof="0" dirty="0" smtClean="0"/>
              <a:t> </a:t>
            </a:r>
            <a:r>
              <a:rPr lang="es-DO" u="sng" baseline="0" noProof="0" dirty="0" smtClean="0"/>
              <a:t>a hacer un plan</a:t>
            </a:r>
            <a:endParaRPr lang="es-DO" u="sng" noProof="0" dirty="0" smtClean="0"/>
          </a:p>
          <a:p>
            <a:endParaRPr lang="es-DO" noProof="0" dirty="0" smtClean="0"/>
          </a:p>
          <a:p>
            <a:r>
              <a:rPr lang="es-DO" baseline="0" noProof="0" dirty="0" smtClean="0"/>
              <a:t>Vean la hoja de trabajo 1, ejercicio 6. Encierren con un circulo todos las diferentes fuentes y herramientas que pueden usar para recolectar datos sobre sus programas. Discutan en sus grupos cuales fuentes son mejores para medir el impacto que quieren lograr. </a:t>
            </a:r>
          </a:p>
          <a:p>
            <a:r>
              <a:rPr lang="es-DO" baseline="0" noProof="0" dirty="0" smtClean="0"/>
              <a:t> </a:t>
            </a:r>
          </a:p>
          <a:p>
            <a:r>
              <a:rPr lang="es-DO" baseline="0" noProof="0" dirty="0" smtClean="0"/>
              <a:t>Después de terminar con el grupo 6, hagan en grupo el “plan de datos” en el ejercicio 7. Desde ya pueden implementar este plan en su organización!  Tienen 7 minutos para hacer estas dos actividades. Si no les alcanza el tiempo, pueden seguir trabajando después de este seminario</a:t>
            </a:r>
          </a:p>
          <a:p>
            <a:endParaRPr lang="en-US" baseline="0" dirty="0" smtClean="0"/>
          </a:p>
        </p:txBody>
      </p:sp>
      <p:sp>
        <p:nvSpPr>
          <p:cNvPr id="4" name="Slide Number Placeholder 3"/>
          <p:cNvSpPr>
            <a:spLocks noGrp="1"/>
          </p:cNvSpPr>
          <p:nvPr>
            <p:ph type="sldNum" sz="quarter" idx="10"/>
          </p:nvPr>
        </p:nvSpPr>
        <p:spPr/>
        <p:txBody>
          <a:bodyPr/>
          <a:lstStyle/>
          <a:p>
            <a:fld id="{F2488BCE-BA95-7542-B00E-B76852905DBD}" type="slidenum">
              <a:rPr lang="en-US" smtClean="0"/>
              <a:pPr/>
              <a:t>21</a:t>
            </a:fld>
            <a:endParaRPr lang="en-US" dirty="0"/>
          </a:p>
        </p:txBody>
      </p:sp>
    </p:spTree>
    <p:extLst>
      <p:ext uri="{BB962C8B-B14F-4D97-AF65-F5344CB8AC3E}">
        <p14:creationId xmlns:p14="http://schemas.microsoft.com/office/powerpoint/2010/main" xmlns="" val="659247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22. Recursos</a:t>
            </a:r>
            <a:r>
              <a:rPr lang="es-DO" u="sng" baseline="0" noProof="0" dirty="0" smtClean="0"/>
              <a:t> </a:t>
            </a:r>
            <a:r>
              <a:rPr lang="es-DO" u="sng" baseline="0" noProof="0" dirty="0" smtClean="0"/>
              <a:t>adicionales:</a:t>
            </a:r>
          </a:p>
          <a:p>
            <a:endParaRPr lang="es-DO" baseline="0" noProof="0" dirty="0" smtClean="0"/>
          </a:p>
          <a:p>
            <a:r>
              <a:rPr lang="es-DO" baseline="0" noProof="0" dirty="0" smtClean="0"/>
              <a:t>Aquí tienen algunos recursos adicionales para ayudarles a aprender mas sobre el M&amp;E. Existen también mas cursos en línea y herramientas para ayudarles a recolectar data y medir sus resultados. Esta no es una lista completa de todo lo que existe, y si conocen otra capacitación sobre M&amp;E, favor de avisarnos para que la compartamos con las demás contrapartes. Todas estas paginas están en español, y si les salen en ingles, solo tienen que buscar la opción de traducirlas que aparece como icono de Google en la esquina superior derecha.</a:t>
            </a:r>
            <a:endParaRPr lang="es-DO" noProof="0" dirty="0" smtClean="0"/>
          </a:p>
          <a:p>
            <a:endParaRPr lang="en-US" baseline="0" dirty="0" smtClean="0"/>
          </a:p>
        </p:txBody>
      </p:sp>
      <p:sp>
        <p:nvSpPr>
          <p:cNvPr id="4" name="Slide Number Placeholder 3"/>
          <p:cNvSpPr>
            <a:spLocks noGrp="1"/>
          </p:cNvSpPr>
          <p:nvPr>
            <p:ph type="sldNum" sz="quarter" idx="10"/>
          </p:nvPr>
        </p:nvSpPr>
        <p:spPr/>
        <p:txBody>
          <a:bodyPr/>
          <a:lstStyle/>
          <a:p>
            <a:fld id="{21A641AE-0E24-AF46-B29D-0C468557A9BA}" type="slidenum">
              <a:rPr lang="en-US" smtClean="0"/>
              <a:pPr/>
              <a:t>22</a:t>
            </a:fld>
            <a:endParaRPr lang="en-US" dirty="0"/>
          </a:p>
        </p:txBody>
      </p:sp>
    </p:spTree>
    <p:extLst>
      <p:ext uri="{BB962C8B-B14F-4D97-AF65-F5344CB8AC3E}">
        <p14:creationId xmlns:p14="http://schemas.microsoft.com/office/powerpoint/2010/main" xmlns="" val="4257773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23. Reflexión</a:t>
            </a:r>
          </a:p>
          <a:p>
            <a:endParaRPr lang="es-DO" noProof="0" dirty="0" smtClean="0"/>
          </a:p>
          <a:p>
            <a:r>
              <a:rPr lang="es-DO" noProof="0" dirty="0" smtClean="0"/>
              <a:t>Hemos</a:t>
            </a:r>
            <a:r>
              <a:rPr lang="es-DO" baseline="0" noProof="0" dirty="0" smtClean="0"/>
              <a:t> hablado varios temas durante este seminario virtual. Tomen 5 minutos y escriban 3 cambios que pueden hacer en su proyecto o programa hoy día en la hoja de trabajo 1, ejercicio 8. Posteriormente les pediremos escriban estos cambios como parte de una encuesta sobre este seminario, así que piénsenlos mucho!</a:t>
            </a:r>
          </a:p>
        </p:txBody>
      </p:sp>
      <p:sp>
        <p:nvSpPr>
          <p:cNvPr id="4" name="Slide Number Placeholder 3"/>
          <p:cNvSpPr>
            <a:spLocks noGrp="1"/>
          </p:cNvSpPr>
          <p:nvPr>
            <p:ph type="sldNum" sz="quarter" idx="10"/>
          </p:nvPr>
        </p:nvSpPr>
        <p:spPr/>
        <p:txBody>
          <a:bodyPr/>
          <a:lstStyle/>
          <a:p>
            <a:fld id="{21A641AE-0E24-AF46-B29D-0C468557A9BA}" type="slidenum">
              <a:rPr lang="en-US" smtClean="0"/>
              <a:pPr/>
              <a:t>23</a:t>
            </a:fld>
            <a:endParaRPr lang="en-US" dirty="0"/>
          </a:p>
        </p:txBody>
      </p:sp>
    </p:spTree>
    <p:extLst>
      <p:ext uri="{BB962C8B-B14F-4D97-AF65-F5344CB8AC3E}">
        <p14:creationId xmlns:p14="http://schemas.microsoft.com/office/powerpoint/2010/main" xmlns="" val="2216194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24. Gracias!</a:t>
            </a:r>
          </a:p>
          <a:p>
            <a:endParaRPr lang="es-DO" noProof="0" dirty="0" smtClean="0"/>
          </a:p>
          <a:p>
            <a:r>
              <a:rPr lang="es-DO" noProof="0" dirty="0" smtClean="0"/>
              <a:t>Muchas</a:t>
            </a:r>
            <a:r>
              <a:rPr lang="es-DO" baseline="0" noProof="0" dirty="0" smtClean="0"/>
              <a:t> </a:t>
            </a:r>
            <a:r>
              <a:rPr lang="es-DO" baseline="0" noProof="0" dirty="0" smtClean="0"/>
              <a:t>gracias por su participación!</a:t>
            </a:r>
          </a:p>
          <a:p>
            <a:r>
              <a:rPr lang="es-DO" baseline="0" noProof="0" dirty="0" smtClean="0"/>
              <a:t>Gracias por participar en este pequeño y primer seminario virtual. Para recibir su certificado de cumplimiento de GFC, hay que llenar la encuesta aquí. Favor de darle al enlace que aparece en el cuadro de chatear. Si tienen preguntas sobre la información que hemos discutido hoy, no duden en contactar a su oficial de programas. Gracias! </a:t>
            </a:r>
          </a:p>
        </p:txBody>
      </p:sp>
      <p:sp>
        <p:nvSpPr>
          <p:cNvPr id="4" name="Slide Number Placeholder 3"/>
          <p:cNvSpPr>
            <a:spLocks noGrp="1"/>
          </p:cNvSpPr>
          <p:nvPr>
            <p:ph type="sldNum" sz="quarter" idx="10"/>
          </p:nvPr>
        </p:nvSpPr>
        <p:spPr/>
        <p:txBody>
          <a:bodyPr/>
          <a:lstStyle/>
          <a:p>
            <a:fld id="{21A641AE-0E24-AF46-B29D-0C468557A9BA}" type="slidenum">
              <a:rPr lang="en-US" smtClean="0"/>
              <a:pPr/>
              <a:t>24</a:t>
            </a:fld>
            <a:endParaRPr lang="en-US" dirty="0"/>
          </a:p>
        </p:txBody>
      </p:sp>
    </p:spTree>
    <p:extLst>
      <p:ext uri="{BB962C8B-B14F-4D97-AF65-F5344CB8AC3E}">
        <p14:creationId xmlns:p14="http://schemas.microsoft.com/office/powerpoint/2010/main" xmlns="" val="126968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3. Define</a:t>
            </a:r>
            <a:r>
              <a:rPr lang="es-DO" u="sng" baseline="0" noProof="0" dirty="0" smtClean="0"/>
              <a:t> </a:t>
            </a:r>
            <a:r>
              <a:rPr lang="es-DO" u="sng" baseline="0" noProof="0" dirty="0" smtClean="0"/>
              <a:t>Monitoring and </a:t>
            </a:r>
            <a:r>
              <a:rPr lang="es-DO" u="sng" baseline="0" noProof="0" dirty="0" smtClean="0"/>
              <a:t>Evaluación</a:t>
            </a:r>
          </a:p>
          <a:p>
            <a:endParaRPr lang="es-DO" baseline="0" noProof="0" dirty="0" smtClean="0"/>
          </a:p>
          <a:p>
            <a:r>
              <a:rPr lang="es-DO" baseline="0" noProof="0" dirty="0" smtClean="0"/>
              <a:t>Antes de empezar, es útil ver que significa cada palabra por separado para mejor entender que queremos decir por monitoreo y evaluación. </a:t>
            </a:r>
            <a:endParaRPr lang="es-DO" noProof="0" dirty="0" smtClean="0">
              <a:solidFill>
                <a:srgbClr val="CC3300"/>
              </a:solidFill>
            </a:endParaRPr>
          </a:p>
          <a:p>
            <a:pPr lvl="1"/>
            <a:endParaRPr lang="es-DO" noProof="0" dirty="0" smtClean="0">
              <a:solidFill>
                <a:srgbClr val="CC3300"/>
              </a:solidFill>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s-DO" sz="1200" b="1" i="1" noProof="0" dirty="0" smtClean="0">
                <a:solidFill>
                  <a:srgbClr val="860000"/>
                </a:solidFill>
                <a:latin typeface="Calibri" charset="0"/>
                <a:cs typeface="Calibri" charset="0"/>
              </a:rPr>
              <a:t>Monitoreo</a:t>
            </a:r>
            <a:r>
              <a:rPr lang="es-DO" sz="1200" b="1" i="1" baseline="0" noProof="0" dirty="0" smtClean="0">
                <a:solidFill>
                  <a:srgbClr val="860000"/>
                </a:solidFill>
                <a:latin typeface="Calibri" charset="0"/>
                <a:cs typeface="Calibri" charset="0"/>
              </a:rPr>
              <a:t> es la </a:t>
            </a:r>
            <a:r>
              <a:rPr lang="es-DO" sz="1200" b="1" i="1" noProof="0" dirty="0" smtClean="0">
                <a:solidFill>
                  <a:srgbClr val="860000"/>
                </a:solidFill>
                <a:latin typeface="Calibri" charset="0"/>
                <a:cs typeface="Calibri" charset="0"/>
              </a:rPr>
              <a:t>Colección</a:t>
            </a:r>
            <a:r>
              <a:rPr lang="es-DO" sz="1200" b="1" noProof="0" dirty="0" smtClean="0">
                <a:solidFill>
                  <a:srgbClr val="000090"/>
                </a:solidFill>
                <a:latin typeface="Calibri" charset="0"/>
                <a:cs typeface="Calibri" charset="0"/>
              </a:rPr>
              <a:t> sistemática y </a:t>
            </a:r>
            <a:r>
              <a:rPr lang="es-DO" sz="1200" b="1" i="1" noProof="0" dirty="0" smtClean="0">
                <a:solidFill>
                  <a:srgbClr val="860000"/>
                </a:solidFill>
                <a:latin typeface="Calibri" charset="0"/>
                <a:cs typeface="Calibri" charset="0"/>
              </a:rPr>
              <a:t>revisión</a:t>
            </a:r>
            <a:r>
              <a:rPr lang="es-DO" sz="1200" b="1" noProof="0" dirty="0" smtClean="0">
                <a:solidFill>
                  <a:srgbClr val="000090"/>
                </a:solidFill>
                <a:latin typeface="Calibri" charset="0"/>
                <a:cs typeface="Calibri" charset="0"/>
              </a:rPr>
              <a:t> de data</a:t>
            </a:r>
          </a:p>
          <a:p>
            <a:pPr lvl="1"/>
            <a:endParaRPr lang="es-DO" noProof="0" dirty="0" smtClean="0">
              <a:solidFill>
                <a:schemeClr val="accent2"/>
              </a:solidFill>
            </a:endParaRPr>
          </a:p>
          <a:p>
            <a:pPr lvl="1"/>
            <a:endParaRPr lang="es-DO" noProof="0" dirty="0" smtClean="0">
              <a:solidFill>
                <a:srgbClr val="CC3300"/>
              </a:solidFill>
            </a:endParaRPr>
          </a:p>
          <a:p>
            <a:pPr lvl="1"/>
            <a:r>
              <a:rPr lang="es-DO" noProof="0" dirty="0" smtClean="0">
                <a:solidFill>
                  <a:schemeClr val="accent2"/>
                </a:solidFill>
              </a:rPr>
              <a:t>Cuando se monitorea, se recolecta data intencionalmente. Usted determina que información necesita para mostrar</a:t>
            </a:r>
            <a:r>
              <a:rPr lang="es-DO" baseline="0" noProof="0" dirty="0" smtClean="0">
                <a:solidFill>
                  <a:schemeClr val="accent2"/>
                </a:solidFill>
              </a:rPr>
              <a:t> que esta realizando su trabajo y alcanzando sus metas. Usted recolecta esa información o data de manera continua para saber si esta avanzando hacia sus metas y objetivos.</a:t>
            </a:r>
          </a:p>
          <a:p>
            <a:pPr lvl="1"/>
            <a:endParaRPr lang="es-DO" baseline="0" noProof="0" dirty="0" smtClean="0">
              <a:solidFill>
                <a:schemeClr val="accent2"/>
              </a:solidFill>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s-DO" noProof="0" dirty="0" smtClean="0">
                <a:solidFill>
                  <a:srgbClr val="CC3300"/>
                </a:solidFill>
              </a:rPr>
              <a:t>Por ejemplo, si su meta es que los niños en su programa vayan a la universidad,</a:t>
            </a:r>
            <a:r>
              <a:rPr lang="es-DO" baseline="0" noProof="0" dirty="0" smtClean="0">
                <a:solidFill>
                  <a:srgbClr val="CC3300"/>
                </a:solidFill>
              </a:rPr>
              <a:t> una información que necesita saber es como se están desempeñando los niños en la escuela. Se puede recolectar esta data de los profesores o de escuelas, y esta data la puede seguir a través del tiempo para identificar aquellos niños que podrían necesitar ayuda adicional. Esta data también le puede ayudar a contar la historia de su organización a donantes u otras personas interesadas, usando palabras y números. Los números pueden indicar cuantos niños sirven y como se desempeñan los niños en la escuela.  </a:t>
            </a:r>
            <a:endParaRPr lang="es-DO" noProof="0" dirty="0" smtClean="0">
              <a:solidFill>
                <a:srgbClr val="CC3300"/>
              </a:solidFill>
            </a:endParaRP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s-DO" noProof="0" dirty="0" smtClean="0">
              <a:solidFill>
                <a:schemeClr val="accent2"/>
              </a:solidFill>
            </a:endParaRPr>
          </a:p>
          <a:p>
            <a:pPr lvl="1"/>
            <a:r>
              <a:rPr lang="es-DO" noProof="0" dirty="0" smtClean="0">
                <a:solidFill>
                  <a:schemeClr val="accent2"/>
                </a:solidFill>
              </a:rPr>
              <a:t>Después de hacer el trabajo</a:t>
            </a:r>
            <a:r>
              <a:rPr lang="es-DO" baseline="0" noProof="0" dirty="0" smtClean="0">
                <a:solidFill>
                  <a:schemeClr val="accent2"/>
                </a:solidFill>
              </a:rPr>
              <a:t> y recolectar la data, luego usará esa información para evaluar su trabajo para ver si en realidad ha alcanzado sus metas y ha hecho una diferencia en las vidas de los niños y en las comunidades que sirven. </a:t>
            </a:r>
            <a:endParaRPr lang="es-DO" noProof="0" dirty="0" smtClean="0">
              <a:solidFill>
                <a:schemeClr val="accent2"/>
              </a:solidFill>
            </a:endParaRPr>
          </a:p>
          <a:p>
            <a:pPr lvl="1"/>
            <a:endParaRPr lang="es-DO" noProof="0" dirty="0" smtClean="0">
              <a:solidFill>
                <a:schemeClr val="accent2"/>
              </a:solidFill>
            </a:endParaRPr>
          </a:p>
          <a:p>
            <a:pPr lvl="1"/>
            <a:r>
              <a:rPr lang="es-DO" b="1" noProof="0" dirty="0" smtClean="0">
                <a:solidFill>
                  <a:schemeClr val="accent2"/>
                </a:solidFill>
              </a:rPr>
              <a:t>Evaluación</a:t>
            </a:r>
            <a:r>
              <a:rPr lang="es-DO" b="1" baseline="0" noProof="0" dirty="0" smtClean="0">
                <a:solidFill>
                  <a:schemeClr val="accent2"/>
                </a:solidFill>
              </a:rPr>
              <a:t> es un análisis sistemático de la data </a:t>
            </a:r>
            <a:r>
              <a:rPr lang="es-DO" b="0" baseline="0" noProof="0" dirty="0" smtClean="0">
                <a:solidFill>
                  <a:schemeClr val="accent2"/>
                </a:solidFill>
              </a:rPr>
              <a:t>que saca una conclusión sobre la eficacia de su proyecto. Es una medición del cambio que ha ocurrido a través de su programa.  </a:t>
            </a:r>
            <a:endParaRPr lang="es-DO" noProof="0" dirty="0" smtClean="0">
              <a:solidFill>
                <a:schemeClr val="accent2"/>
              </a:solidFill>
            </a:endParaRPr>
          </a:p>
          <a:p>
            <a:pPr lvl="1"/>
            <a:endParaRPr lang="es-DO" noProof="0" dirty="0" smtClean="0">
              <a:solidFill>
                <a:schemeClr val="accent2"/>
              </a:solidFill>
            </a:endParaRPr>
          </a:p>
          <a:p>
            <a:pPr lvl="1"/>
            <a:r>
              <a:rPr lang="es-DO" noProof="0" dirty="0" smtClean="0">
                <a:solidFill>
                  <a:schemeClr val="accent2"/>
                </a:solidFill>
              </a:rPr>
              <a:t>Cuando usted evalúa, determina si está</a:t>
            </a:r>
            <a:r>
              <a:rPr lang="es-DO" baseline="0" noProof="0" dirty="0" smtClean="0">
                <a:solidFill>
                  <a:schemeClr val="accent2"/>
                </a:solidFill>
              </a:rPr>
              <a:t> alcanzando las metas de largo plazo de su proyecto. Le ayuda a ver su trabajo a través del tiempo para determinar si ha influido en un cambio significativo en los participantes de su programa. </a:t>
            </a:r>
            <a:endParaRPr lang="es-DO" noProof="0" dirty="0" smtClean="0">
              <a:solidFill>
                <a:srgbClr val="CC3300"/>
              </a:solidFill>
            </a:endParaRPr>
          </a:p>
          <a:p>
            <a:pPr lvl="1"/>
            <a:endParaRPr lang="es-DO" baseline="0" noProof="0" dirty="0" smtClean="0">
              <a:solidFill>
                <a:srgbClr val="CC3300"/>
              </a:solidFill>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s-DO" noProof="0" dirty="0" smtClean="0">
                <a:solidFill>
                  <a:srgbClr val="CC3300"/>
                </a:solidFill>
              </a:rPr>
              <a:t>Por ejemplo, los estudiantes</a:t>
            </a:r>
            <a:r>
              <a:rPr lang="es-DO" baseline="0" noProof="0" dirty="0" smtClean="0">
                <a:solidFill>
                  <a:srgbClr val="CC3300"/>
                </a:solidFill>
              </a:rPr>
              <a:t> en su programa son mas propensos a tener éxito en la escuela y asistir a la universidad </a:t>
            </a:r>
            <a:r>
              <a:rPr lang="es-DO" b="1" dirty="0" smtClean="0"/>
              <a:t>¿</a:t>
            </a:r>
            <a:r>
              <a:rPr lang="es-DO" b="1" baseline="0" noProof="0" dirty="0" smtClean="0">
                <a:solidFill>
                  <a:srgbClr val="CC3300"/>
                </a:solidFill>
              </a:rPr>
              <a:t>que otros estudiantes en otros programas extracurriculares</a:t>
            </a:r>
            <a:r>
              <a:rPr lang="es-DO" baseline="0" noProof="0" dirty="0" smtClean="0">
                <a:solidFill>
                  <a:srgbClr val="CC3300"/>
                </a:solidFill>
              </a:rPr>
              <a:t>? Para determinar el impacto de su programa, algunas organizaciones usan a un evaluador externo o un miembro de su equipo con habilidades especiales para hacer un estudio. Estos estudios pueden hacerse una vez, después de terminar un proyecto, o varias veces. De todos modos, es una manera de aprender de lo que ha pasado, verlo de manera objetiva, y usar ese conocimiento para tomar decisiones informadas sobre su trabajo en un futuro.  </a:t>
            </a:r>
            <a:endParaRPr lang="es-DO" noProof="0" dirty="0" smtClean="0">
              <a:solidFill>
                <a:srgbClr val="CC3300"/>
              </a:solidFill>
            </a:endParaRPr>
          </a:p>
          <a:p>
            <a:endParaRPr lang="es-DO" noProof="0"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3</a:t>
            </a:fld>
            <a:endParaRPr lang="en-US" dirty="0"/>
          </a:p>
        </p:txBody>
      </p:sp>
    </p:spTree>
    <p:extLst>
      <p:ext uri="{BB962C8B-B14F-4D97-AF65-F5344CB8AC3E}">
        <p14:creationId xmlns:p14="http://schemas.microsoft.com/office/powerpoint/2010/main" xmlns="" val="52514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4. Diagrama </a:t>
            </a:r>
            <a:r>
              <a:rPr lang="es-DO" u="sng" noProof="0" dirty="0" err="1" smtClean="0"/>
              <a:t>Venn</a:t>
            </a:r>
            <a:r>
              <a:rPr lang="es-DO" u="sng" noProof="0" dirty="0" smtClean="0"/>
              <a:t> </a:t>
            </a:r>
            <a:endParaRPr lang="es-DO" u="sng" noProof="0" dirty="0" smtClean="0"/>
          </a:p>
          <a:p>
            <a:endParaRPr lang="es-DO" noProof="0" dirty="0" smtClean="0"/>
          </a:p>
          <a:p>
            <a:r>
              <a:rPr lang="es-DO" noProof="0" dirty="0" smtClean="0"/>
              <a:t>El aprendizaje ocurre a</a:t>
            </a:r>
            <a:r>
              <a:rPr lang="es-DO" baseline="0" noProof="0" dirty="0" smtClean="0"/>
              <a:t> lo largo del ciclo del proyecto por que ustedes </a:t>
            </a:r>
            <a:r>
              <a:rPr lang="es-DO" baseline="0" noProof="0" dirty="0" err="1" smtClean="0"/>
              <a:t>estan</a:t>
            </a:r>
            <a:r>
              <a:rPr lang="es-DO" baseline="0" noProof="0" dirty="0" smtClean="0"/>
              <a:t> aprendiendo de la data que </a:t>
            </a:r>
            <a:r>
              <a:rPr lang="es-DO" baseline="0" noProof="0" dirty="0" err="1" smtClean="0"/>
              <a:t>estan</a:t>
            </a:r>
            <a:r>
              <a:rPr lang="es-DO" baseline="0" noProof="0" dirty="0" smtClean="0"/>
              <a:t> recolectando y organizando.  Cuando se recolecta data (como se hace en el monitoreo) se puede ver si </a:t>
            </a:r>
            <a:r>
              <a:rPr lang="es-DO" baseline="0" noProof="0" dirty="0" err="1" smtClean="0"/>
              <a:t>estan</a:t>
            </a:r>
            <a:r>
              <a:rPr lang="es-DO" baseline="0" noProof="0" dirty="0" smtClean="0"/>
              <a:t> avanzando hacia las metas del programa. Mientras mas evalúa, mas aprende sobre como mejorar sus programas y proyectos. El Monitoreo y evaluación resulta en aprendizaje para las organizaciones.</a:t>
            </a:r>
          </a:p>
          <a:p>
            <a:endParaRPr lang="es-DO" baseline="0" noProof="0" dirty="0" smtClean="0"/>
          </a:p>
          <a:p>
            <a:r>
              <a:rPr lang="es-DO" baseline="0" noProof="0" dirty="0" smtClean="0"/>
              <a:t>En medio de este diagrama esta un ciclo de proyecto simplificado. Después de planificar el proyecto, se colectan los recursos para emprenderlo, y ya una vez iniciado su proyecto,  se empieza a monitorearlo. Cuando su proyecto termina, se evalúa y se aprende de los resultados. Luego, esta evaluación y aprendizaje les ayuda a tomar decisiones y a hacer cualquier cambio durante la próxima etapa de planificación del proyecto.</a:t>
            </a:r>
          </a:p>
        </p:txBody>
      </p:sp>
      <p:sp>
        <p:nvSpPr>
          <p:cNvPr id="4" name="Slide Number Placeholder 3"/>
          <p:cNvSpPr>
            <a:spLocks noGrp="1"/>
          </p:cNvSpPr>
          <p:nvPr>
            <p:ph type="sldNum" sz="quarter" idx="10"/>
          </p:nvPr>
        </p:nvSpPr>
        <p:spPr/>
        <p:txBody>
          <a:bodyPr/>
          <a:lstStyle/>
          <a:p>
            <a:fld id="{21A641AE-0E24-AF46-B29D-0C468557A9BA}" type="slidenum">
              <a:rPr lang="en-US" smtClean="0"/>
              <a:pPr/>
              <a:t>4</a:t>
            </a:fld>
            <a:endParaRPr lang="en-US" dirty="0"/>
          </a:p>
        </p:txBody>
      </p:sp>
    </p:spTree>
    <p:extLst>
      <p:ext uri="{BB962C8B-B14F-4D97-AF65-F5344CB8AC3E}">
        <p14:creationId xmlns:p14="http://schemas.microsoft.com/office/powerpoint/2010/main" xmlns="" val="118629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dirty="0" smtClean="0"/>
              <a:t>5. ¿</a:t>
            </a:r>
            <a:r>
              <a:rPr lang="es-DO" u="sng" noProof="0" dirty="0" smtClean="0"/>
              <a:t>Por</a:t>
            </a:r>
            <a:r>
              <a:rPr lang="es-DO" u="sng" baseline="0" noProof="0" dirty="0" smtClean="0"/>
              <a:t> </a:t>
            </a:r>
            <a:r>
              <a:rPr lang="es-DO" u="sng" baseline="0" noProof="0" dirty="0" smtClean="0"/>
              <a:t>que</a:t>
            </a:r>
            <a:r>
              <a:rPr lang="es-DO" u="sng" noProof="0" dirty="0" smtClean="0"/>
              <a:t> M&amp;E?</a:t>
            </a:r>
          </a:p>
          <a:p>
            <a:endParaRPr lang="es-DO" noProof="0" dirty="0" smtClean="0"/>
          </a:p>
          <a:p>
            <a:r>
              <a:rPr lang="es-DO" dirty="0" smtClean="0"/>
              <a:t>¿</a:t>
            </a:r>
            <a:r>
              <a:rPr lang="es-DO" noProof="0" dirty="0" smtClean="0"/>
              <a:t>Por que dedicarle tiempo al monitoreo y evaluación? </a:t>
            </a:r>
            <a:endParaRPr lang="es-DO" baseline="0" noProof="0" dirty="0" smtClean="0"/>
          </a:p>
          <a:p>
            <a:r>
              <a:rPr lang="es-DO" sz="1200" b="1" noProof="0" dirty="0" smtClean="0"/>
              <a:t>Por ejemplo: </a:t>
            </a:r>
          </a:p>
          <a:p>
            <a:r>
              <a:rPr lang="es-DO" sz="1200" kern="1200" noProof="0" dirty="0" smtClean="0">
                <a:solidFill>
                  <a:schemeClr val="tx1"/>
                </a:solidFill>
                <a:effectLst/>
                <a:latin typeface="+mn-lt"/>
                <a:ea typeface="+mn-ea"/>
                <a:cs typeface="+mn-cs"/>
              </a:rPr>
              <a:t>M&amp;E le ayuda a tomar decisiones</a:t>
            </a:r>
            <a:r>
              <a:rPr lang="es-DO" sz="1200" kern="1200" baseline="0" noProof="0" dirty="0" smtClean="0">
                <a:solidFill>
                  <a:schemeClr val="tx1"/>
                </a:solidFill>
                <a:effectLst/>
                <a:latin typeface="+mn-lt"/>
                <a:ea typeface="+mn-ea"/>
                <a:cs typeface="+mn-cs"/>
              </a:rPr>
              <a:t> basadas en data objetiva</a:t>
            </a:r>
            <a:endParaRPr lang="es-DO" sz="1200" kern="1200" noProof="0" dirty="0" smtClean="0">
              <a:solidFill>
                <a:schemeClr val="tx1"/>
              </a:solidFill>
              <a:effectLst/>
              <a:latin typeface="+mn-lt"/>
              <a:ea typeface="+mn-ea"/>
              <a:cs typeface="+mn-cs"/>
            </a:endParaRPr>
          </a:p>
          <a:p>
            <a:r>
              <a:rPr lang="es-DO" sz="1200" kern="1200" noProof="0" dirty="0" smtClean="0">
                <a:solidFill>
                  <a:schemeClr val="tx1"/>
                </a:solidFill>
                <a:effectLst/>
                <a:latin typeface="+mn-lt"/>
                <a:ea typeface="+mn-ea"/>
                <a:cs typeface="+mn-cs"/>
              </a:rPr>
              <a:t>M&amp;E asegura el uso mas eficaz y eficiente de</a:t>
            </a:r>
            <a:r>
              <a:rPr lang="es-DO" sz="1200" kern="1200" baseline="0" noProof="0" dirty="0" smtClean="0">
                <a:solidFill>
                  <a:schemeClr val="tx1"/>
                </a:solidFill>
                <a:effectLst/>
                <a:latin typeface="+mn-lt"/>
                <a:ea typeface="+mn-ea"/>
                <a:cs typeface="+mn-cs"/>
              </a:rPr>
              <a:t> su tiempo y dinero</a:t>
            </a:r>
            <a:endParaRPr lang="es-DO" sz="1200" kern="1200" noProof="0" dirty="0" smtClean="0">
              <a:solidFill>
                <a:schemeClr val="tx1"/>
              </a:solidFill>
              <a:effectLst/>
              <a:latin typeface="+mn-lt"/>
              <a:ea typeface="+mn-ea"/>
              <a:cs typeface="+mn-cs"/>
            </a:endParaRPr>
          </a:p>
          <a:p>
            <a:r>
              <a:rPr lang="es-DO" sz="1200" kern="1200" noProof="0" dirty="0" smtClean="0">
                <a:solidFill>
                  <a:schemeClr val="tx1"/>
                </a:solidFill>
                <a:effectLst/>
                <a:latin typeface="+mn-lt"/>
                <a:ea typeface="+mn-ea"/>
                <a:cs typeface="+mn-cs"/>
              </a:rPr>
              <a:t>M&amp;E le ayuda a cumplir los requisitos de sus</a:t>
            </a:r>
            <a:r>
              <a:rPr lang="es-DO" sz="1200" kern="1200" baseline="0" noProof="0" dirty="0" smtClean="0">
                <a:solidFill>
                  <a:schemeClr val="tx1"/>
                </a:solidFill>
                <a:effectLst/>
                <a:latin typeface="+mn-lt"/>
                <a:ea typeface="+mn-ea"/>
                <a:cs typeface="+mn-cs"/>
              </a:rPr>
              <a:t> donantes y preparar sus informes</a:t>
            </a:r>
            <a:r>
              <a:rPr lang="es-DO" sz="1200" kern="1200" noProof="0" dirty="0" smtClean="0">
                <a:solidFill>
                  <a:schemeClr val="tx1"/>
                </a:solidFill>
                <a:effectLst/>
                <a:latin typeface="+mn-lt"/>
                <a:ea typeface="+mn-ea"/>
                <a:cs typeface="+mn-cs"/>
              </a:rPr>
              <a:t> </a:t>
            </a:r>
            <a:endParaRPr lang="es-DO" sz="1200" b="1" noProof="0" dirty="0" smtClean="0"/>
          </a:p>
          <a:p>
            <a:endParaRPr lang="es-DO" sz="1200" b="1" noProof="0" dirty="0" smtClean="0"/>
          </a:p>
          <a:p>
            <a:r>
              <a:rPr lang="es-DO" sz="1200" b="1" noProof="0" dirty="0" smtClean="0"/>
              <a:t>M&amp;E</a:t>
            </a:r>
            <a:r>
              <a:rPr lang="es-DO" sz="1200" b="1" baseline="0" noProof="0" dirty="0" smtClean="0"/>
              <a:t> le ayuda a responder a estas preguntas:</a:t>
            </a:r>
            <a:endParaRPr lang="es-DO" sz="1200" noProof="0" dirty="0" smtClean="0"/>
          </a:p>
          <a:p>
            <a:r>
              <a:rPr lang="es-DO" dirty="0" smtClean="0"/>
              <a:t>¿</a:t>
            </a:r>
            <a:r>
              <a:rPr lang="es-DO" sz="1200" noProof="0" dirty="0" smtClean="0"/>
              <a:t>El programa fue ejecutado como se había planificado?</a:t>
            </a:r>
          </a:p>
          <a:p>
            <a:r>
              <a:rPr lang="es-DO" dirty="0" smtClean="0"/>
              <a:t>¿</a:t>
            </a:r>
            <a:r>
              <a:rPr lang="es-DO" sz="1200" noProof="0" dirty="0" smtClean="0"/>
              <a:t>Se beneficio la población meta de su programa y a que costo?</a:t>
            </a:r>
          </a:p>
          <a:p>
            <a:r>
              <a:rPr lang="es-DO" dirty="0" smtClean="0"/>
              <a:t>¿</a:t>
            </a:r>
            <a:r>
              <a:rPr lang="es-DO" sz="1200" noProof="0" dirty="0" smtClean="0"/>
              <a:t>Cuales actividades de su programa fueron las mas efectivas y cuales las menos efectivas?</a:t>
            </a:r>
          </a:p>
          <a:p>
            <a:endParaRPr lang="es-DO" sz="1200" noProof="0" dirty="0" smtClean="0"/>
          </a:p>
          <a:p>
            <a:r>
              <a:rPr lang="es-DO" dirty="0" smtClean="0"/>
              <a:t>¿</a:t>
            </a:r>
            <a:r>
              <a:rPr lang="es-DO" sz="1200" noProof="0" dirty="0" smtClean="0"/>
              <a:t>Como puede beneficiar su organización de mejor sistema de monitoreo</a:t>
            </a:r>
            <a:r>
              <a:rPr lang="es-DO" sz="1200" baseline="0" noProof="0" dirty="0" smtClean="0"/>
              <a:t> y evaluación? Tomen dos minutos y escriban sus respuestas en grupo en la hoja de trabajo en la </a:t>
            </a:r>
            <a:r>
              <a:rPr lang="es-DO" sz="1200" baseline="0" noProof="0" dirty="0" err="1" smtClean="0"/>
              <a:t>seccion</a:t>
            </a:r>
            <a:r>
              <a:rPr lang="es-DO" sz="1200" baseline="0" noProof="0" dirty="0" smtClean="0"/>
              <a:t> llamada Ejercicio No. 1. </a:t>
            </a:r>
            <a:endParaRPr lang="es-DO" noProof="0" dirty="0" smtClean="0"/>
          </a:p>
          <a:p>
            <a:endParaRPr lang="en-US" dirty="0" smtClean="0"/>
          </a:p>
        </p:txBody>
      </p:sp>
      <p:sp>
        <p:nvSpPr>
          <p:cNvPr id="4" name="Slide Number Placeholder 3"/>
          <p:cNvSpPr>
            <a:spLocks noGrp="1"/>
          </p:cNvSpPr>
          <p:nvPr>
            <p:ph type="sldNum" sz="quarter" idx="10"/>
          </p:nvPr>
        </p:nvSpPr>
        <p:spPr/>
        <p:txBody>
          <a:bodyPr/>
          <a:lstStyle/>
          <a:p>
            <a:fld id="{21A641AE-0E24-AF46-B29D-0C468557A9BA}" type="slidenum">
              <a:rPr lang="en-US" smtClean="0"/>
              <a:pPr/>
              <a:t>5</a:t>
            </a:fld>
            <a:endParaRPr lang="en-US" dirty="0"/>
          </a:p>
        </p:txBody>
      </p:sp>
    </p:spTree>
    <p:extLst>
      <p:ext uri="{BB962C8B-B14F-4D97-AF65-F5344CB8AC3E}">
        <p14:creationId xmlns:p14="http://schemas.microsoft.com/office/powerpoint/2010/main" xmlns="" val="370940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6. Palabras</a:t>
            </a:r>
            <a:r>
              <a:rPr lang="es-DO" u="sng" baseline="0" noProof="0" dirty="0" smtClean="0"/>
              <a:t> Clave</a:t>
            </a:r>
            <a:r>
              <a:rPr lang="es-DO" u="sng" noProof="0" dirty="0" smtClean="0"/>
              <a:t>s</a:t>
            </a:r>
          </a:p>
          <a:p>
            <a:endParaRPr lang="es-DO" noProof="0" dirty="0" smtClean="0"/>
          </a:p>
          <a:p>
            <a:pPr eaLnBrk="1" hangingPunct="1"/>
            <a:r>
              <a:rPr lang="es-DO" baseline="0" noProof="0" dirty="0" smtClean="0"/>
              <a:t>Hay varios sistemas y herramientas utilizados para monitorear y evaluar programas. No existe una “mejor” herramienta, pero los términos claves listados en esta diapositiva son muy comunes en M&amp;E, inclusive para GFC. El rendimiento del programa es lo que se mide mediante el monitoreo, y los resultados  y el impacto son lo que se mide mediante la evaluación.</a:t>
            </a:r>
          </a:p>
          <a:p>
            <a:pPr eaLnBrk="1" hangingPunct="1"/>
            <a:endParaRPr lang="es-DO"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DO" b="0" noProof="0" dirty="0" smtClean="0"/>
              <a:t>*optional</a:t>
            </a:r>
            <a:r>
              <a:rPr lang="es-DO" b="0" baseline="0" noProof="0" dirty="0" smtClean="0"/>
              <a:t> for some POs who are interested* Otro termino importante para saber es </a:t>
            </a:r>
            <a:r>
              <a:rPr lang="es-DO" b="0" i="1" baseline="0" noProof="0" dirty="0" smtClean="0"/>
              <a:t>información de línea de base</a:t>
            </a:r>
            <a:r>
              <a:rPr lang="es-DO" b="0" baseline="0" noProof="0" dirty="0" smtClean="0"/>
              <a:t>. Esta información se recoge al inicio o antes de empezar un proyecto para poder hacer comparaciones con los datos finales y así determinar los cambios ocasionados por el proyecto. </a:t>
            </a:r>
          </a:p>
          <a:p>
            <a:pPr marL="0" marR="0" indent="0" algn="l" defTabSz="457200" rtl="0" eaLnBrk="1" fontAlgn="auto" latinLnBrk="0" hangingPunct="1">
              <a:lnSpc>
                <a:spcPct val="100000"/>
              </a:lnSpc>
              <a:spcBef>
                <a:spcPts val="0"/>
              </a:spcBef>
              <a:spcAft>
                <a:spcPts val="0"/>
              </a:spcAft>
              <a:buClrTx/>
              <a:buSzTx/>
              <a:buFontTx/>
              <a:buNone/>
              <a:tabLst/>
              <a:defRPr/>
            </a:pPr>
            <a:endParaRPr lang="es-DO" b="0"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DO" b="0" baseline="0" noProof="0" dirty="0" smtClean="0"/>
              <a:t>Favor de tener en cuenta que para su trabajo con GFC, el termino mas importante es “resultado,” porque esto es lo que pedimos que sigan y que incluyan en sus informes a lo largo de la implementación de su subvención primaria con GFC. </a:t>
            </a:r>
            <a:endParaRPr lang="es-DO"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DO"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DO" noProof="0" dirty="0" smtClean="0"/>
              <a:t>Estos términos son</a:t>
            </a:r>
            <a:r>
              <a:rPr lang="es-DO" baseline="0" noProof="0" dirty="0" smtClean="0"/>
              <a:t> también los componentes principales de algo que se llama el Marco Lógico. Veamos en la próxima diapositiva como estos términos forman parte del marco lógico. </a:t>
            </a:r>
            <a:endParaRPr lang="es-DO" noProof="0" dirty="0" smtClean="0"/>
          </a:p>
        </p:txBody>
      </p:sp>
      <p:sp>
        <p:nvSpPr>
          <p:cNvPr id="4" name="Slide Number Placeholder 3"/>
          <p:cNvSpPr>
            <a:spLocks noGrp="1"/>
          </p:cNvSpPr>
          <p:nvPr>
            <p:ph type="sldNum" sz="quarter" idx="10"/>
          </p:nvPr>
        </p:nvSpPr>
        <p:spPr/>
        <p:txBody>
          <a:bodyPr/>
          <a:lstStyle/>
          <a:p>
            <a:fld id="{21A641AE-0E24-AF46-B29D-0C468557A9BA}" type="slidenum">
              <a:rPr lang="en-US" smtClean="0"/>
              <a:pPr/>
              <a:t>6</a:t>
            </a:fld>
            <a:endParaRPr lang="en-US" dirty="0"/>
          </a:p>
        </p:txBody>
      </p:sp>
    </p:spTree>
    <p:extLst>
      <p:ext uri="{BB962C8B-B14F-4D97-AF65-F5344CB8AC3E}">
        <p14:creationId xmlns:p14="http://schemas.microsoft.com/office/powerpoint/2010/main" xmlns="" val="398112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7. Key </a:t>
            </a:r>
            <a:r>
              <a:rPr lang="en-US" u="sng" dirty="0" smtClean="0"/>
              <a:t>Words Video </a:t>
            </a:r>
            <a:r>
              <a:rPr lang="en-US" u="sng" dirty="0" smtClean="0"/>
              <a:t>Tree</a:t>
            </a:r>
          </a:p>
          <a:p>
            <a:endParaRPr lang="en-US" dirty="0" smtClean="0"/>
          </a:p>
          <a:p>
            <a:r>
              <a:rPr lang="es-DO" noProof="0" dirty="0" smtClean="0"/>
              <a:t>Ahora veremos un video</a:t>
            </a:r>
            <a:r>
              <a:rPr lang="es-DO" baseline="0" noProof="0" dirty="0" smtClean="0"/>
              <a:t> que les ayudará a entender de manera visual los términos claves que acabamos de discutir.</a:t>
            </a:r>
            <a:endParaRPr lang="es-DO" noProof="0"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7</a:t>
            </a:fld>
            <a:endParaRPr lang="en-US" dirty="0"/>
          </a:p>
        </p:txBody>
      </p:sp>
    </p:spTree>
    <p:extLst>
      <p:ext uri="{BB962C8B-B14F-4D97-AF65-F5344CB8AC3E}">
        <p14:creationId xmlns:p14="http://schemas.microsoft.com/office/powerpoint/2010/main" xmlns="" val="39908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8. El</a:t>
            </a:r>
            <a:r>
              <a:rPr lang="es-DO" u="sng" baseline="0" noProof="0" dirty="0" smtClean="0"/>
              <a:t> </a:t>
            </a:r>
            <a:r>
              <a:rPr lang="es-DO" u="sng" baseline="0" noProof="0" dirty="0" smtClean="0"/>
              <a:t>Marco </a:t>
            </a:r>
            <a:r>
              <a:rPr lang="es-DO" u="sng" baseline="0" noProof="0" dirty="0" smtClean="0"/>
              <a:t>Lógico</a:t>
            </a:r>
          </a:p>
          <a:p>
            <a:endParaRPr lang="es-DO" noProof="0" dirty="0" smtClean="0"/>
          </a:p>
          <a:p>
            <a:r>
              <a:rPr lang="es-DO" baseline="0" noProof="0" dirty="0" smtClean="0"/>
              <a:t>Las palabras claves que acabamos de aprender son los componentes principales del marco lógico. El marco lógico nos ayuda a organizar nuestros pensamientos y actividades para poder mejor articular nuestro proyecto y explicar como ayuda a niños. El marco lógico es una estructura usada para organizar la planificación y evaluación de programas así como la presentación de informes.</a:t>
            </a:r>
          </a:p>
          <a:p>
            <a:endParaRPr lang="es-DO" baseline="0" noProof="0" dirty="0" smtClean="0"/>
          </a:p>
          <a:p>
            <a:r>
              <a:rPr lang="es-DO" baseline="0" noProof="0" dirty="0" err="1" smtClean="0"/>
              <a:t>Veran</a:t>
            </a:r>
            <a:r>
              <a:rPr lang="es-DO" baseline="0" noProof="0" dirty="0" smtClean="0"/>
              <a:t> debajo de cada palabra algunos ejemplos y también algunas imágenes usadas en la diapositiva anterior.  </a:t>
            </a:r>
          </a:p>
          <a:p>
            <a:endParaRPr lang="es-DO" baseline="0" noProof="0" dirty="0" smtClean="0"/>
          </a:p>
          <a:p>
            <a:r>
              <a:rPr lang="es-DO" baseline="0" noProof="0" dirty="0" smtClean="0"/>
              <a:t>Otra buena manera de entender que significa</a:t>
            </a:r>
            <a:r>
              <a:rPr lang="es-DO" i="1" baseline="0" noProof="0" dirty="0" smtClean="0"/>
              <a:t> resultado</a:t>
            </a:r>
            <a:r>
              <a:rPr lang="es-DO" baseline="0" noProof="0" dirty="0" smtClean="0"/>
              <a:t> es considerarlo como el cambio que ocurre en los participantes a través de las actividades del programa. Por ejemplo, antes del programa los participantes eran__________.  Ellos participaron en las actividades o las intervenciones del programa, y ahora son_______________. El resultado es el cambio ocasionado por la actividad. </a:t>
            </a:r>
          </a:p>
          <a:p>
            <a:endParaRPr lang="en-US" dirty="0"/>
          </a:p>
        </p:txBody>
      </p:sp>
      <p:sp>
        <p:nvSpPr>
          <p:cNvPr id="4" name="Slide Number Placeholder 3"/>
          <p:cNvSpPr>
            <a:spLocks noGrp="1"/>
          </p:cNvSpPr>
          <p:nvPr>
            <p:ph type="sldNum" sz="quarter" idx="10"/>
          </p:nvPr>
        </p:nvSpPr>
        <p:spPr/>
        <p:txBody>
          <a:bodyPr/>
          <a:lstStyle/>
          <a:p>
            <a:fld id="{21A641AE-0E24-AF46-B29D-0C468557A9BA}" type="slidenum">
              <a:rPr lang="en-US" smtClean="0"/>
              <a:pPr/>
              <a:t>8</a:t>
            </a:fld>
            <a:endParaRPr lang="en-US" dirty="0"/>
          </a:p>
        </p:txBody>
      </p:sp>
    </p:spTree>
    <p:extLst>
      <p:ext uri="{BB962C8B-B14F-4D97-AF65-F5344CB8AC3E}">
        <p14:creationId xmlns="" xmlns:p14="http://schemas.microsoft.com/office/powerpoint/2010/main" val="367294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u="sng" noProof="0" dirty="0" smtClean="0"/>
              <a:t>9. Ejemplo</a:t>
            </a:r>
            <a:r>
              <a:rPr lang="es-DO" u="sng" baseline="0" noProof="0" dirty="0" smtClean="0"/>
              <a:t> 1</a:t>
            </a:r>
          </a:p>
          <a:p>
            <a:endParaRPr lang="es-DO" noProof="0" dirty="0" smtClean="0"/>
          </a:p>
          <a:p>
            <a:r>
              <a:rPr lang="es-DO" noProof="0" dirty="0" smtClean="0"/>
              <a:t>Aquí hay un ejemplo de como se vería el marco lógico para una organización que provee</a:t>
            </a:r>
            <a:r>
              <a:rPr lang="es-DO" baseline="0" noProof="0" dirty="0" smtClean="0"/>
              <a:t> servicios de tutorías. </a:t>
            </a:r>
          </a:p>
          <a:p>
            <a:r>
              <a:rPr lang="es-DO" baseline="0" noProof="0" dirty="0" smtClean="0"/>
              <a:t>Empieza con el problema que enfrenta la comunidad—en la parte de abajo de la diapositiva (read problem)</a:t>
            </a:r>
          </a:p>
          <a:p>
            <a:r>
              <a:rPr lang="es-DO" baseline="0" noProof="0" dirty="0" smtClean="0"/>
              <a:t>En el marco lógico, primero vienen las entradas (read input)</a:t>
            </a:r>
          </a:p>
          <a:p>
            <a:r>
              <a:rPr lang="es-DO" baseline="0" noProof="0" dirty="0" smtClean="0"/>
              <a:t>Luego, la actividad/ programa (read activity/program)</a:t>
            </a:r>
          </a:p>
          <a:p>
            <a:r>
              <a:rPr lang="es-DO" baseline="0" noProof="0" dirty="0" smtClean="0"/>
              <a:t>Mediante la actividad, se logra un rendimiento (read output)</a:t>
            </a:r>
          </a:p>
          <a:p>
            <a:r>
              <a:rPr lang="es-DO" baseline="0" noProof="0" dirty="0" smtClean="0"/>
              <a:t>Del rendimiento vienen los resultados (read outcome)</a:t>
            </a:r>
          </a:p>
          <a:p>
            <a:r>
              <a:rPr lang="es-DO" baseline="0" noProof="0" dirty="0" smtClean="0"/>
              <a:t>Y al final, los resultados dan lugar al impacto (read impact)</a:t>
            </a:r>
            <a:endParaRPr lang="es-DO" noProof="0" dirty="0" smtClean="0"/>
          </a:p>
        </p:txBody>
      </p:sp>
      <p:sp>
        <p:nvSpPr>
          <p:cNvPr id="4" name="Slide Number Placeholder 3"/>
          <p:cNvSpPr>
            <a:spLocks noGrp="1"/>
          </p:cNvSpPr>
          <p:nvPr>
            <p:ph type="sldNum" sz="quarter" idx="10"/>
          </p:nvPr>
        </p:nvSpPr>
        <p:spPr/>
        <p:txBody>
          <a:bodyPr/>
          <a:lstStyle/>
          <a:p>
            <a:fld id="{21A641AE-0E24-AF46-B29D-0C468557A9BA}" type="slidenum">
              <a:rPr lang="en-US" smtClean="0"/>
              <a:pPr/>
              <a:t>9</a:t>
            </a:fld>
            <a:endParaRPr lang="en-US" dirty="0"/>
          </a:p>
        </p:txBody>
      </p:sp>
    </p:spTree>
    <p:extLst>
      <p:ext uri="{BB962C8B-B14F-4D97-AF65-F5344CB8AC3E}">
        <p14:creationId xmlns:p14="http://schemas.microsoft.com/office/powerpoint/2010/main" xmlns="" val="25348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BC2A0C8-1744-714D-A6D2-C424F76A1C7B}" type="datetimeFigureOut">
              <a:rPr lang="en-US" smtClean="0"/>
              <a:pPr/>
              <a:t>7/22/2014</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75EE754-9C6F-2F4B-A661-0F79F78E7589}" type="datetimeFigureOut">
              <a:rPr lang="en-US" smtClean="0"/>
              <a:pPr/>
              <a:t>7/22/2014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2CC2D5-CBA7-7241-B7C2-A28C3FEE0283}"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BC2A0C8-1744-714D-A6D2-C424F76A1C7B}" type="datetimeFigureOut">
              <a:rPr lang="en-US" smtClean="0"/>
              <a:pPr/>
              <a:t>7/22/2014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70F1FA-35DB-6B4C-BA15-2430FCF33FA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BC2A0C8-1744-714D-A6D2-C424F76A1C7B}" type="datetimeFigureOut">
              <a:rPr lang="en-US" smtClean="0"/>
              <a:pPr/>
              <a:t>7/22/2014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70F1FA-35DB-6B4C-BA15-2430FCF33FA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BC2A0C8-1744-714D-A6D2-C424F76A1C7B}" type="datetimeFigureOut">
              <a:rPr lang="en-US" smtClean="0"/>
              <a:pPr/>
              <a:t>7/22/2014</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BC2A0C8-1744-714D-A6D2-C424F76A1C7B}" type="datetimeFigureOut">
              <a:rPr lang="en-US" smtClean="0"/>
              <a:pPr/>
              <a:t>7/22/2014</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3A70F1FA-35DB-6B4C-BA15-2430FCF33FA0}" type="slidenum">
              <a:rPr lang="en-US" smtClean="0"/>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2A0C8-1744-714D-A6D2-C424F76A1C7B}" type="datetimeFigureOut">
              <a:rPr lang="en-US" smtClean="0"/>
              <a:pPr/>
              <a:t>7/22/2014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70F1FA-35DB-6B4C-BA15-2430FCF33FA0}"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175EE754-9C6F-2F4B-A661-0F79F78E7589}" type="datetimeFigureOut">
              <a:rPr lang="en-US" smtClean="0"/>
              <a:pPr/>
              <a:t>7/22/2014</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7D2CC2D5-CBA7-7241-B7C2-A28C3FEE0283}"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175EE754-9C6F-2F4B-A661-0F79F78E7589}" type="datetimeFigureOut">
              <a:rPr lang="en-US" smtClean="0"/>
              <a:pPr/>
              <a:t>7/22/2014</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7D2CC2D5-CBA7-7241-B7C2-A28C3FEE0283}"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BC2A0C8-1744-714D-A6D2-C424F76A1C7B}" type="datetimeFigureOut">
              <a:rPr lang="en-US" smtClean="0"/>
              <a:pPr/>
              <a:t>7/22/2014</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3A70F1FA-35DB-6B4C-BA15-2430FCF33FA0}"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C2A0C8-1744-714D-A6D2-C424F76A1C7B}" type="datetimeFigureOut">
              <a:rPr lang="en-US" smtClean="0"/>
              <a:pPr/>
              <a:t>7/22/2014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70F1FA-35DB-6B4C-BA15-2430FCF33FA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C2A0C8-1744-714D-A6D2-C424F76A1C7B}" type="datetimeFigureOut">
              <a:rPr lang="en-US" smtClean="0"/>
              <a:pPr/>
              <a:t>7/22/2014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70F1FA-35DB-6B4C-BA15-2430FCF33FA0}"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C2A0C8-1744-714D-A6D2-C424F76A1C7B}" type="datetimeFigureOut">
              <a:rPr lang="en-US" smtClean="0"/>
              <a:pPr/>
              <a:t>7/22/2014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70F1FA-35DB-6B4C-BA15-2430FCF33FA0}"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C2A0C8-1744-714D-A6D2-C424F76A1C7B}" type="datetimeFigureOut">
              <a:rPr lang="en-US" smtClean="0"/>
              <a:pPr/>
              <a:t>7/22/2014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70F1FA-35DB-6B4C-BA15-2430FCF33FA0}"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75EE754-9C6F-2F4B-A661-0F79F78E7589}" type="datetimeFigureOut">
              <a:rPr lang="en-US" smtClean="0"/>
              <a:pPr/>
              <a:t>7/22/2014</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BC2A0C8-1744-714D-A6D2-C424F76A1C7B}" type="datetimeFigureOut">
              <a:rPr lang="en-US" smtClean="0"/>
              <a:pPr/>
              <a:t>7/22/2014</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3A70F1FA-35DB-6B4C-BA15-2430FCF33FA0}"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BC2A0C8-1744-714D-A6D2-C424F76A1C7B}" type="datetimeFigureOut">
              <a:rPr lang="en-US" smtClean="0"/>
              <a:pPr/>
              <a:t>7/22/2014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70F1FA-35DB-6B4C-BA15-2430FCF33FA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BC2A0C8-1744-714D-A6D2-C424F76A1C7B}" type="datetimeFigureOut">
              <a:rPr lang="en-US" smtClean="0"/>
              <a:pPr/>
              <a:t>7/22/2014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70F1FA-35DB-6B4C-BA15-2430FCF33FA0}"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5EE754-9C6F-2F4B-A661-0F79F78E7589}" type="datetimeFigureOut">
              <a:rPr lang="en-US" smtClean="0"/>
              <a:pPr/>
              <a:t>7/22/2014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7D2CC2D5-CBA7-7241-B7C2-A28C3FEE028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BC2A0C8-1744-714D-A6D2-C424F76A1C7B}" type="datetimeFigureOut">
              <a:rPr lang="en-US" smtClean="0"/>
              <a:pPr/>
              <a:t>7/22/2014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70F1FA-35DB-6B4C-BA15-2430FCF33FA0}"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BC2A0C8-1744-714D-A6D2-C424F76A1C7B}" type="datetimeFigureOut">
              <a:rPr lang="en-US" smtClean="0"/>
              <a:pPr/>
              <a:t>7/22/2014</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3A70F1FA-35DB-6B4C-BA15-2430FCF33FA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emiller@gloabalfundforchildren.or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www.mymande.org/howto-recomm-page?q=node/9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cademia.edu/1636820/Monitoreo_y_Evaluacion_de_Proyectos"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hyperlink" Target="http://betterevaluation.org/themes/evaluation_and_children" TargetMode="External"/><Relationship Id="rId3" Type="http://schemas.openxmlformats.org/officeDocument/2006/relationships/hyperlink" Target="https://training.measureevaluation.org/certificate-courses/m-e-fundamentals-es" TargetMode="External"/><Relationship Id="rId7" Type="http://schemas.openxmlformats.org/officeDocument/2006/relationships/hyperlink" Target="http://www.endvawnow.org/es/articles/340-tipos-de-evaluacion-monitoreo-resultado-e-impacto.html" TargetMode="External"/><Relationship Id="rId12"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hyperlink" Target="http://grantspace.org/Tools/Knowledge-Base/Preguntas-y-respuestas-en-espanol/Propuestas-de-proyectos/Evaluacion-de-programas-Program-evaluation" TargetMode="External"/><Relationship Id="rId11" Type="http://schemas.openxmlformats.org/officeDocument/2006/relationships/image" Target="../media/image14.jpeg"/><Relationship Id="rId5" Type="http://schemas.openxmlformats.org/officeDocument/2006/relationships/hyperlink" Target="http://www.globalhealthlearning.org/translated-courses" TargetMode="External"/><Relationship Id="rId10" Type="http://schemas.openxmlformats.org/officeDocument/2006/relationships/image" Target="../media/image13.jpeg"/><Relationship Id="rId4" Type="http://schemas.openxmlformats.org/officeDocument/2006/relationships/hyperlink" Target="http://www.mymande.org/elearning/" TargetMode="External"/><Relationship Id="rId9"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mailto:svillar@globalfundforchildren.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www.surveymonkey.com/s/7MWK8MD" TargetMode="External"/><Relationship Id="rId4" Type="http://schemas.openxmlformats.org/officeDocument/2006/relationships/hyperlink" Target="mailto:emiller@globalfundforchildre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video" Target="file:///\\sudan.globalfund.local\Public\Grantmaking\Team\Interns\Sarah%20Ellison\Webinars\Finals\Recordings\Spanish%20M&amp;E%20Prezi%20Final.mov" TargetMode="External"/><Relationship Id="rId5" Type="http://schemas.openxmlformats.org/officeDocument/2006/relationships/image" Target="../media/image3.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783" y="4624668"/>
            <a:ext cx="8562417" cy="933450"/>
          </a:xfrm>
        </p:spPr>
        <p:txBody>
          <a:bodyPr>
            <a:normAutofit fontScale="90000"/>
          </a:bodyPr>
          <a:lstStyle/>
          <a:p>
            <a:r>
              <a:rPr lang="es-DO" sz="4000" noProof="0" dirty="0" smtClean="0">
                <a:solidFill>
                  <a:schemeClr val="accent6"/>
                </a:solidFill>
              </a:rPr>
              <a:t>Monitoreo, Aprendizaje &amp; Evaluación</a:t>
            </a:r>
            <a:endParaRPr lang="es-DO" sz="4000" noProof="0" dirty="0">
              <a:solidFill>
                <a:schemeClr val="accent6"/>
              </a:solidFill>
            </a:endParaRPr>
          </a:p>
        </p:txBody>
      </p:sp>
      <p:pic>
        <p:nvPicPr>
          <p:cNvPr id="4" name="Picture 2" descr="GFC logo mid-res"/>
          <p:cNvPicPr>
            <a:picLocks noChangeAspect="1" noChangeArrowheads="1"/>
          </p:cNvPicPr>
          <p:nvPr/>
        </p:nvPicPr>
        <p:blipFill>
          <a:blip r:embed="rId3" cstate="print"/>
          <a:srcRect/>
          <a:stretch>
            <a:fillRect/>
          </a:stretch>
        </p:blipFill>
        <p:spPr bwMode="auto">
          <a:xfrm>
            <a:off x="429977" y="2497404"/>
            <a:ext cx="3980208" cy="1751706"/>
          </a:xfrm>
          <a:prstGeom prst="rect">
            <a:avLst/>
          </a:prstGeom>
          <a:noFill/>
          <a:ln w="9525">
            <a:noFill/>
            <a:miter lim="800000"/>
            <a:headEnd/>
            <a:tailEnd/>
          </a:ln>
        </p:spPr>
      </p:pic>
      <p:sp>
        <p:nvSpPr>
          <p:cNvPr id="5" name="Subtitle 2"/>
          <p:cNvSpPr>
            <a:spLocks noGrp="1"/>
          </p:cNvSpPr>
          <p:nvPr>
            <p:ph type="subTitle" idx="1"/>
          </p:nvPr>
        </p:nvSpPr>
        <p:spPr>
          <a:xfrm>
            <a:off x="4800600" y="5562599"/>
            <a:ext cx="4038600" cy="748553"/>
          </a:xfrm>
        </p:spPr>
        <p:txBody>
          <a:bodyPr>
            <a:normAutofit fontScale="85000" lnSpcReduction="10000"/>
          </a:bodyPr>
          <a:lstStyle/>
          <a:p>
            <a:r>
              <a:rPr lang="es-DO" noProof="0" dirty="0" smtClean="0"/>
              <a:t>¿Preguntas o problemas durante el </a:t>
            </a:r>
            <a:r>
              <a:rPr lang="es-DO" dirty="0" smtClean="0"/>
              <a:t>seminario virtual</a:t>
            </a:r>
            <a:r>
              <a:rPr lang="es-DO" noProof="0" dirty="0" smtClean="0"/>
              <a:t>? </a:t>
            </a:r>
          </a:p>
          <a:p>
            <a:r>
              <a:rPr lang="es-DO" noProof="0" dirty="0" smtClean="0"/>
              <a:t> email: </a:t>
            </a:r>
            <a:r>
              <a:rPr lang="es-DO" dirty="0" smtClean="0">
                <a:hlinkClick r:id="rId4"/>
              </a:rPr>
              <a:t>emiller@gloabalfundforchildren.org</a:t>
            </a:r>
            <a:r>
              <a:rPr lang="es-DO" dirty="0" smtClean="0"/>
              <a:t> </a:t>
            </a:r>
            <a:endParaRPr lang="es-DO" noProof="0" dirty="0" smtClean="0"/>
          </a:p>
          <a:p>
            <a:r>
              <a:rPr lang="es-DO" noProof="0" dirty="0" smtClean="0"/>
              <a:t>O llamar a: +1(202) 222-0813</a:t>
            </a:r>
          </a:p>
          <a:p>
            <a:endParaRPr lang="es-DO" noProof="0" dirty="0"/>
          </a:p>
        </p:txBody>
      </p:sp>
    </p:spTree>
    <p:extLst>
      <p:ext uri="{BB962C8B-B14F-4D97-AF65-F5344CB8AC3E}">
        <p14:creationId xmlns:p14="http://schemas.microsoft.com/office/powerpoint/2010/main" xmlns="" val="2999427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8474" y="302664"/>
            <a:ext cx="7556313" cy="1116106"/>
          </a:xfrm>
        </p:spPr>
        <p:txBody>
          <a:bodyPr/>
          <a:lstStyle/>
          <a:p>
            <a:r>
              <a:rPr lang="es-DO" noProof="0" dirty="0" smtClean="0">
                <a:solidFill>
                  <a:schemeClr val="accent6"/>
                </a:solidFill>
              </a:rPr>
              <a:t>Ahora ustedes: El Marco Lógico</a:t>
            </a:r>
            <a:endParaRPr lang="es-DO" noProof="0" dirty="0">
              <a:solidFill>
                <a:schemeClr val="accent6"/>
              </a:solidFill>
            </a:endParaRPr>
          </a:p>
        </p:txBody>
      </p:sp>
      <p:sp>
        <p:nvSpPr>
          <p:cNvPr id="3" name="Content Placeholder 2"/>
          <p:cNvSpPr>
            <a:spLocks noGrp="1"/>
          </p:cNvSpPr>
          <p:nvPr>
            <p:ph sz="half" idx="1"/>
          </p:nvPr>
        </p:nvSpPr>
        <p:spPr>
          <a:xfrm>
            <a:off x="286059" y="2428222"/>
            <a:ext cx="3614655" cy="4429778"/>
          </a:xfrm>
        </p:spPr>
        <p:txBody>
          <a:bodyPr>
            <a:normAutofit lnSpcReduction="10000"/>
          </a:bodyPr>
          <a:lstStyle/>
          <a:p>
            <a:pPr marL="342900" indent="-342900">
              <a:buFont typeface="+mj-lt"/>
              <a:buAutoNum type="alphaUcPeriod"/>
            </a:pPr>
            <a:r>
              <a:rPr lang="es-DO" sz="2000" noProof="0" dirty="0" smtClean="0"/>
              <a:t>95 de 100 niñas terminan su educación secundaria</a:t>
            </a:r>
          </a:p>
          <a:p>
            <a:pPr marL="342900" indent="-342900">
              <a:buFont typeface="+mj-lt"/>
              <a:buAutoNum type="alphaUcPeriod"/>
            </a:pPr>
            <a:r>
              <a:rPr lang="es-DO" sz="2000" noProof="0" dirty="0" smtClean="0"/>
              <a:t>Más  estudiantes mujeres continúan su educación al nivel universitario</a:t>
            </a:r>
          </a:p>
          <a:p>
            <a:pPr marL="342900" indent="-342900">
              <a:buFont typeface="+mj-lt"/>
              <a:buAutoNum type="alphaUcPeriod"/>
            </a:pPr>
            <a:r>
              <a:rPr lang="es-DO" sz="2000" noProof="0" dirty="0" smtClean="0"/>
              <a:t>$800 recaudados para becas</a:t>
            </a:r>
          </a:p>
          <a:p>
            <a:pPr marL="342900" indent="-342900">
              <a:buFont typeface="+mj-lt"/>
              <a:buAutoNum type="alphaUcPeriod"/>
            </a:pPr>
            <a:r>
              <a:rPr lang="es-DO" sz="2000" noProof="0" dirty="0" smtClean="0"/>
              <a:t>Becas para niñas para asistir a la escuela secundaria</a:t>
            </a:r>
          </a:p>
          <a:p>
            <a:pPr marL="342900" indent="-342900">
              <a:buFont typeface="+mj-lt"/>
              <a:buAutoNum type="alphaUcPeriod"/>
            </a:pPr>
            <a:r>
              <a:rPr lang="es-DO" sz="2000" noProof="0" dirty="0" smtClean="0"/>
              <a:t>100 niñas reciben becas escolares</a:t>
            </a:r>
          </a:p>
          <a:p>
            <a:pPr marL="342900" indent="-342900">
              <a:buFont typeface="+mj-lt"/>
              <a:buAutoNum type="alphaUcPeriod"/>
            </a:pPr>
            <a:endParaRPr lang="es-DO" noProof="0" dirty="0"/>
          </a:p>
        </p:txBody>
      </p:sp>
      <p:sp>
        <p:nvSpPr>
          <p:cNvPr id="11" name="Rounded Rectangular Callout 10"/>
          <p:cNvSpPr/>
          <p:nvPr/>
        </p:nvSpPr>
        <p:spPr>
          <a:xfrm>
            <a:off x="6866742" y="917282"/>
            <a:ext cx="1188045" cy="704685"/>
          </a:xfrm>
          <a:prstGeom prst="wedgeRoundRectCallout">
            <a:avLst>
              <a:gd name="adj1" fmla="val -91317"/>
              <a:gd name="adj2" fmla="val -52006"/>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DO" dirty="0" smtClean="0"/>
              <a:t>¡Les toca!</a:t>
            </a:r>
            <a:endParaRPr lang="es-DO" dirty="0"/>
          </a:p>
        </p:txBody>
      </p:sp>
      <p:pic>
        <p:nvPicPr>
          <p:cNvPr id="12" name="Picture 2" descr="GFC logo mid-res"/>
          <p:cNvPicPr>
            <a:picLocks noChangeAspect="1" noChangeArrowheads="1"/>
          </p:cNvPicPr>
          <p:nvPr/>
        </p:nvPicPr>
        <p:blipFill>
          <a:blip r:embed="rId3" cstate="print"/>
          <a:srcRect/>
          <a:stretch>
            <a:fillRect/>
          </a:stretch>
        </p:blipFill>
        <p:spPr bwMode="auto">
          <a:xfrm>
            <a:off x="7363003" y="0"/>
            <a:ext cx="1780997" cy="783824"/>
          </a:xfrm>
          <a:prstGeom prst="rect">
            <a:avLst/>
          </a:prstGeom>
          <a:noFill/>
          <a:ln w="9525">
            <a:noFill/>
            <a:miter lim="800000"/>
            <a:headEnd/>
            <a:tailEnd/>
          </a:ln>
        </p:spPr>
      </p:pic>
      <p:sp>
        <p:nvSpPr>
          <p:cNvPr id="4" name="TextBox 3"/>
          <p:cNvSpPr txBox="1"/>
          <p:nvPr/>
        </p:nvSpPr>
        <p:spPr>
          <a:xfrm>
            <a:off x="4443274" y="2428222"/>
            <a:ext cx="763727" cy="4247317"/>
          </a:xfrm>
          <a:prstGeom prst="rect">
            <a:avLst/>
          </a:prstGeom>
          <a:noFill/>
        </p:spPr>
        <p:txBody>
          <a:bodyPr wrap="square" rtlCol="0">
            <a:spAutoFit/>
          </a:bodyPr>
          <a:lstStyle/>
          <a:p>
            <a:pPr algn="r"/>
            <a:r>
              <a:rPr lang="en-US" dirty="0" smtClean="0"/>
              <a:t>1.</a:t>
            </a:r>
          </a:p>
          <a:p>
            <a:pPr algn="r"/>
            <a:endParaRPr lang="en-US" dirty="0"/>
          </a:p>
          <a:p>
            <a:pPr algn="r"/>
            <a:endParaRPr lang="en-US" dirty="0" smtClean="0"/>
          </a:p>
          <a:p>
            <a:pPr algn="r"/>
            <a:endParaRPr lang="en-US" dirty="0"/>
          </a:p>
          <a:p>
            <a:pPr algn="r"/>
            <a:r>
              <a:rPr lang="en-US" dirty="0" smtClean="0"/>
              <a:t>2.</a:t>
            </a:r>
          </a:p>
          <a:p>
            <a:pPr algn="r"/>
            <a:endParaRPr lang="en-US" dirty="0"/>
          </a:p>
          <a:p>
            <a:pPr algn="r"/>
            <a:endParaRPr lang="en-US" dirty="0" smtClean="0"/>
          </a:p>
          <a:p>
            <a:pPr algn="r"/>
            <a:endParaRPr lang="en-US" dirty="0" smtClean="0"/>
          </a:p>
          <a:p>
            <a:pPr algn="r"/>
            <a:r>
              <a:rPr lang="en-US" dirty="0" smtClean="0"/>
              <a:t>3.</a:t>
            </a:r>
          </a:p>
          <a:p>
            <a:pPr algn="r"/>
            <a:endParaRPr lang="en-US" dirty="0"/>
          </a:p>
          <a:p>
            <a:pPr algn="r"/>
            <a:endParaRPr lang="en-US" dirty="0" smtClean="0"/>
          </a:p>
          <a:p>
            <a:pPr algn="r"/>
            <a:r>
              <a:rPr lang="en-US" dirty="0" smtClean="0"/>
              <a:t>4.</a:t>
            </a:r>
          </a:p>
          <a:p>
            <a:pPr algn="r"/>
            <a:endParaRPr lang="en-US" dirty="0"/>
          </a:p>
          <a:p>
            <a:pPr algn="r"/>
            <a:endParaRPr lang="en-US" dirty="0" smtClean="0"/>
          </a:p>
          <a:p>
            <a:pPr algn="r"/>
            <a:r>
              <a:rPr lang="en-US" dirty="0" smtClean="0"/>
              <a:t>5.</a:t>
            </a:r>
            <a:endParaRPr lang="en-US" dirty="0"/>
          </a:p>
        </p:txBody>
      </p:sp>
      <p:pic>
        <p:nvPicPr>
          <p:cNvPr id="14" name="Picture 13" descr="apple.PNG"/>
          <p:cNvPicPr>
            <a:picLocks noChangeAspect="1"/>
          </p:cNvPicPr>
          <p:nvPr/>
        </p:nvPicPr>
        <p:blipFill>
          <a:blip r:embed="rId4"/>
          <a:stretch>
            <a:fillRect/>
          </a:stretch>
        </p:blipFill>
        <p:spPr>
          <a:xfrm>
            <a:off x="7899136" y="2935484"/>
            <a:ext cx="1079129" cy="763186"/>
          </a:xfrm>
          <a:prstGeom prst="rect">
            <a:avLst/>
          </a:prstGeom>
        </p:spPr>
      </p:pic>
      <p:pic>
        <p:nvPicPr>
          <p:cNvPr id="15" name="Picture 14" descr="branch.PNG"/>
          <p:cNvPicPr>
            <a:picLocks noChangeAspect="1"/>
          </p:cNvPicPr>
          <p:nvPr/>
        </p:nvPicPr>
        <p:blipFill>
          <a:blip r:embed="rId5"/>
          <a:stretch>
            <a:fillRect/>
          </a:stretch>
        </p:blipFill>
        <p:spPr>
          <a:xfrm>
            <a:off x="8288548" y="3698670"/>
            <a:ext cx="689717" cy="949838"/>
          </a:xfrm>
          <a:prstGeom prst="rect">
            <a:avLst/>
          </a:prstGeom>
        </p:spPr>
      </p:pic>
      <p:pic>
        <p:nvPicPr>
          <p:cNvPr id="16" name="Picture 15" descr="eating the apple.PNG"/>
          <p:cNvPicPr>
            <a:picLocks noChangeAspect="1"/>
          </p:cNvPicPr>
          <p:nvPr/>
        </p:nvPicPr>
        <p:blipFill>
          <a:blip r:embed="rId6"/>
          <a:stretch>
            <a:fillRect/>
          </a:stretch>
        </p:blipFill>
        <p:spPr>
          <a:xfrm>
            <a:off x="7899136" y="1864024"/>
            <a:ext cx="1079129" cy="999321"/>
          </a:xfrm>
          <a:prstGeom prst="rect">
            <a:avLst/>
          </a:prstGeom>
        </p:spPr>
      </p:pic>
      <p:pic>
        <p:nvPicPr>
          <p:cNvPr id="17" name="Picture 16" descr="watering can.PNG"/>
          <p:cNvPicPr>
            <a:picLocks noChangeAspect="1"/>
          </p:cNvPicPr>
          <p:nvPr/>
        </p:nvPicPr>
        <p:blipFill>
          <a:blip r:embed="rId7"/>
          <a:stretch>
            <a:fillRect/>
          </a:stretch>
        </p:blipFill>
        <p:spPr>
          <a:xfrm>
            <a:off x="7899136" y="5945767"/>
            <a:ext cx="997110" cy="783824"/>
          </a:xfrm>
          <a:prstGeom prst="rect">
            <a:avLst/>
          </a:prstGeom>
        </p:spPr>
      </p:pic>
      <p:pic>
        <p:nvPicPr>
          <p:cNvPr id="18" name="Picture 17" descr="trunk.PNG"/>
          <p:cNvPicPr>
            <a:picLocks noChangeAspect="1"/>
          </p:cNvPicPr>
          <p:nvPr/>
        </p:nvPicPr>
        <p:blipFill>
          <a:blip r:embed="rId8"/>
          <a:stretch>
            <a:fillRect/>
          </a:stretch>
        </p:blipFill>
        <p:spPr>
          <a:xfrm>
            <a:off x="8054787" y="4716659"/>
            <a:ext cx="616672" cy="1130565"/>
          </a:xfrm>
          <a:prstGeom prst="rect">
            <a:avLst/>
          </a:prstGeom>
        </p:spPr>
      </p:pic>
      <p:sp>
        <p:nvSpPr>
          <p:cNvPr id="6" name="TextBox 5"/>
          <p:cNvSpPr txBox="1"/>
          <p:nvPr/>
        </p:nvSpPr>
        <p:spPr>
          <a:xfrm>
            <a:off x="6733050" y="1520486"/>
            <a:ext cx="1648872" cy="400110"/>
          </a:xfrm>
          <a:prstGeom prst="rect">
            <a:avLst/>
          </a:prstGeom>
          <a:noFill/>
        </p:spPr>
        <p:txBody>
          <a:bodyPr wrap="square" rtlCol="0">
            <a:spAutoFit/>
          </a:bodyPr>
          <a:lstStyle/>
          <a:p>
            <a:r>
              <a:rPr lang="en-US" sz="2000" dirty="0" smtClean="0">
                <a:solidFill>
                  <a:schemeClr val="accent1">
                    <a:lumMod val="75000"/>
                  </a:schemeClr>
                </a:solidFill>
              </a:rPr>
              <a:t>[5 minutos]</a:t>
            </a:r>
            <a:endParaRPr lang="en-US" sz="2000" dirty="0">
              <a:solidFill>
                <a:schemeClr val="accent1">
                  <a:lumMod val="75000"/>
                </a:schemeClr>
              </a:solidFill>
            </a:endParaRPr>
          </a:p>
        </p:txBody>
      </p:sp>
      <p:grpSp>
        <p:nvGrpSpPr>
          <p:cNvPr id="82" name="Group 81"/>
          <p:cNvGrpSpPr/>
          <p:nvPr/>
        </p:nvGrpSpPr>
        <p:grpSpPr>
          <a:xfrm>
            <a:off x="3200400" y="2613991"/>
            <a:ext cx="2159001" cy="3836505"/>
            <a:chOff x="3200400" y="2613991"/>
            <a:chExt cx="2159001" cy="3836505"/>
          </a:xfrm>
        </p:grpSpPr>
        <p:cxnSp>
          <p:nvCxnSpPr>
            <p:cNvPr id="20" name="Straight Arrow Connector 19"/>
            <p:cNvCxnSpPr/>
            <p:nvPr/>
          </p:nvCxnSpPr>
          <p:spPr>
            <a:xfrm>
              <a:off x="3200400" y="4648508"/>
              <a:ext cx="2159001" cy="1801988"/>
            </a:xfrm>
            <a:prstGeom prst="straightConnector1">
              <a:avLst/>
            </a:prstGeom>
            <a:ln>
              <a:solidFill>
                <a:schemeClr val="tx2">
                  <a:lumMod val="75000"/>
                  <a:lumOff val="2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200400" y="4716659"/>
              <a:ext cx="2159001" cy="1403332"/>
            </a:xfrm>
            <a:prstGeom prst="straightConnector1">
              <a:avLst/>
            </a:prstGeom>
            <a:ln>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200400" y="5426765"/>
              <a:ext cx="2006601" cy="0"/>
            </a:xfrm>
            <a:prstGeom prst="straightConnector1">
              <a:avLst/>
            </a:prstGeom>
            <a:ln>
              <a:solidFill>
                <a:schemeClr val="accent4">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627783" y="2863345"/>
              <a:ext cx="1579218" cy="835325"/>
            </a:xfrm>
            <a:prstGeom prst="straightConnector1">
              <a:avLst/>
            </a:prstGeom>
            <a:ln>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627783" y="2613991"/>
              <a:ext cx="1579218" cy="964096"/>
            </a:xfrm>
            <a:prstGeom prst="straightConnector1">
              <a:avLst/>
            </a:prstGeom>
            <a:ln>
              <a:solidFill>
                <a:schemeClr val="accent3"/>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27" name="Rectangle 26"/>
          <p:cNvSpPr>
            <a:spLocks noChangeArrowheads="1"/>
          </p:cNvSpPr>
          <p:nvPr/>
        </p:nvSpPr>
        <p:spPr bwMode="auto">
          <a:xfrm>
            <a:off x="286059" y="1113970"/>
            <a:ext cx="2514600" cy="609600"/>
          </a:xfrm>
          <a:prstGeom prst="rect">
            <a:avLst/>
          </a:prstGeom>
          <a:solidFill>
            <a:schemeClr val="accent5"/>
          </a:solidFill>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smtClean="0">
                <a:solidFill>
                  <a:schemeClr val="lt1"/>
                </a:solidFill>
                <a:latin typeface="+mn-lt"/>
                <a:ea typeface="+mn-ea"/>
              </a:rPr>
              <a:t>PROBLEMA</a:t>
            </a:r>
            <a:endParaRPr lang="en-US" dirty="0">
              <a:solidFill>
                <a:schemeClr val="lt1"/>
              </a:solidFill>
              <a:latin typeface="+mn-lt"/>
              <a:ea typeface="+mn-ea"/>
            </a:endParaRPr>
          </a:p>
        </p:txBody>
      </p:sp>
      <p:sp>
        <p:nvSpPr>
          <p:cNvPr id="30" name="TextBox 29"/>
          <p:cNvSpPr txBox="1"/>
          <p:nvPr/>
        </p:nvSpPr>
        <p:spPr>
          <a:xfrm>
            <a:off x="2800660" y="1104032"/>
            <a:ext cx="3182697" cy="877163"/>
          </a:xfrm>
          <a:prstGeom prst="rect">
            <a:avLst/>
          </a:prstGeom>
          <a:noFill/>
          <a:ln>
            <a:solidFill>
              <a:schemeClr val="accent5"/>
            </a:solidFill>
          </a:ln>
        </p:spPr>
        <p:txBody>
          <a:bodyPr wrap="square" rtlCol="0">
            <a:spAutoFit/>
          </a:bodyPr>
          <a:lstStyle/>
          <a:p>
            <a:r>
              <a:rPr lang="es-DO" sz="1700" dirty="0" smtClean="0"/>
              <a:t>La tasa de graduación de la escuela secundaria es baja para niñas estudiantes</a:t>
            </a:r>
            <a:endParaRPr lang="es-DO" sz="1700" dirty="0"/>
          </a:p>
        </p:txBody>
      </p:sp>
      <p:sp>
        <p:nvSpPr>
          <p:cNvPr id="31" name="Rectangle 30"/>
          <p:cNvSpPr>
            <a:spLocks noChangeArrowheads="1"/>
          </p:cNvSpPr>
          <p:nvPr/>
        </p:nvSpPr>
        <p:spPr bwMode="auto">
          <a:xfrm>
            <a:off x="5359401" y="5237624"/>
            <a:ext cx="2514600" cy="609600"/>
          </a:xfrm>
          <a:prstGeom prst="rect">
            <a:avLst/>
          </a:prstGeom>
          <a:solidFill>
            <a:srgbClr val="F5CE0F"/>
          </a:solidFill>
          <a:ln w="9525">
            <a:noFill/>
            <a:miter lim="800000"/>
            <a:headEnd/>
            <a:tailEnd/>
          </a:ln>
          <a:effectLst/>
        </p:spPr>
        <p:txBody>
          <a:bodyPr anchor="ctr"/>
          <a:lstStyle/>
          <a:p>
            <a:pPr algn="ctr">
              <a:defRPr/>
            </a:pPr>
            <a:r>
              <a:rPr lang="es-DO" dirty="0" smtClean="0">
                <a:solidFill>
                  <a:schemeClr val="lt1"/>
                </a:solidFill>
                <a:latin typeface="+mn-lt"/>
                <a:ea typeface="+mn-ea"/>
              </a:rPr>
              <a:t>ACTIVIDAD/</a:t>
            </a:r>
          </a:p>
          <a:p>
            <a:pPr algn="ctr">
              <a:defRPr/>
            </a:pPr>
            <a:r>
              <a:rPr lang="es-DO" dirty="0" smtClean="0">
                <a:solidFill>
                  <a:schemeClr val="lt1"/>
                </a:solidFill>
                <a:latin typeface="+mn-lt"/>
                <a:ea typeface="+mn-ea"/>
              </a:rPr>
              <a:t>PROGRAMA</a:t>
            </a:r>
            <a:endParaRPr lang="es-DO" dirty="0">
              <a:solidFill>
                <a:schemeClr val="lt1"/>
              </a:solidFill>
              <a:latin typeface="+mn-lt"/>
              <a:ea typeface="+mn-ea"/>
            </a:endParaRPr>
          </a:p>
        </p:txBody>
      </p:sp>
      <p:sp>
        <p:nvSpPr>
          <p:cNvPr id="32" name="Rectangle 31"/>
          <p:cNvSpPr>
            <a:spLocks noChangeArrowheads="1"/>
          </p:cNvSpPr>
          <p:nvPr/>
        </p:nvSpPr>
        <p:spPr bwMode="auto">
          <a:xfrm>
            <a:off x="5359401" y="4411859"/>
            <a:ext cx="2514600" cy="609600"/>
          </a:xfrm>
          <a:prstGeom prst="rect">
            <a:avLst/>
          </a:prstGeom>
          <a:solidFill>
            <a:srgbClr val="FF0000"/>
          </a:solidFill>
          <a:ln w="9525">
            <a:noFill/>
            <a:miter lim="800000"/>
            <a:headEnd/>
            <a:tailEnd/>
          </a:ln>
          <a:effectLst/>
        </p:spPr>
        <p:txBody>
          <a:bodyPr anchor="ctr"/>
          <a:lstStyle/>
          <a:p>
            <a:pPr algn="ctr">
              <a:defRPr/>
            </a:pPr>
            <a:r>
              <a:rPr lang="es-DO" dirty="0" smtClean="0">
                <a:solidFill>
                  <a:schemeClr val="lt1"/>
                </a:solidFill>
              </a:rPr>
              <a:t>RENDIMIENTO</a:t>
            </a:r>
            <a:endParaRPr lang="es-DO" dirty="0">
              <a:solidFill>
                <a:schemeClr val="lt1"/>
              </a:solidFill>
              <a:latin typeface="+mn-lt"/>
              <a:ea typeface="+mn-ea"/>
            </a:endParaRPr>
          </a:p>
        </p:txBody>
      </p:sp>
      <p:sp>
        <p:nvSpPr>
          <p:cNvPr id="33" name="Rectangle 32"/>
          <p:cNvSpPr>
            <a:spLocks noChangeArrowheads="1"/>
          </p:cNvSpPr>
          <p:nvPr/>
        </p:nvSpPr>
        <p:spPr bwMode="auto">
          <a:xfrm>
            <a:off x="5359401" y="3393870"/>
            <a:ext cx="2514600" cy="609600"/>
          </a:xfrm>
          <a:prstGeom prst="rect">
            <a:avLst/>
          </a:prstGeom>
          <a:solidFill>
            <a:srgbClr val="800000"/>
          </a:solidFill>
          <a:ln w="9525">
            <a:noFill/>
            <a:miter lim="800000"/>
            <a:headEnd/>
            <a:tailEnd/>
          </a:ln>
          <a:effectLst/>
        </p:spPr>
        <p:txBody>
          <a:bodyPr anchor="ctr"/>
          <a:lstStyle/>
          <a:p>
            <a:pPr algn="ctr">
              <a:defRPr/>
            </a:pPr>
            <a:r>
              <a:rPr lang="es-DO" dirty="0" smtClean="0">
                <a:solidFill>
                  <a:schemeClr val="lt1"/>
                </a:solidFill>
              </a:rPr>
              <a:t>RESULTADO</a:t>
            </a:r>
            <a:endParaRPr lang="es-DO" dirty="0">
              <a:solidFill>
                <a:schemeClr val="lt1"/>
              </a:solidFill>
              <a:latin typeface="+mn-lt"/>
              <a:ea typeface="+mn-ea"/>
            </a:endParaRPr>
          </a:p>
        </p:txBody>
      </p:sp>
      <p:sp>
        <p:nvSpPr>
          <p:cNvPr id="34" name="Rectangle 33"/>
          <p:cNvSpPr>
            <a:spLocks noChangeArrowheads="1"/>
          </p:cNvSpPr>
          <p:nvPr/>
        </p:nvSpPr>
        <p:spPr bwMode="auto">
          <a:xfrm>
            <a:off x="5359401" y="2428222"/>
            <a:ext cx="2514600" cy="609600"/>
          </a:xfrm>
          <a:prstGeom prst="rect">
            <a:avLst/>
          </a:prstGeom>
          <a:solidFill>
            <a:srgbClr val="FF6600"/>
          </a:solidFill>
          <a:ln w="9525">
            <a:noFill/>
            <a:miter lim="800000"/>
            <a:headEnd/>
            <a:tailEnd/>
          </a:ln>
          <a:effectLst/>
        </p:spPr>
        <p:txBody>
          <a:bodyPr anchor="ctr"/>
          <a:lstStyle/>
          <a:p>
            <a:pPr algn="ctr">
              <a:defRPr/>
            </a:pPr>
            <a:r>
              <a:rPr lang="es-DO" dirty="0" smtClean="0">
                <a:solidFill>
                  <a:schemeClr val="lt1"/>
                </a:solidFill>
                <a:latin typeface="+mn-lt"/>
                <a:ea typeface="+mn-ea"/>
              </a:rPr>
              <a:t>IMPACTO</a:t>
            </a:r>
            <a:endParaRPr lang="es-DO" dirty="0">
              <a:solidFill>
                <a:schemeClr val="lt1"/>
              </a:solidFill>
              <a:latin typeface="+mn-lt"/>
              <a:ea typeface="+mn-ea"/>
            </a:endParaRPr>
          </a:p>
        </p:txBody>
      </p:sp>
      <p:sp>
        <p:nvSpPr>
          <p:cNvPr id="35" name="Rectangle 34"/>
          <p:cNvSpPr>
            <a:spLocks noChangeArrowheads="1"/>
          </p:cNvSpPr>
          <p:nvPr/>
        </p:nvSpPr>
        <p:spPr bwMode="auto">
          <a:xfrm>
            <a:off x="5406887" y="6119991"/>
            <a:ext cx="2514600" cy="609600"/>
          </a:xfrm>
          <a:prstGeom prst="rect">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r>
              <a:rPr lang="es-DO" dirty="0" smtClean="0"/>
              <a:t>ENTRADA</a:t>
            </a:r>
            <a:endParaRPr lang="es-DO" dirty="0">
              <a:solidFill>
                <a:schemeClr val="lt1"/>
              </a:solidFill>
              <a:latin typeface="+mn-lt"/>
              <a:ea typeface="+mn-ea"/>
            </a:endParaRPr>
          </a:p>
        </p:txBody>
      </p:sp>
    </p:spTree>
    <p:extLst>
      <p:ext uri="{BB962C8B-B14F-4D97-AF65-F5344CB8AC3E}">
        <p14:creationId xmlns:p14="http://schemas.microsoft.com/office/powerpoint/2010/main" xmlns="" val="90193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8474" y="227922"/>
            <a:ext cx="8486500" cy="1139608"/>
          </a:xfrm>
        </p:spPr>
        <p:txBody>
          <a:bodyPr/>
          <a:lstStyle/>
          <a:p>
            <a:r>
              <a:rPr lang="es-DO" noProof="0" dirty="0" smtClean="0">
                <a:solidFill>
                  <a:srgbClr val="C00000"/>
                </a:solidFill>
              </a:rPr>
              <a:t>Aprendamos mas sobre el Marco Lógico</a:t>
            </a:r>
            <a:endParaRPr lang="es-DO" noProof="0" dirty="0">
              <a:solidFill>
                <a:srgbClr val="C00000"/>
              </a:solidFill>
            </a:endParaRPr>
          </a:p>
        </p:txBody>
      </p:sp>
      <p:sp>
        <p:nvSpPr>
          <p:cNvPr id="3" name="Content Placeholder 2"/>
          <p:cNvSpPr>
            <a:spLocks noGrp="1"/>
          </p:cNvSpPr>
          <p:nvPr>
            <p:ph sz="half" idx="1"/>
          </p:nvPr>
        </p:nvSpPr>
        <p:spPr>
          <a:xfrm>
            <a:off x="485630" y="1367530"/>
            <a:ext cx="7569157" cy="2317449"/>
          </a:xfrm>
        </p:spPr>
        <p:txBody>
          <a:bodyPr>
            <a:noAutofit/>
          </a:bodyPr>
          <a:lstStyle/>
          <a:p>
            <a:r>
              <a:rPr lang="es-DO" sz="2500" noProof="0" dirty="0" smtClean="0"/>
              <a:t>Pros</a:t>
            </a:r>
          </a:p>
          <a:p>
            <a:pPr marL="457200" lvl="2" indent="0">
              <a:buNone/>
            </a:pPr>
            <a:r>
              <a:rPr lang="es-DO" sz="2500" noProof="0" dirty="0" smtClean="0"/>
              <a:t>Organiza su proceso </a:t>
            </a:r>
          </a:p>
          <a:p>
            <a:pPr marL="457200" lvl="2" indent="0">
              <a:buNone/>
            </a:pPr>
            <a:r>
              <a:rPr lang="es-DO" sz="2500" noProof="0" dirty="0" smtClean="0"/>
              <a:t>Identifica </a:t>
            </a:r>
            <a:r>
              <a:rPr lang="es-DO" sz="2500" dirty="0" smtClean="0"/>
              <a:t>qué</a:t>
            </a:r>
            <a:r>
              <a:rPr lang="es-DO" sz="2500" noProof="0" dirty="0" smtClean="0"/>
              <a:t> cosa se debería de medir</a:t>
            </a:r>
          </a:p>
          <a:p>
            <a:pPr marL="457200" lvl="2" indent="0">
              <a:buNone/>
            </a:pPr>
            <a:r>
              <a:rPr lang="es-DO" sz="2500" noProof="0" dirty="0" smtClean="0"/>
              <a:t>Comunica claramente sus objetivos</a:t>
            </a:r>
            <a:endParaRPr lang="es-DO" sz="2500" noProof="0" dirty="0"/>
          </a:p>
        </p:txBody>
      </p:sp>
      <p:sp>
        <p:nvSpPr>
          <p:cNvPr id="4" name="Content Placeholder 3"/>
          <p:cNvSpPr>
            <a:spLocks noGrp="1"/>
          </p:cNvSpPr>
          <p:nvPr>
            <p:ph sz="half" idx="14"/>
          </p:nvPr>
        </p:nvSpPr>
        <p:spPr>
          <a:xfrm>
            <a:off x="498517" y="3507759"/>
            <a:ext cx="7569157" cy="1965960"/>
          </a:xfrm>
        </p:spPr>
        <p:txBody>
          <a:bodyPr>
            <a:normAutofit/>
          </a:bodyPr>
          <a:lstStyle/>
          <a:p>
            <a:r>
              <a:rPr lang="es-DO" sz="2500" noProof="0" dirty="0" smtClean="0"/>
              <a:t>Contras</a:t>
            </a:r>
          </a:p>
          <a:p>
            <a:pPr marL="457200" lvl="2" indent="0">
              <a:buNone/>
            </a:pPr>
            <a:r>
              <a:rPr lang="es-DO" sz="2500" noProof="0" dirty="0" smtClean="0"/>
              <a:t>No muestra la complejidad y los matices</a:t>
            </a:r>
          </a:p>
          <a:p>
            <a:pPr marL="457200" lvl="2" indent="0">
              <a:buNone/>
            </a:pPr>
            <a:r>
              <a:rPr lang="es-DO" sz="2500" noProof="0" dirty="0" smtClean="0"/>
              <a:t>No es </a:t>
            </a:r>
            <a:r>
              <a:rPr lang="es-DO" sz="2500" dirty="0" smtClean="0"/>
              <a:t>un modelo único para todos</a:t>
            </a:r>
            <a:endParaRPr lang="es-DO" sz="2500" noProof="0" dirty="0"/>
          </a:p>
        </p:txBody>
      </p:sp>
      <p:pic>
        <p:nvPicPr>
          <p:cNvPr id="5"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Tree>
    <p:extLst>
      <p:ext uri="{BB962C8B-B14F-4D97-AF65-F5344CB8AC3E}">
        <p14:creationId xmlns:p14="http://schemas.microsoft.com/office/powerpoint/2010/main" xmlns="" val="2040329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86944" y="129209"/>
            <a:ext cx="2457056" cy="5198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209" y="0"/>
            <a:ext cx="7664962" cy="1127632"/>
          </a:xfrm>
        </p:spPr>
        <p:txBody>
          <a:bodyPr>
            <a:noAutofit/>
          </a:bodyPr>
          <a:lstStyle/>
          <a:p>
            <a:r>
              <a:rPr lang="es-DO" sz="3500" noProof="0" dirty="0" smtClean="0">
                <a:solidFill>
                  <a:schemeClr val="accent6"/>
                </a:solidFill>
              </a:rPr>
              <a:t>M&amp;E de GFC: </a:t>
            </a:r>
            <a:r>
              <a:rPr lang="es-DO" sz="3500" dirty="0" smtClean="0">
                <a:solidFill>
                  <a:schemeClr val="accent6"/>
                </a:solidFill>
              </a:rPr>
              <a:t>Descripción de Resultado e Informes</a:t>
            </a:r>
            <a:endParaRPr lang="es-DO" sz="3500" noProof="0" dirty="0">
              <a:solidFill>
                <a:schemeClr val="accent6"/>
              </a:solidFill>
            </a:endParaRPr>
          </a:p>
        </p:txBody>
      </p:sp>
      <p:pic>
        <p:nvPicPr>
          <p:cNvPr id="5" name="Picture 2" descr="GFC logo mid-res"/>
          <p:cNvPicPr>
            <a:picLocks noChangeAspect="1" noChangeArrowheads="1"/>
          </p:cNvPicPr>
          <p:nvPr/>
        </p:nvPicPr>
        <p:blipFill>
          <a:blip r:embed="rId3" cstate="print"/>
          <a:srcRect/>
          <a:stretch>
            <a:fillRect/>
          </a:stretch>
        </p:blipFill>
        <p:spPr bwMode="auto">
          <a:xfrm>
            <a:off x="7363003" y="6045627"/>
            <a:ext cx="1780997" cy="783824"/>
          </a:xfrm>
          <a:prstGeom prst="rect">
            <a:avLst/>
          </a:prstGeom>
          <a:noFill/>
          <a:ln w="9525">
            <a:noFill/>
            <a:miter lim="800000"/>
            <a:headEnd/>
            <a:tailEnd/>
          </a:ln>
        </p:spPr>
      </p:pic>
      <p:sp>
        <p:nvSpPr>
          <p:cNvPr id="7" name="Rectangle 6"/>
          <p:cNvSpPr/>
          <p:nvPr/>
        </p:nvSpPr>
        <p:spPr>
          <a:xfrm>
            <a:off x="288235" y="4621696"/>
            <a:ext cx="308113" cy="37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Initial Request Outcomes.PNG"/>
          <p:cNvPicPr>
            <a:picLocks noChangeAspect="1"/>
          </p:cNvPicPr>
          <p:nvPr/>
        </p:nvPicPr>
        <p:blipFill>
          <a:blip r:embed="rId4"/>
          <a:stretch>
            <a:fillRect/>
          </a:stretch>
        </p:blipFill>
        <p:spPr>
          <a:xfrm>
            <a:off x="129208" y="1262270"/>
            <a:ext cx="6143355" cy="5567181"/>
          </a:xfrm>
          <a:prstGeom prst="rect">
            <a:avLst/>
          </a:prstGeom>
          <a:ln>
            <a:solidFill>
              <a:schemeClr val="tx1"/>
            </a:solidFill>
          </a:ln>
        </p:spPr>
      </p:pic>
      <p:pic>
        <p:nvPicPr>
          <p:cNvPr id="9" name="Picture 8" descr="Renewal Request Outcomes.PNG"/>
          <p:cNvPicPr>
            <a:picLocks noChangeAspect="1"/>
          </p:cNvPicPr>
          <p:nvPr/>
        </p:nvPicPr>
        <p:blipFill>
          <a:blip r:embed="rId5"/>
          <a:stretch>
            <a:fillRect/>
          </a:stretch>
        </p:blipFill>
        <p:spPr>
          <a:xfrm>
            <a:off x="139148" y="1262270"/>
            <a:ext cx="6133415" cy="2806703"/>
          </a:xfrm>
          <a:prstGeom prst="rect">
            <a:avLst/>
          </a:prstGeom>
          <a:ln>
            <a:solidFill>
              <a:schemeClr val="tx1"/>
            </a:solidFill>
          </a:ln>
        </p:spPr>
      </p:pic>
      <p:pic>
        <p:nvPicPr>
          <p:cNvPr id="10" name="Picture 9" descr="Example Outcome Recommendation for grant Fall 2013.PNG"/>
          <p:cNvPicPr>
            <a:picLocks noChangeAspect="1"/>
          </p:cNvPicPr>
          <p:nvPr/>
        </p:nvPicPr>
        <p:blipFill>
          <a:blip r:embed="rId6"/>
          <a:stretch>
            <a:fillRect/>
          </a:stretch>
        </p:blipFill>
        <p:spPr>
          <a:xfrm>
            <a:off x="6410973" y="1262270"/>
            <a:ext cx="2236960" cy="2128562"/>
          </a:xfrm>
          <a:prstGeom prst="rect">
            <a:avLst/>
          </a:prstGeom>
          <a:ln>
            <a:solidFill>
              <a:schemeClr val="tx1"/>
            </a:solidFill>
          </a:ln>
        </p:spPr>
      </p:pic>
    </p:spTree>
    <p:extLst>
      <p:ext uri="{BB962C8B-B14F-4D97-AF65-F5344CB8AC3E}">
        <p14:creationId xmlns:p14="http://schemas.microsoft.com/office/powerpoint/2010/main" xmlns="" val="293827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s-DO" noProof="0" dirty="0" smtClean="0">
                <a:solidFill>
                  <a:schemeClr val="accent6"/>
                </a:solidFill>
              </a:rPr>
              <a:t>Mediciones SMART</a:t>
            </a:r>
            <a:endParaRPr lang="es-DO" noProof="0" dirty="0">
              <a:solidFill>
                <a:schemeClr val="accent6"/>
              </a:solidFill>
            </a:endParaRPr>
          </a:p>
        </p:txBody>
      </p:sp>
      <p:sp>
        <p:nvSpPr>
          <p:cNvPr id="3" name="Content Placeholder 2"/>
          <p:cNvSpPr>
            <a:spLocks noGrp="1"/>
          </p:cNvSpPr>
          <p:nvPr>
            <p:ph idx="1"/>
          </p:nvPr>
        </p:nvSpPr>
        <p:spPr>
          <a:xfrm>
            <a:off x="498474" y="1426029"/>
            <a:ext cx="7556313" cy="4144963"/>
          </a:xfrm>
        </p:spPr>
        <p:txBody>
          <a:bodyPr/>
          <a:lstStyle/>
          <a:p>
            <a:pPr marL="0" indent="0">
              <a:buNone/>
            </a:pPr>
            <a:r>
              <a:rPr lang="es-DO" b="1" noProof="0" dirty="0" smtClean="0">
                <a:solidFill>
                  <a:schemeClr val="accent6">
                    <a:lumMod val="75000"/>
                  </a:schemeClr>
                </a:solidFill>
              </a:rPr>
              <a:t>Resultado del programa: </a:t>
            </a:r>
            <a:r>
              <a:rPr lang="es-DO" noProof="0" dirty="0" smtClean="0">
                <a:solidFill>
                  <a:schemeClr val="accent6">
                    <a:lumMod val="75000"/>
                  </a:schemeClr>
                </a:solidFill>
              </a:rPr>
              <a:t>Meta del programa </a:t>
            </a:r>
          </a:p>
          <a:p>
            <a:pPr marL="0" indent="0">
              <a:buNone/>
            </a:pPr>
            <a:r>
              <a:rPr lang="es-DO" i="1" noProof="0" dirty="0" smtClean="0"/>
              <a:t>El resultado del programa deber de ser</a:t>
            </a:r>
          </a:p>
          <a:p>
            <a:r>
              <a:rPr lang="es-DO" noProof="0" dirty="0" smtClean="0"/>
              <a:t>	S = e</a:t>
            </a:r>
            <a:r>
              <a:rPr lang="es-DO" b="1" noProof="0" dirty="0" smtClean="0"/>
              <a:t>S</a:t>
            </a:r>
            <a:r>
              <a:rPr lang="es-DO" noProof="0" dirty="0" smtClean="0"/>
              <a:t>pecífico</a:t>
            </a:r>
          </a:p>
          <a:p>
            <a:r>
              <a:rPr lang="es-DO" noProof="0" dirty="0" smtClean="0"/>
              <a:t>	M = </a:t>
            </a:r>
            <a:r>
              <a:rPr lang="es-DO" b="1" noProof="0" dirty="0" smtClean="0"/>
              <a:t>M</a:t>
            </a:r>
            <a:r>
              <a:rPr lang="es-DO" noProof="0" dirty="0" smtClean="0"/>
              <a:t>edible</a:t>
            </a:r>
          </a:p>
          <a:p>
            <a:r>
              <a:rPr lang="es-DO" noProof="0" dirty="0" smtClean="0"/>
              <a:t>	A = </a:t>
            </a:r>
            <a:r>
              <a:rPr lang="es-DO" b="1" noProof="0" dirty="0" smtClean="0"/>
              <a:t>A</a:t>
            </a:r>
            <a:r>
              <a:rPr lang="es-DO" noProof="0" dirty="0" smtClean="0"/>
              <a:t>propiado</a:t>
            </a:r>
          </a:p>
          <a:p>
            <a:r>
              <a:rPr lang="es-DO" noProof="0" dirty="0" smtClean="0"/>
              <a:t>	R = </a:t>
            </a:r>
            <a:r>
              <a:rPr lang="es-DO" b="1" noProof="0" dirty="0" smtClean="0"/>
              <a:t>R</a:t>
            </a:r>
            <a:r>
              <a:rPr lang="es-DO" noProof="0" dirty="0" smtClean="0"/>
              <a:t>ealista</a:t>
            </a:r>
          </a:p>
          <a:p>
            <a:r>
              <a:rPr lang="es-DO" noProof="0" dirty="0" smtClean="0"/>
              <a:t>	T = basado en el </a:t>
            </a:r>
            <a:r>
              <a:rPr lang="es-DO" b="1" noProof="0" dirty="0" smtClean="0"/>
              <a:t>T</a:t>
            </a:r>
            <a:r>
              <a:rPr lang="es-DO" noProof="0" dirty="0" smtClean="0"/>
              <a:t>iempo</a:t>
            </a:r>
          </a:p>
          <a:p>
            <a:endParaRPr lang="es-DO" noProof="0" dirty="0"/>
          </a:p>
        </p:txBody>
      </p:sp>
      <p:pic>
        <p:nvPicPr>
          <p:cNvPr id="4"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Tree>
    <p:extLst>
      <p:ext uri="{BB962C8B-B14F-4D97-AF65-F5344CB8AC3E}">
        <p14:creationId xmlns:p14="http://schemas.microsoft.com/office/powerpoint/2010/main" xmlns="" val="614739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8474" y="170679"/>
            <a:ext cx="7556313" cy="1116106"/>
          </a:xfrm>
        </p:spPr>
        <p:txBody>
          <a:bodyPr/>
          <a:lstStyle/>
          <a:p>
            <a:r>
              <a:rPr lang="es-DO" noProof="0" dirty="0" smtClean="0">
                <a:solidFill>
                  <a:schemeClr val="accent6"/>
                </a:solidFill>
              </a:rPr>
              <a:t>¿</a:t>
            </a:r>
            <a:r>
              <a:rPr lang="es-DO" dirty="0" smtClean="0">
                <a:solidFill>
                  <a:schemeClr val="accent6"/>
                </a:solidFill>
              </a:rPr>
              <a:t>Les parece SMART </a:t>
            </a:r>
            <a:r>
              <a:rPr lang="es-DO" noProof="0" dirty="0" smtClean="0">
                <a:solidFill>
                  <a:schemeClr val="accent6"/>
                </a:solidFill>
              </a:rPr>
              <a:t>esta descripción de resultado? </a:t>
            </a:r>
            <a:endParaRPr lang="es-DO" noProof="0" dirty="0">
              <a:solidFill>
                <a:schemeClr val="accent6"/>
              </a:solidFill>
            </a:endParaRPr>
          </a:p>
        </p:txBody>
      </p:sp>
      <p:sp>
        <p:nvSpPr>
          <p:cNvPr id="3" name="TextBox 2"/>
          <p:cNvSpPr txBox="1"/>
          <p:nvPr/>
        </p:nvSpPr>
        <p:spPr>
          <a:xfrm>
            <a:off x="643276" y="1929972"/>
            <a:ext cx="7273964" cy="369332"/>
          </a:xfrm>
          <a:prstGeom prst="rect">
            <a:avLst/>
          </a:prstGeom>
          <a:noFill/>
        </p:spPr>
        <p:txBody>
          <a:bodyPr wrap="square" rtlCol="0">
            <a:spAutoFit/>
          </a:bodyPr>
          <a:lstStyle/>
          <a:p>
            <a:r>
              <a:rPr lang="es-DO" i="1" dirty="0" smtClean="0">
                <a:solidFill>
                  <a:schemeClr val="accent1">
                    <a:lumMod val="50000"/>
                  </a:schemeClr>
                </a:solidFill>
              </a:rPr>
              <a:t>“Niños traficados regresarán a la escuela.”</a:t>
            </a:r>
            <a:endParaRPr lang="es-DO" i="1" dirty="0">
              <a:solidFill>
                <a:schemeClr val="accent1">
                  <a:lumMod val="50000"/>
                </a:schemeClr>
              </a:solidFill>
            </a:endParaRPr>
          </a:p>
        </p:txBody>
      </p:sp>
      <p:sp>
        <p:nvSpPr>
          <p:cNvPr id="4" name="TextBox 3"/>
          <p:cNvSpPr txBox="1"/>
          <p:nvPr/>
        </p:nvSpPr>
        <p:spPr>
          <a:xfrm>
            <a:off x="643276" y="2639278"/>
            <a:ext cx="6861608" cy="2862322"/>
          </a:xfrm>
          <a:prstGeom prst="rect">
            <a:avLst/>
          </a:prstGeom>
          <a:noFill/>
        </p:spPr>
        <p:txBody>
          <a:bodyPr wrap="square" rtlCol="0">
            <a:spAutoFit/>
          </a:bodyPr>
          <a:lstStyle/>
          <a:p>
            <a:r>
              <a:rPr lang="es-DO" b="1" dirty="0" smtClean="0"/>
              <a:t>E</a:t>
            </a:r>
            <a:r>
              <a:rPr lang="es-DO" dirty="0" smtClean="0"/>
              <a:t>: Específico – </a:t>
            </a:r>
            <a:r>
              <a:rPr lang="es-DO" dirty="0" smtClean="0">
                <a:solidFill>
                  <a:schemeClr val="accent5">
                    <a:lumMod val="75000"/>
                  </a:schemeClr>
                </a:solidFill>
              </a:rPr>
              <a:t>Si. </a:t>
            </a:r>
            <a:r>
              <a:rPr lang="es-DO" dirty="0" smtClean="0"/>
              <a:t>Niños traficados. </a:t>
            </a:r>
            <a:r>
              <a:rPr lang="es-DO" dirty="0" smtClean="0">
                <a:solidFill>
                  <a:schemeClr val="accent6"/>
                </a:solidFill>
              </a:rPr>
              <a:t>No. </a:t>
            </a:r>
            <a:r>
              <a:rPr lang="es-DO" dirty="0" smtClean="0"/>
              <a:t>¿Cuántos niños? ¿Qué tipo de escuela?</a:t>
            </a:r>
          </a:p>
          <a:p>
            <a:r>
              <a:rPr lang="es-DO" b="1" dirty="0" smtClean="0"/>
              <a:t>M</a:t>
            </a:r>
            <a:r>
              <a:rPr lang="es-DO" dirty="0" smtClean="0"/>
              <a:t>: Medible – </a:t>
            </a:r>
            <a:r>
              <a:rPr lang="es-DO" dirty="0" smtClean="0">
                <a:solidFill>
                  <a:schemeClr val="accent6"/>
                </a:solidFill>
              </a:rPr>
              <a:t>No. </a:t>
            </a:r>
            <a:r>
              <a:rPr lang="es-DO" dirty="0" smtClean="0"/>
              <a:t>¿Cuántos niños es la meta?</a:t>
            </a:r>
          </a:p>
          <a:p>
            <a:r>
              <a:rPr lang="es-DO" b="1" dirty="0" smtClean="0"/>
              <a:t>A</a:t>
            </a:r>
            <a:r>
              <a:rPr lang="es-DO" dirty="0" smtClean="0"/>
              <a:t>: Apropiado – </a:t>
            </a:r>
            <a:r>
              <a:rPr lang="es-DO" dirty="0" smtClean="0">
                <a:solidFill>
                  <a:schemeClr val="accent3"/>
                </a:solidFill>
              </a:rPr>
              <a:t>¿Quizás? </a:t>
            </a:r>
            <a:r>
              <a:rPr lang="es-DO" dirty="0" smtClean="0"/>
              <a:t>¿Hay niños en la comunidad que han sido traficados y necesitan escolarización formal? </a:t>
            </a:r>
          </a:p>
          <a:p>
            <a:r>
              <a:rPr lang="es-DO" b="1" dirty="0" smtClean="0"/>
              <a:t>R</a:t>
            </a:r>
            <a:r>
              <a:rPr lang="es-DO" dirty="0" smtClean="0"/>
              <a:t>: Realista – </a:t>
            </a:r>
            <a:r>
              <a:rPr lang="es-DO" dirty="0" smtClean="0">
                <a:solidFill>
                  <a:schemeClr val="accent3"/>
                </a:solidFill>
              </a:rPr>
              <a:t>¿Quizás? </a:t>
            </a:r>
            <a:r>
              <a:rPr lang="es-DO" dirty="0" smtClean="0"/>
              <a:t>¿La organización puede llegar a estos niños e inscribirlos en la escuela?</a:t>
            </a:r>
          </a:p>
          <a:p>
            <a:r>
              <a:rPr lang="es-DO" b="1" dirty="0" smtClean="0"/>
              <a:t>T</a:t>
            </a:r>
            <a:r>
              <a:rPr lang="es-DO" dirty="0" smtClean="0"/>
              <a:t>: Basado en el Tiempo – </a:t>
            </a:r>
            <a:r>
              <a:rPr lang="es-DO" dirty="0" smtClean="0">
                <a:solidFill>
                  <a:schemeClr val="accent6"/>
                </a:solidFill>
              </a:rPr>
              <a:t>No. </a:t>
            </a:r>
            <a:r>
              <a:rPr lang="es-DO" dirty="0" smtClean="0"/>
              <a:t>¿Dentro de cuanto tiempo regresarán estos niños a la escuela? </a:t>
            </a:r>
          </a:p>
          <a:p>
            <a:endParaRPr lang="en-US" dirty="0"/>
          </a:p>
        </p:txBody>
      </p:sp>
      <p:sp>
        <p:nvSpPr>
          <p:cNvPr id="5" name="TextBox 4"/>
          <p:cNvSpPr txBox="1"/>
          <p:nvPr/>
        </p:nvSpPr>
        <p:spPr>
          <a:xfrm>
            <a:off x="643276" y="5477950"/>
            <a:ext cx="7273964" cy="646331"/>
          </a:xfrm>
          <a:prstGeom prst="rect">
            <a:avLst/>
          </a:prstGeom>
          <a:noFill/>
        </p:spPr>
        <p:txBody>
          <a:bodyPr wrap="square" rtlCol="0">
            <a:spAutoFit/>
          </a:bodyPr>
          <a:lstStyle/>
          <a:p>
            <a:r>
              <a:rPr lang="es-DO" i="1" dirty="0" smtClean="0">
                <a:solidFill>
                  <a:schemeClr val="accent6">
                    <a:lumMod val="50000"/>
                  </a:schemeClr>
                </a:solidFill>
              </a:rPr>
              <a:t>“El año pasado, 46 niños traficados fueron reintegrados al sistema escolar formal, según los registros de las escuelas.”</a:t>
            </a:r>
            <a:endParaRPr lang="es-DO" i="1" dirty="0">
              <a:solidFill>
                <a:schemeClr val="accent6">
                  <a:lumMod val="50000"/>
                </a:schemeClr>
              </a:solidFill>
            </a:endParaRPr>
          </a:p>
        </p:txBody>
      </p:sp>
      <p:pic>
        <p:nvPicPr>
          <p:cNvPr id="6"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8" name="Rounded Rectangular Callout 7"/>
          <p:cNvSpPr/>
          <p:nvPr/>
        </p:nvSpPr>
        <p:spPr>
          <a:xfrm>
            <a:off x="6866742" y="772886"/>
            <a:ext cx="1515180" cy="849081"/>
          </a:xfrm>
          <a:prstGeom prst="wedgeRoundRectCallout">
            <a:avLst>
              <a:gd name="adj1" fmla="val -91317"/>
              <a:gd name="adj2" fmla="val -52006"/>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DO" dirty="0" smtClean="0"/>
              <a:t>¡Ahora les toca a ustedes!</a:t>
            </a:r>
            <a:endParaRPr lang="es-DO" dirty="0"/>
          </a:p>
        </p:txBody>
      </p:sp>
      <p:sp>
        <p:nvSpPr>
          <p:cNvPr id="9" name="TextBox 8"/>
          <p:cNvSpPr txBox="1"/>
          <p:nvPr/>
        </p:nvSpPr>
        <p:spPr>
          <a:xfrm>
            <a:off x="6733050" y="1540364"/>
            <a:ext cx="1648872" cy="400110"/>
          </a:xfrm>
          <a:prstGeom prst="rect">
            <a:avLst/>
          </a:prstGeom>
          <a:noFill/>
        </p:spPr>
        <p:txBody>
          <a:bodyPr wrap="square" rtlCol="0">
            <a:spAutoFit/>
          </a:bodyPr>
          <a:lstStyle/>
          <a:p>
            <a:r>
              <a:rPr lang="en-US" sz="2000" dirty="0" smtClean="0">
                <a:solidFill>
                  <a:schemeClr val="accent1">
                    <a:lumMod val="75000"/>
                  </a:schemeClr>
                </a:solidFill>
              </a:rPr>
              <a:t>[5 minutos]</a:t>
            </a:r>
            <a:endParaRPr lang="en-US" sz="2000" dirty="0">
              <a:solidFill>
                <a:schemeClr val="accent1">
                  <a:lumMod val="75000"/>
                </a:schemeClr>
              </a:solidFill>
            </a:endParaRPr>
          </a:p>
        </p:txBody>
      </p:sp>
    </p:spTree>
    <p:extLst>
      <p:ext uri="{BB962C8B-B14F-4D97-AF65-F5344CB8AC3E}">
        <p14:creationId xmlns:p14="http://schemas.microsoft.com/office/powerpoint/2010/main" xmlns="" val="38395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44231" y="960518"/>
            <a:ext cx="6457460" cy="9444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11935" y="267607"/>
            <a:ext cx="5889756" cy="1162050"/>
          </a:xfrm>
        </p:spPr>
        <p:txBody>
          <a:bodyPr anchor="t">
            <a:normAutofit/>
          </a:bodyPr>
          <a:lstStyle/>
          <a:p>
            <a:r>
              <a:rPr lang="es-DO" sz="2500" noProof="0" dirty="0" smtClean="0"/>
              <a:t>Descripciones de Resultado para GFC</a:t>
            </a:r>
            <a:endParaRPr lang="es-DO" sz="2500" noProof="0" dirty="0"/>
          </a:p>
        </p:txBody>
      </p:sp>
      <p:pic>
        <p:nvPicPr>
          <p:cNvPr id="16"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17" name="TextBox 16"/>
          <p:cNvSpPr txBox="1"/>
          <p:nvPr/>
        </p:nvSpPr>
        <p:spPr>
          <a:xfrm>
            <a:off x="469760" y="2012462"/>
            <a:ext cx="6041477" cy="3631763"/>
          </a:xfrm>
          <a:prstGeom prst="rect">
            <a:avLst/>
          </a:prstGeom>
          <a:noFill/>
        </p:spPr>
        <p:txBody>
          <a:bodyPr wrap="square" rtlCol="0">
            <a:spAutoFit/>
          </a:bodyPr>
          <a:lstStyle/>
          <a:p>
            <a:r>
              <a:rPr lang="en-US" sz="1700" dirty="0"/>
              <a:t> </a:t>
            </a:r>
          </a:p>
          <a:p>
            <a:endParaRPr lang="es-DO" sz="1700" dirty="0" smtClean="0"/>
          </a:p>
          <a:p>
            <a:r>
              <a:rPr lang="es-DO" sz="1700" dirty="0" smtClean="0"/>
              <a:t>1. Para el programa que maneja, </a:t>
            </a:r>
            <a:r>
              <a:rPr lang="es-DO" sz="1600" dirty="0" smtClean="0"/>
              <a:t>¿</a:t>
            </a:r>
            <a:r>
              <a:rPr lang="es-DO" sz="1700" i="1" dirty="0" smtClean="0"/>
              <a:t>qu</a:t>
            </a:r>
            <a:r>
              <a:rPr lang="es-DO" sz="1600" i="1" dirty="0" smtClean="0"/>
              <a:t>é</a:t>
            </a:r>
            <a:r>
              <a:rPr lang="es-DO" sz="1700" dirty="0" smtClean="0"/>
              <a:t> resultado (cambio) mide la organización? </a:t>
            </a:r>
          </a:p>
          <a:p>
            <a:r>
              <a:rPr lang="es-DO" sz="1700" dirty="0" smtClean="0"/>
              <a:t> </a:t>
            </a:r>
          </a:p>
          <a:p>
            <a:r>
              <a:rPr lang="es-DO" sz="1700" dirty="0" smtClean="0"/>
              <a:t>2. </a:t>
            </a:r>
            <a:r>
              <a:rPr lang="es-DO" sz="1600" dirty="0" smtClean="0"/>
              <a:t>¿</a:t>
            </a:r>
            <a:r>
              <a:rPr lang="es-DO" sz="1700" i="1" dirty="0" smtClean="0"/>
              <a:t>Cómo</a:t>
            </a:r>
            <a:r>
              <a:rPr lang="es-DO" sz="1700" dirty="0" smtClean="0"/>
              <a:t> recolecta su organización la data para medir este resultado? </a:t>
            </a:r>
          </a:p>
          <a:p>
            <a:r>
              <a:rPr lang="es-DO" sz="1700" dirty="0" smtClean="0"/>
              <a:t> </a:t>
            </a:r>
          </a:p>
          <a:p>
            <a:r>
              <a:rPr lang="es-DO" sz="1700" dirty="0" smtClean="0"/>
              <a:t>3. </a:t>
            </a:r>
            <a:r>
              <a:rPr lang="es-DO" sz="1600" dirty="0" smtClean="0"/>
              <a:t>¿</a:t>
            </a:r>
            <a:r>
              <a:rPr lang="es-DO" sz="1700" i="1" dirty="0" smtClean="0"/>
              <a:t>Quién</a:t>
            </a:r>
            <a:r>
              <a:rPr lang="es-DO" sz="1700" dirty="0" smtClean="0"/>
              <a:t> es afectado (beneficiado) de este resultado? </a:t>
            </a:r>
          </a:p>
          <a:p>
            <a:r>
              <a:rPr lang="es-DO" sz="1700" dirty="0" smtClean="0"/>
              <a:t/>
            </a:r>
            <a:br>
              <a:rPr lang="es-DO" sz="1700" dirty="0" smtClean="0"/>
            </a:br>
            <a:r>
              <a:rPr lang="es-DO" sz="1700" dirty="0" smtClean="0"/>
              <a:t>4. </a:t>
            </a:r>
            <a:r>
              <a:rPr lang="es-DO" sz="1600" dirty="0" smtClean="0"/>
              <a:t>¿Con </a:t>
            </a:r>
            <a:r>
              <a:rPr lang="es-DO" sz="1700" i="1" dirty="0" smtClean="0"/>
              <a:t>cuántos</a:t>
            </a:r>
            <a:r>
              <a:rPr lang="es-DO" sz="1700" dirty="0" smtClean="0"/>
              <a:t>  se logró el cambio el  año pasado? </a:t>
            </a:r>
            <a:endParaRPr lang="es-DO" sz="1300" dirty="0" smtClean="0"/>
          </a:p>
          <a:p>
            <a:r>
              <a:rPr lang="en-US" sz="1700" dirty="0"/>
              <a:t>     </a:t>
            </a:r>
            <a:r>
              <a:rPr lang="en-US" sz="1300" dirty="0"/>
              <a:t> </a:t>
            </a:r>
          </a:p>
          <a:p>
            <a:r>
              <a:rPr lang="en-US" sz="1300" dirty="0"/>
              <a:t>    </a:t>
            </a:r>
          </a:p>
          <a:p>
            <a:endParaRPr lang="en-US" sz="1300" dirty="0"/>
          </a:p>
        </p:txBody>
      </p:sp>
      <p:sp>
        <p:nvSpPr>
          <p:cNvPr id="19" name="TextBox 18"/>
          <p:cNvSpPr txBox="1"/>
          <p:nvPr/>
        </p:nvSpPr>
        <p:spPr>
          <a:xfrm>
            <a:off x="6789615" y="2383692"/>
            <a:ext cx="1934308" cy="2908360"/>
          </a:xfrm>
          <a:prstGeom prst="rect">
            <a:avLst/>
          </a:prstGeom>
          <a:noFill/>
        </p:spPr>
        <p:txBody>
          <a:bodyPr wrap="square" rtlCol="0">
            <a:spAutoFit/>
          </a:bodyPr>
          <a:lstStyle/>
          <a:p>
            <a:pPr algn="ctr">
              <a:lnSpc>
                <a:spcPct val="150000"/>
              </a:lnSpc>
            </a:pPr>
            <a:r>
              <a:rPr lang="es-ES" sz="2500" dirty="0" smtClean="0">
                <a:solidFill>
                  <a:schemeClr val="accent6"/>
                </a:solidFill>
              </a:rPr>
              <a:t>Qué</a:t>
            </a:r>
          </a:p>
          <a:p>
            <a:pPr algn="ctr">
              <a:lnSpc>
                <a:spcPct val="150000"/>
              </a:lnSpc>
            </a:pPr>
            <a:r>
              <a:rPr lang="es-ES" sz="2500" dirty="0" smtClean="0">
                <a:solidFill>
                  <a:schemeClr val="accent6"/>
                </a:solidFill>
              </a:rPr>
              <a:t>Cómo</a:t>
            </a:r>
          </a:p>
          <a:p>
            <a:pPr algn="ctr">
              <a:lnSpc>
                <a:spcPct val="150000"/>
              </a:lnSpc>
            </a:pPr>
            <a:r>
              <a:rPr lang="es-ES" sz="2500" dirty="0" smtClean="0">
                <a:solidFill>
                  <a:schemeClr val="accent6"/>
                </a:solidFill>
              </a:rPr>
              <a:t>Quién</a:t>
            </a:r>
          </a:p>
          <a:p>
            <a:pPr algn="ctr">
              <a:lnSpc>
                <a:spcPct val="150000"/>
              </a:lnSpc>
            </a:pPr>
            <a:r>
              <a:rPr lang="es-ES" sz="2500" dirty="0" smtClean="0">
                <a:solidFill>
                  <a:schemeClr val="accent6"/>
                </a:solidFill>
              </a:rPr>
              <a:t>Cuándo</a:t>
            </a:r>
          </a:p>
          <a:p>
            <a:pPr algn="ctr">
              <a:lnSpc>
                <a:spcPct val="150000"/>
              </a:lnSpc>
            </a:pPr>
            <a:r>
              <a:rPr lang="es-ES" sz="2500" dirty="0" smtClean="0">
                <a:solidFill>
                  <a:schemeClr val="accent6"/>
                </a:solidFill>
              </a:rPr>
              <a:t>Cuántos</a:t>
            </a:r>
          </a:p>
        </p:txBody>
      </p:sp>
      <p:grpSp>
        <p:nvGrpSpPr>
          <p:cNvPr id="20" name="Group 2"/>
          <p:cNvGrpSpPr>
            <a:grpSpLocks/>
          </p:cNvGrpSpPr>
          <p:nvPr/>
        </p:nvGrpSpPr>
        <p:grpSpPr bwMode="auto">
          <a:xfrm>
            <a:off x="402782" y="1119640"/>
            <a:ext cx="7164388" cy="763588"/>
            <a:chOff x="966" y="7552"/>
            <a:chExt cx="11284" cy="1203"/>
          </a:xfrm>
        </p:grpSpPr>
        <p:sp>
          <p:nvSpPr>
            <p:cNvPr id="21" name="Text Box 3"/>
            <p:cNvSpPr txBox="1">
              <a:spLocks noChangeArrowheads="1"/>
            </p:cNvSpPr>
            <p:nvPr/>
          </p:nvSpPr>
          <p:spPr bwMode="auto">
            <a:xfrm>
              <a:off x="2658" y="8315"/>
              <a:ext cx="1650" cy="4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rgbClr val="C00000"/>
                  </a:solidFill>
                  <a:effectLst/>
                  <a:latin typeface="Calibri" pitchFamily="34" charset="0"/>
                  <a:cs typeface="Arial" pitchFamily="34" charset="0"/>
                </a:rPr>
                <a:t>Quien? (pregunta 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4"/>
            <p:cNvSpPr txBox="1">
              <a:spLocks noChangeArrowheads="1"/>
            </p:cNvSpPr>
            <p:nvPr/>
          </p:nvSpPr>
          <p:spPr bwMode="auto">
            <a:xfrm>
              <a:off x="966" y="7641"/>
              <a:ext cx="1825" cy="45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rgbClr val="0070C0"/>
                  </a:solidFill>
                  <a:effectLst/>
                  <a:latin typeface="Calibri" pitchFamily="34" charset="0"/>
                  <a:cs typeface="Arial" pitchFamily="34" charset="0"/>
                </a:rPr>
                <a:t># o % (</a:t>
              </a:r>
              <a:r>
                <a:rPr kumimoji="0" lang="en-US" sz="800" b="1" i="0" u="none" strike="noStrike" cap="none" normalizeH="0" baseline="0" dirty="0" err="1" smtClean="0">
                  <a:ln>
                    <a:noFill/>
                  </a:ln>
                  <a:solidFill>
                    <a:srgbClr val="0070C0"/>
                  </a:solidFill>
                  <a:effectLst/>
                  <a:latin typeface="Calibri" pitchFamily="34" charset="0"/>
                  <a:cs typeface="Arial" pitchFamily="34" charset="0"/>
                </a:rPr>
                <a:t>pregunta</a:t>
              </a:r>
              <a:r>
                <a:rPr kumimoji="0" lang="en-US" sz="800" b="1" i="0" u="none" strike="noStrike" cap="none" normalizeH="0" baseline="0" dirty="0" smtClean="0">
                  <a:ln>
                    <a:noFill/>
                  </a:ln>
                  <a:solidFill>
                    <a:srgbClr val="0070C0"/>
                  </a:solidFill>
                  <a:effectLst/>
                  <a:latin typeface="Calibri" pitchFamily="34" charset="0"/>
                  <a:cs typeface="Arial" pitchFamily="34" charset="0"/>
                </a:rPr>
                <a:t> 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5"/>
            <p:cNvSpPr txBox="1">
              <a:spLocks noChangeArrowheads="1"/>
            </p:cNvSpPr>
            <p:nvPr/>
          </p:nvSpPr>
          <p:spPr bwMode="auto">
            <a:xfrm>
              <a:off x="5461" y="7552"/>
              <a:ext cx="1797" cy="3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err="1" smtClean="0">
                  <a:ln>
                    <a:noFill/>
                  </a:ln>
                  <a:solidFill>
                    <a:srgbClr val="339933"/>
                  </a:solidFill>
                  <a:effectLst/>
                  <a:latin typeface="Calibri" pitchFamily="34" charset="0"/>
                  <a:cs typeface="Arial" pitchFamily="34" charset="0"/>
                </a:rPr>
                <a:t>Que</a:t>
              </a:r>
              <a:r>
                <a:rPr kumimoji="0" lang="en-US" sz="800" b="1" i="0" u="none" strike="noStrike" cap="none" normalizeH="0" baseline="0" dirty="0" smtClean="0">
                  <a:ln>
                    <a:noFill/>
                  </a:ln>
                  <a:solidFill>
                    <a:srgbClr val="339933"/>
                  </a:solidFill>
                  <a:effectLst/>
                  <a:latin typeface="Calibri" pitchFamily="34" charset="0"/>
                  <a:cs typeface="Arial" pitchFamily="34" charset="0"/>
                </a:rPr>
                <a:t>? (</a:t>
              </a:r>
              <a:r>
                <a:rPr kumimoji="0" lang="en-US" sz="800" b="1" i="0" u="none" strike="noStrike" cap="none" normalizeH="0" baseline="0" dirty="0" err="1" smtClean="0">
                  <a:ln>
                    <a:noFill/>
                  </a:ln>
                  <a:solidFill>
                    <a:srgbClr val="339933"/>
                  </a:solidFill>
                  <a:effectLst/>
                  <a:latin typeface="Calibri" pitchFamily="34" charset="0"/>
                  <a:cs typeface="Arial" pitchFamily="34" charset="0"/>
                </a:rPr>
                <a:t>pregunta</a:t>
              </a:r>
              <a:r>
                <a:rPr kumimoji="0" lang="en-US" sz="800" b="1" i="0" u="none" strike="noStrike" cap="none" normalizeH="0" baseline="0" dirty="0" smtClean="0">
                  <a:ln>
                    <a:noFill/>
                  </a:ln>
                  <a:solidFill>
                    <a:srgbClr val="339933"/>
                  </a:solidFill>
                  <a:effectLst/>
                  <a:latin typeface="Calibri" pitchFamily="34" charset="0"/>
                  <a:cs typeface="Arial" pitchFamily="34" charset="0"/>
                </a:rPr>
                <a:t> 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6"/>
            <p:cNvSpPr txBox="1">
              <a:spLocks noChangeArrowheads="1"/>
            </p:cNvSpPr>
            <p:nvPr/>
          </p:nvSpPr>
          <p:spPr bwMode="auto">
            <a:xfrm>
              <a:off x="8428" y="8279"/>
              <a:ext cx="2006" cy="4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rgbClr val="7030A0"/>
                  </a:solidFill>
                  <a:effectLst/>
                  <a:latin typeface="Calibri" pitchFamily="34" charset="0"/>
                  <a:cs typeface="Arial" pitchFamily="34" charset="0"/>
                </a:rPr>
                <a:t>Como? (pregunta 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7"/>
            <p:cNvSpPr txBox="1">
              <a:spLocks noChangeArrowheads="1"/>
            </p:cNvSpPr>
            <p:nvPr/>
          </p:nvSpPr>
          <p:spPr bwMode="auto">
            <a:xfrm>
              <a:off x="1282" y="7920"/>
              <a:ext cx="10968" cy="4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MX" sz="1000" b="1" i="0" u="none" strike="noStrike" cap="none" normalizeH="0" baseline="0" dirty="0" smtClean="0">
                  <a:ln>
                    <a:noFill/>
                  </a:ln>
                  <a:solidFill>
                    <a:srgbClr val="0070C0"/>
                  </a:solidFill>
                  <a:effectLst/>
                  <a:latin typeface="Calibri" pitchFamily="34" charset="0"/>
                  <a:cs typeface="Arial" pitchFamily="34" charset="0"/>
                </a:rPr>
                <a:t>66%</a:t>
              </a:r>
              <a:r>
                <a:rPr kumimoji="0" lang="es-MX" sz="1000" b="1" i="0" u="none" strike="noStrike" cap="none" normalizeH="0" baseline="0" dirty="0" smtClean="0">
                  <a:ln>
                    <a:noFill/>
                  </a:ln>
                  <a:solidFill>
                    <a:schemeClr val="tx1"/>
                  </a:solidFill>
                  <a:effectLst/>
                  <a:latin typeface="Calibri" pitchFamily="34" charset="0"/>
                  <a:cs typeface="Arial" pitchFamily="34" charset="0"/>
                </a:rPr>
                <a:t> de los </a:t>
              </a:r>
              <a:r>
                <a:rPr kumimoji="0" lang="es-MX" sz="1000" b="1" i="0" u="none" strike="noStrike" cap="none" normalizeH="0" baseline="0" dirty="0" smtClean="0">
                  <a:ln>
                    <a:noFill/>
                  </a:ln>
                  <a:solidFill>
                    <a:srgbClr val="C00000"/>
                  </a:solidFill>
                  <a:effectLst/>
                  <a:latin typeface="Calibri" pitchFamily="34" charset="0"/>
                  <a:cs typeface="Arial" pitchFamily="34" charset="0"/>
                </a:rPr>
                <a:t>participantes del programa</a:t>
              </a:r>
              <a:r>
                <a:rPr kumimoji="0" lang="es-MX" sz="1000" b="1" i="0" u="none" strike="noStrike" cap="none" normalizeH="0" baseline="0" dirty="0" smtClean="0">
                  <a:ln>
                    <a:noFill/>
                  </a:ln>
                  <a:solidFill>
                    <a:schemeClr val="tx1"/>
                  </a:solidFill>
                  <a:effectLst/>
                  <a:latin typeface="Calibri" pitchFamily="34" charset="0"/>
                  <a:cs typeface="Arial" pitchFamily="34" charset="0"/>
                </a:rPr>
                <a:t> fueron </a:t>
              </a:r>
              <a:r>
                <a:rPr kumimoji="0" lang="es-MX" sz="1000" b="1" i="0" u="none" strike="noStrike" cap="none" normalizeH="0" baseline="0" dirty="0" smtClean="0">
                  <a:ln>
                    <a:noFill/>
                  </a:ln>
                  <a:solidFill>
                    <a:srgbClr val="339933"/>
                  </a:solidFill>
                  <a:effectLst/>
                  <a:latin typeface="Calibri" pitchFamily="34" charset="0"/>
                  <a:cs typeface="Arial" pitchFamily="34" charset="0"/>
                </a:rPr>
                <a:t>inscritos en escuelas</a:t>
              </a:r>
              <a:r>
                <a:rPr kumimoji="0" lang="es-MX" sz="1000" b="1" i="0" u="none" strike="noStrike" cap="none" normalizeH="0" baseline="0" dirty="0" smtClean="0">
                  <a:ln>
                    <a:noFill/>
                  </a:ln>
                  <a:solidFill>
                    <a:schemeClr val="tx1"/>
                  </a:solidFill>
                  <a:effectLst/>
                  <a:latin typeface="Calibri" pitchFamily="34" charset="0"/>
                  <a:cs typeface="Arial" pitchFamily="34" charset="0"/>
                </a:rPr>
                <a:t> según las </a:t>
              </a:r>
              <a:r>
                <a:rPr kumimoji="0" lang="es-MX" sz="1000" b="1" i="0" u="none" strike="noStrike" cap="none" normalizeH="0" baseline="0" dirty="0" smtClean="0">
                  <a:ln>
                    <a:noFill/>
                  </a:ln>
                  <a:solidFill>
                    <a:srgbClr val="7030A0"/>
                  </a:solidFill>
                  <a:effectLst/>
                  <a:latin typeface="Calibri" pitchFamily="34" charset="0"/>
                  <a:cs typeface="Arial" pitchFamily="34" charset="0"/>
                </a:rPr>
                <a:t>estadísticas de las escuelas locales</a:t>
              </a:r>
              <a:r>
                <a:rPr kumimoji="0" lang="es-MX" sz="1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AutoShape 8"/>
            <p:cNvSpPr>
              <a:spLocks/>
            </p:cNvSpPr>
            <p:nvPr/>
          </p:nvSpPr>
          <p:spPr bwMode="auto">
            <a:xfrm rot="5400000">
              <a:off x="9154" y="6869"/>
              <a:ext cx="136" cy="2819"/>
            </a:xfrm>
            <a:prstGeom prst="rightBrace">
              <a:avLst>
                <a:gd name="adj1" fmla="val 172733"/>
                <a:gd name="adj2" fmla="val 50000"/>
              </a:avLst>
            </a:prstGeom>
            <a:no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AutoShape 9"/>
            <p:cNvSpPr>
              <a:spLocks/>
            </p:cNvSpPr>
            <p:nvPr/>
          </p:nvSpPr>
          <p:spPr bwMode="auto">
            <a:xfrm rot="-5400000">
              <a:off x="6082" y="7116"/>
              <a:ext cx="89" cy="1697"/>
            </a:xfrm>
            <a:prstGeom prst="rightBrace">
              <a:avLst>
                <a:gd name="adj1" fmla="val 158895"/>
                <a:gd name="adj2" fmla="val 50000"/>
              </a:avLst>
            </a:prstGeom>
            <a:noFill/>
            <a:ln w="9525">
              <a:solidFill>
                <a:srgbClr val="3399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AutoShape 10"/>
            <p:cNvSpPr>
              <a:spLocks/>
            </p:cNvSpPr>
            <p:nvPr/>
          </p:nvSpPr>
          <p:spPr bwMode="auto">
            <a:xfrm rot="5400000">
              <a:off x="3434" y="7135"/>
              <a:ext cx="104" cy="2320"/>
            </a:xfrm>
            <a:prstGeom prst="rightBrace">
              <a:avLst>
                <a:gd name="adj1" fmla="val 185897"/>
                <a:gd name="adj2" fmla="val 50000"/>
              </a:avLst>
            </a:prstGeom>
            <a:no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AutoShape 11"/>
            <p:cNvSpPr>
              <a:spLocks/>
            </p:cNvSpPr>
            <p:nvPr/>
          </p:nvSpPr>
          <p:spPr bwMode="auto">
            <a:xfrm rot="5400000" flipH="1" flipV="1">
              <a:off x="1500" y="7809"/>
              <a:ext cx="89" cy="311"/>
            </a:xfrm>
            <a:prstGeom prst="rightBrace">
              <a:avLst>
                <a:gd name="adj1" fmla="val 29120"/>
                <a:gd name="adj2" fmla="val 50000"/>
              </a:avLst>
            </a:prstGeom>
            <a:noFill/>
            <a:ln w="952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940486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DO" dirty="0"/>
          </a:p>
        </p:txBody>
      </p:sp>
      <p:sp>
        <p:nvSpPr>
          <p:cNvPr id="2" name="Title 1"/>
          <p:cNvSpPr>
            <a:spLocks noGrp="1"/>
          </p:cNvSpPr>
          <p:nvPr>
            <p:ph type="title"/>
          </p:nvPr>
        </p:nvSpPr>
        <p:spPr>
          <a:xfrm>
            <a:off x="498474" y="191054"/>
            <a:ext cx="7556313" cy="1209036"/>
          </a:xfrm>
        </p:spPr>
        <p:txBody>
          <a:bodyPr/>
          <a:lstStyle/>
          <a:p>
            <a:r>
              <a:rPr lang="es-DO" dirty="0" smtClean="0">
                <a:solidFill>
                  <a:srgbClr val="C00000"/>
                </a:solidFill>
              </a:rPr>
              <a:t>Identificando una buena descripción de resultado</a:t>
            </a:r>
            <a:endParaRPr lang="es-DO" dirty="0">
              <a:solidFill>
                <a:srgbClr val="C00000"/>
              </a:solidFill>
            </a:endParaRPr>
          </a:p>
        </p:txBody>
      </p:sp>
      <p:sp>
        <p:nvSpPr>
          <p:cNvPr id="3" name="Rounded Rectangular Callout 2"/>
          <p:cNvSpPr/>
          <p:nvPr/>
        </p:nvSpPr>
        <p:spPr>
          <a:xfrm>
            <a:off x="6866742" y="242196"/>
            <a:ext cx="1188045" cy="704685"/>
          </a:xfrm>
          <a:prstGeom prst="wedgeRoundRectCallout">
            <a:avLst>
              <a:gd name="adj1" fmla="val -95428"/>
              <a:gd name="adj2" fmla="val 49646"/>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DO" dirty="0" smtClean="0"/>
              <a:t>¡Ahora ustedes!</a:t>
            </a:r>
            <a:endParaRPr lang="es-DO" dirty="0"/>
          </a:p>
        </p:txBody>
      </p:sp>
      <p:sp>
        <p:nvSpPr>
          <p:cNvPr id="4" name="TextBox 3"/>
          <p:cNvSpPr txBox="1"/>
          <p:nvPr/>
        </p:nvSpPr>
        <p:spPr>
          <a:xfrm>
            <a:off x="162813" y="1400090"/>
            <a:ext cx="7891974" cy="646331"/>
          </a:xfrm>
          <a:prstGeom prst="rect">
            <a:avLst/>
          </a:prstGeom>
          <a:noFill/>
        </p:spPr>
        <p:txBody>
          <a:bodyPr wrap="square" rtlCol="0">
            <a:spAutoFit/>
          </a:bodyPr>
          <a:lstStyle/>
          <a:p>
            <a:r>
              <a:rPr lang="es-DO" dirty="0" smtClean="0"/>
              <a:t>Lean las descripciones de resultado abajo y decidan si son ejemplos buenos o malos de una descripción de resultado. </a:t>
            </a:r>
            <a:endParaRPr lang="es-DO" dirty="0"/>
          </a:p>
        </p:txBody>
      </p:sp>
      <p:sp>
        <p:nvSpPr>
          <p:cNvPr id="5" name="TextBox 4"/>
          <p:cNvSpPr txBox="1"/>
          <p:nvPr/>
        </p:nvSpPr>
        <p:spPr>
          <a:xfrm>
            <a:off x="162813" y="2046421"/>
            <a:ext cx="8645385" cy="369332"/>
          </a:xfrm>
          <a:prstGeom prst="rect">
            <a:avLst/>
          </a:prstGeom>
          <a:noFill/>
        </p:spPr>
        <p:txBody>
          <a:bodyPr wrap="square" rtlCol="0">
            <a:spAutoFit/>
          </a:bodyPr>
          <a:lstStyle/>
          <a:p>
            <a:r>
              <a:rPr lang="es-DO" dirty="0" smtClean="0">
                <a:solidFill>
                  <a:schemeClr val="accent1">
                    <a:lumMod val="75000"/>
                  </a:schemeClr>
                </a:solidFill>
                <a:latin typeface="Arial Narrow"/>
              </a:rPr>
              <a:t>Trabajaremos con niños discapacitados hasta que se mejoren. </a:t>
            </a:r>
            <a:endParaRPr lang="es-DO" dirty="0">
              <a:solidFill>
                <a:schemeClr val="accent1">
                  <a:lumMod val="75000"/>
                </a:schemeClr>
              </a:solidFill>
              <a:latin typeface="Arial Narrow"/>
            </a:endParaRPr>
          </a:p>
        </p:txBody>
      </p:sp>
      <p:sp>
        <p:nvSpPr>
          <p:cNvPr id="6" name="TextBox 5"/>
          <p:cNvSpPr txBox="1"/>
          <p:nvPr/>
        </p:nvSpPr>
        <p:spPr>
          <a:xfrm>
            <a:off x="315213" y="2983061"/>
            <a:ext cx="8645385" cy="369332"/>
          </a:xfrm>
          <a:prstGeom prst="rect">
            <a:avLst/>
          </a:prstGeom>
          <a:noFill/>
        </p:spPr>
        <p:txBody>
          <a:bodyPr wrap="square" rtlCol="0">
            <a:spAutoFit/>
          </a:bodyPr>
          <a:lstStyle/>
          <a:p>
            <a:r>
              <a:rPr lang="es-DO" dirty="0" smtClean="0">
                <a:solidFill>
                  <a:schemeClr val="accent1">
                    <a:lumMod val="75000"/>
                  </a:schemeClr>
                </a:solidFill>
                <a:latin typeface="Arial Narrow"/>
              </a:rPr>
              <a:t>Niños del barrio de Santiago recibirán tres horas de formación en liderazgo tres veces a la semana. </a:t>
            </a:r>
            <a:endParaRPr lang="es-DO" dirty="0">
              <a:solidFill>
                <a:schemeClr val="accent1">
                  <a:lumMod val="75000"/>
                </a:schemeClr>
              </a:solidFill>
              <a:latin typeface="Arial Narrow"/>
            </a:endParaRPr>
          </a:p>
        </p:txBody>
      </p:sp>
      <p:sp>
        <p:nvSpPr>
          <p:cNvPr id="7" name="TextBox 6"/>
          <p:cNvSpPr txBox="1"/>
          <p:nvPr/>
        </p:nvSpPr>
        <p:spPr>
          <a:xfrm>
            <a:off x="315213" y="5207718"/>
            <a:ext cx="8645385" cy="646331"/>
          </a:xfrm>
          <a:prstGeom prst="rect">
            <a:avLst/>
          </a:prstGeom>
          <a:noFill/>
        </p:spPr>
        <p:txBody>
          <a:bodyPr wrap="square" rtlCol="0">
            <a:spAutoFit/>
          </a:bodyPr>
          <a:lstStyle/>
          <a:p>
            <a:r>
              <a:rPr lang="es-DO" dirty="0" smtClean="0">
                <a:solidFill>
                  <a:schemeClr val="accent1">
                    <a:lumMod val="75000"/>
                  </a:schemeClr>
                </a:solidFill>
                <a:latin typeface="Arial Narrow"/>
              </a:rPr>
              <a:t>En el año pasado, el porcentaje de padres quienes reportaron que sus niños leyeron mas como resultado de haber tenido mas sesiones de lectura  por su padres. </a:t>
            </a:r>
            <a:endParaRPr lang="es-DO" dirty="0">
              <a:solidFill>
                <a:schemeClr val="accent1">
                  <a:lumMod val="75000"/>
                </a:schemeClr>
              </a:solidFill>
              <a:latin typeface="Arial Narrow"/>
            </a:endParaRPr>
          </a:p>
        </p:txBody>
      </p:sp>
      <p:sp>
        <p:nvSpPr>
          <p:cNvPr id="8" name="TextBox 7"/>
          <p:cNvSpPr txBox="1"/>
          <p:nvPr/>
        </p:nvSpPr>
        <p:spPr>
          <a:xfrm>
            <a:off x="498474" y="2415753"/>
            <a:ext cx="8309724" cy="646331"/>
          </a:xfrm>
          <a:prstGeom prst="rect">
            <a:avLst/>
          </a:prstGeom>
          <a:noFill/>
        </p:spPr>
        <p:txBody>
          <a:bodyPr wrap="square" rtlCol="0">
            <a:spAutoFit/>
          </a:bodyPr>
          <a:lstStyle/>
          <a:p>
            <a:r>
              <a:rPr lang="es-DO" dirty="0" smtClean="0">
                <a:solidFill>
                  <a:schemeClr val="accent3"/>
                </a:solidFill>
                <a:latin typeface="Arial Narrow"/>
                <a:cs typeface="Arial Narrow"/>
              </a:rPr>
              <a:t>Malo: Solo sabemos con quienes está trabajando esta organización, y ese es el único aspecto SMART de este resultado. </a:t>
            </a:r>
            <a:endParaRPr lang="es-DO" dirty="0">
              <a:solidFill>
                <a:schemeClr val="accent3"/>
              </a:solidFill>
              <a:latin typeface="Arial Narrow"/>
              <a:cs typeface="Arial Narrow"/>
            </a:endParaRPr>
          </a:p>
        </p:txBody>
      </p:sp>
      <p:sp>
        <p:nvSpPr>
          <p:cNvPr id="9" name="TextBox 8"/>
          <p:cNvSpPr txBox="1"/>
          <p:nvPr/>
        </p:nvSpPr>
        <p:spPr>
          <a:xfrm>
            <a:off x="498473" y="3468672"/>
            <a:ext cx="8462125" cy="1754326"/>
          </a:xfrm>
          <a:prstGeom prst="rect">
            <a:avLst/>
          </a:prstGeom>
          <a:noFill/>
        </p:spPr>
        <p:txBody>
          <a:bodyPr wrap="square" rtlCol="0">
            <a:spAutoFit/>
          </a:bodyPr>
          <a:lstStyle/>
          <a:p>
            <a:r>
              <a:rPr lang="es-DO" dirty="0" smtClean="0">
                <a:solidFill>
                  <a:schemeClr val="accent3"/>
                </a:solidFill>
                <a:latin typeface="Arial Narrow"/>
                <a:cs typeface="Arial Narrow"/>
              </a:rPr>
              <a:t>Bueno y malo: El ejemplo es medio específico, medible, y de un tiempo limitado, pero solo describe el rendimiento y no el resultado. </a:t>
            </a:r>
          </a:p>
          <a:p>
            <a:r>
              <a:rPr lang="es-DO" dirty="0" smtClean="0">
                <a:solidFill>
                  <a:schemeClr val="accent3"/>
                </a:solidFill>
                <a:latin typeface="Arial Narrow"/>
                <a:cs typeface="Arial Narrow"/>
              </a:rPr>
              <a:t>No es muy medible porque no sabemos cuántos niños y no es basado en el tiempo porque no sabemos cuánto dura el proyecto.  </a:t>
            </a:r>
          </a:p>
          <a:p>
            <a:r>
              <a:rPr lang="es-DO" dirty="0" smtClean="0">
                <a:solidFill>
                  <a:schemeClr val="accent3"/>
                </a:solidFill>
                <a:latin typeface="Arial Narrow"/>
                <a:cs typeface="Arial Narrow"/>
              </a:rPr>
              <a:t>No podemos decir si este resultado es apropiado ni realista porque no conocemos el contexto organizacional. El resultado no habla del impacto ni de la meta de la organización.  </a:t>
            </a:r>
            <a:endParaRPr lang="es-DO" dirty="0">
              <a:solidFill>
                <a:schemeClr val="accent3"/>
              </a:solidFill>
              <a:latin typeface="Arial Narrow"/>
              <a:cs typeface="Arial Narrow"/>
            </a:endParaRPr>
          </a:p>
        </p:txBody>
      </p:sp>
      <p:pic>
        <p:nvPicPr>
          <p:cNvPr id="11" name="Picture 2" descr="GFC logo mid-res"/>
          <p:cNvPicPr>
            <a:picLocks noChangeAspect="1" noChangeArrowheads="1"/>
          </p:cNvPicPr>
          <p:nvPr/>
        </p:nvPicPr>
        <p:blipFill>
          <a:blip r:embed="rId3" cstate="print"/>
          <a:srcRect/>
          <a:stretch>
            <a:fillRect/>
          </a:stretch>
        </p:blipFill>
        <p:spPr bwMode="auto">
          <a:xfrm>
            <a:off x="7363003" y="6094496"/>
            <a:ext cx="1780997" cy="783824"/>
          </a:xfrm>
          <a:prstGeom prst="rect">
            <a:avLst/>
          </a:prstGeom>
          <a:noFill/>
          <a:ln w="9525">
            <a:noFill/>
            <a:miter lim="800000"/>
            <a:headEnd/>
            <a:tailEnd/>
          </a:ln>
        </p:spPr>
      </p:pic>
      <p:sp>
        <p:nvSpPr>
          <p:cNvPr id="10" name="TextBox 9"/>
          <p:cNvSpPr txBox="1"/>
          <p:nvPr/>
        </p:nvSpPr>
        <p:spPr>
          <a:xfrm>
            <a:off x="650874" y="5880494"/>
            <a:ext cx="8309724" cy="646331"/>
          </a:xfrm>
          <a:prstGeom prst="rect">
            <a:avLst/>
          </a:prstGeom>
          <a:noFill/>
        </p:spPr>
        <p:txBody>
          <a:bodyPr wrap="square" rtlCol="0">
            <a:spAutoFit/>
          </a:bodyPr>
          <a:lstStyle/>
          <a:p>
            <a:r>
              <a:rPr lang="es-DO" dirty="0" smtClean="0">
                <a:solidFill>
                  <a:schemeClr val="accent3"/>
                </a:solidFill>
                <a:latin typeface="Arial Narrow"/>
                <a:cs typeface="Arial Narrow"/>
              </a:rPr>
              <a:t>Bueno: Es específico (los niños leen mas como resultado del programa), medible (los cuidadores reportan), y limitado en el tiempo (el año pasado). </a:t>
            </a:r>
            <a:endParaRPr lang="es-DO" dirty="0">
              <a:solidFill>
                <a:schemeClr val="accent3"/>
              </a:solidFill>
              <a:latin typeface="Arial Narrow"/>
              <a:cs typeface="Arial Narrow"/>
            </a:endParaRPr>
          </a:p>
        </p:txBody>
      </p:sp>
      <p:sp>
        <p:nvSpPr>
          <p:cNvPr id="12" name="TextBox 11"/>
          <p:cNvSpPr txBox="1"/>
          <p:nvPr/>
        </p:nvSpPr>
        <p:spPr>
          <a:xfrm>
            <a:off x="6737574" y="925357"/>
            <a:ext cx="1648872" cy="400110"/>
          </a:xfrm>
          <a:prstGeom prst="rect">
            <a:avLst/>
          </a:prstGeom>
          <a:noFill/>
        </p:spPr>
        <p:txBody>
          <a:bodyPr wrap="square" rtlCol="0">
            <a:spAutoFit/>
          </a:bodyPr>
          <a:lstStyle/>
          <a:p>
            <a:r>
              <a:rPr lang="es-DO" sz="2000" dirty="0" smtClean="0">
                <a:solidFill>
                  <a:schemeClr val="accent1">
                    <a:lumMod val="75000"/>
                  </a:schemeClr>
                </a:solidFill>
              </a:rPr>
              <a:t>[3 minutos]</a:t>
            </a:r>
            <a:endParaRPr lang="es-DO" sz="2000" dirty="0">
              <a:solidFill>
                <a:schemeClr val="accent1">
                  <a:lumMod val="75000"/>
                </a:schemeClr>
              </a:solidFill>
            </a:endParaRPr>
          </a:p>
        </p:txBody>
      </p:sp>
    </p:spTree>
    <p:extLst>
      <p:ext uri="{BB962C8B-B14F-4D97-AF65-F5344CB8AC3E}">
        <p14:creationId xmlns:p14="http://schemas.microsoft.com/office/powerpoint/2010/main" xmlns="" val="174254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8474" y="195369"/>
            <a:ext cx="7556313" cy="1116106"/>
          </a:xfrm>
        </p:spPr>
        <p:txBody>
          <a:bodyPr/>
          <a:lstStyle/>
          <a:p>
            <a:r>
              <a:rPr lang="es-DO" noProof="0" dirty="0" smtClean="0">
                <a:solidFill>
                  <a:schemeClr val="accent6"/>
                </a:solidFill>
              </a:rPr>
              <a:t>Práctica: Escriban una descripción de resultado para GFC</a:t>
            </a:r>
            <a:endParaRPr lang="es-DO" noProof="0" dirty="0">
              <a:solidFill>
                <a:schemeClr val="accent6"/>
              </a:solidFill>
            </a:endParaRPr>
          </a:p>
        </p:txBody>
      </p:sp>
      <p:sp>
        <p:nvSpPr>
          <p:cNvPr id="3" name="Content Placeholder 2"/>
          <p:cNvSpPr>
            <a:spLocks noGrp="1"/>
          </p:cNvSpPr>
          <p:nvPr>
            <p:ph idx="1"/>
          </p:nvPr>
        </p:nvSpPr>
        <p:spPr>
          <a:xfrm>
            <a:off x="498474" y="1981200"/>
            <a:ext cx="7556313" cy="1342941"/>
          </a:xfrm>
        </p:spPr>
        <p:txBody>
          <a:bodyPr/>
          <a:lstStyle/>
          <a:p>
            <a:r>
              <a:rPr lang="es-DO" noProof="0" dirty="0" smtClean="0"/>
              <a:t>Refiéranse a las preguntas de abajo para determinar cual resultado de su programa le gustaría reportar a GFC</a:t>
            </a:r>
          </a:p>
        </p:txBody>
      </p:sp>
      <p:sp>
        <p:nvSpPr>
          <p:cNvPr id="4" name="Rounded Rectangular Callout 3"/>
          <p:cNvSpPr/>
          <p:nvPr/>
        </p:nvSpPr>
        <p:spPr>
          <a:xfrm>
            <a:off x="6503884" y="945564"/>
            <a:ext cx="1188045" cy="704685"/>
          </a:xfrm>
          <a:prstGeom prst="wedgeRoundRectCallout">
            <a:avLst>
              <a:gd name="adj1" fmla="val -91317"/>
              <a:gd name="adj2" fmla="val -52006"/>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DO" dirty="0" smtClean="0"/>
              <a:t>¡Ahora ustedes!</a:t>
            </a:r>
            <a:endParaRPr lang="es-DO" dirty="0"/>
          </a:p>
        </p:txBody>
      </p:sp>
      <p:pic>
        <p:nvPicPr>
          <p:cNvPr id="5"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6" name="TextBox 5"/>
          <p:cNvSpPr txBox="1"/>
          <p:nvPr/>
        </p:nvSpPr>
        <p:spPr>
          <a:xfrm>
            <a:off x="780673" y="3167342"/>
            <a:ext cx="8171277" cy="2292935"/>
          </a:xfrm>
          <a:prstGeom prst="rect">
            <a:avLst/>
          </a:prstGeom>
          <a:noFill/>
        </p:spPr>
        <p:txBody>
          <a:bodyPr wrap="square" rtlCol="0">
            <a:spAutoFit/>
          </a:bodyPr>
          <a:lstStyle/>
          <a:p>
            <a:r>
              <a:rPr lang="es-ES" sz="1400" dirty="0" smtClean="0"/>
              <a:t>1. Para el programa que manejan, ¿qué resultado (cambio) mide su organización? </a:t>
            </a:r>
          </a:p>
          <a:p>
            <a:r>
              <a:rPr lang="es-ES" sz="1400" dirty="0" smtClean="0"/>
              <a:t> </a:t>
            </a:r>
          </a:p>
          <a:p>
            <a:r>
              <a:rPr lang="es-ES" sz="1400" dirty="0" smtClean="0"/>
              <a:t>2. ¿Cómo recolectan la data para medir este resultado? </a:t>
            </a:r>
          </a:p>
          <a:p>
            <a:r>
              <a:rPr lang="es-ES" sz="1400" dirty="0" smtClean="0"/>
              <a:t> </a:t>
            </a:r>
          </a:p>
          <a:p>
            <a:r>
              <a:rPr lang="es-ES" sz="1400" dirty="0" smtClean="0"/>
              <a:t>3. ¿Quién es afectado (beneficios) por este resultado? </a:t>
            </a:r>
          </a:p>
          <a:p>
            <a:r>
              <a:rPr lang="es-ES" sz="1400" dirty="0" smtClean="0"/>
              <a:t/>
            </a:r>
            <a:br>
              <a:rPr lang="es-ES" sz="1400" dirty="0" smtClean="0"/>
            </a:br>
            <a:r>
              <a:rPr lang="es-ES" sz="1400" dirty="0" smtClean="0"/>
              <a:t>4. ¿Con cuántos lograron el cambio el año pasado? </a:t>
            </a:r>
          </a:p>
          <a:p>
            <a:r>
              <a:rPr lang="en-US" sz="1500" dirty="0"/>
              <a:t>      </a:t>
            </a:r>
          </a:p>
          <a:p>
            <a:r>
              <a:rPr lang="en-US" sz="1500" dirty="0"/>
              <a:t> </a:t>
            </a:r>
            <a:r>
              <a:rPr lang="en-US" sz="1500" dirty="0">
                <a:effectLst>
                  <a:glow rad="228600">
                    <a:schemeClr val="accent4">
                      <a:satMod val="175000"/>
                      <a:alpha val="40000"/>
                    </a:schemeClr>
                  </a:glow>
                </a:effectLst>
              </a:rPr>
              <a:t>    </a:t>
            </a:r>
          </a:p>
          <a:p>
            <a:endParaRPr lang="en-US" sz="1500" dirty="0">
              <a:effectLst>
                <a:glow rad="228600">
                  <a:schemeClr val="accent4">
                    <a:satMod val="175000"/>
                    <a:alpha val="40000"/>
                  </a:schemeClr>
                </a:glow>
              </a:effectLst>
            </a:endParaRPr>
          </a:p>
        </p:txBody>
      </p:sp>
      <p:sp>
        <p:nvSpPr>
          <p:cNvPr id="7" name="TextBox 6"/>
          <p:cNvSpPr txBox="1"/>
          <p:nvPr/>
        </p:nvSpPr>
        <p:spPr>
          <a:xfrm>
            <a:off x="297876" y="5911326"/>
            <a:ext cx="6898174" cy="369332"/>
          </a:xfrm>
          <a:prstGeom prst="rect">
            <a:avLst/>
          </a:prstGeom>
          <a:noFill/>
        </p:spPr>
        <p:txBody>
          <a:bodyPr wrap="square" rtlCol="0">
            <a:spAutoFit/>
          </a:bodyPr>
          <a:lstStyle/>
          <a:p>
            <a:r>
              <a:rPr lang="es-DO" dirty="0" smtClean="0"/>
              <a:t>En el año pasado </a:t>
            </a:r>
            <a:r>
              <a:rPr lang="es-DO" u="sng" dirty="0" smtClean="0"/>
              <a:t>_(4)__</a:t>
            </a:r>
            <a:r>
              <a:rPr lang="es-DO" dirty="0" smtClean="0"/>
              <a:t> de  </a:t>
            </a:r>
            <a:r>
              <a:rPr lang="es-DO" u="sng" dirty="0" smtClean="0"/>
              <a:t>   (3)    </a:t>
            </a:r>
            <a:r>
              <a:rPr lang="es-DO" dirty="0" smtClean="0"/>
              <a:t> fueron </a:t>
            </a:r>
            <a:r>
              <a:rPr lang="es-DO" u="sng" dirty="0" smtClean="0"/>
              <a:t>    (1) </a:t>
            </a:r>
            <a:r>
              <a:rPr lang="es-DO" dirty="0" smtClean="0"/>
              <a:t>basado en </a:t>
            </a:r>
            <a:r>
              <a:rPr lang="es-DO" u="sng" dirty="0" smtClean="0"/>
              <a:t>(2)</a:t>
            </a:r>
            <a:endParaRPr lang="en-US" dirty="0"/>
          </a:p>
        </p:txBody>
      </p:sp>
      <p:sp>
        <p:nvSpPr>
          <p:cNvPr id="8" name="TextBox 7"/>
          <p:cNvSpPr txBox="1"/>
          <p:nvPr/>
        </p:nvSpPr>
        <p:spPr>
          <a:xfrm>
            <a:off x="6405915" y="1574993"/>
            <a:ext cx="1648872" cy="400110"/>
          </a:xfrm>
          <a:prstGeom prst="rect">
            <a:avLst/>
          </a:prstGeom>
          <a:noFill/>
        </p:spPr>
        <p:txBody>
          <a:bodyPr wrap="square" rtlCol="0">
            <a:spAutoFit/>
          </a:bodyPr>
          <a:lstStyle/>
          <a:p>
            <a:r>
              <a:rPr lang="en-US" sz="2000" dirty="0" smtClean="0">
                <a:solidFill>
                  <a:schemeClr val="accent1">
                    <a:lumMod val="75000"/>
                  </a:schemeClr>
                </a:solidFill>
              </a:rPr>
              <a:t>[6 minutos]</a:t>
            </a:r>
            <a:endParaRPr lang="en-US" sz="2000" dirty="0">
              <a:solidFill>
                <a:schemeClr val="accent1">
                  <a:lumMod val="75000"/>
                </a:schemeClr>
              </a:solidFill>
            </a:endParaRPr>
          </a:p>
        </p:txBody>
      </p:sp>
    </p:spTree>
    <p:extLst>
      <p:ext uri="{BB962C8B-B14F-4D97-AF65-F5344CB8AC3E}">
        <p14:creationId xmlns:p14="http://schemas.microsoft.com/office/powerpoint/2010/main" xmlns="" val="4013429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FC logo mid-res"/>
          <p:cNvPicPr>
            <a:picLocks noChangeAspect="1" noChangeArrowheads="1"/>
          </p:cNvPicPr>
          <p:nvPr/>
        </p:nvPicPr>
        <p:blipFill>
          <a:blip r:embed="rId3" cstate="print"/>
          <a:srcRect/>
          <a:stretch>
            <a:fillRect/>
          </a:stretch>
        </p:blipFill>
        <p:spPr bwMode="auto">
          <a:xfrm>
            <a:off x="7363003" y="6126163"/>
            <a:ext cx="1780997" cy="783824"/>
          </a:xfrm>
          <a:prstGeom prst="rect">
            <a:avLst/>
          </a:prstGeom>
          <a:noFill/>
          <a:ln w="9525">
            <a:noFill/>
            <a:miter lim="800000"/>
            <a:headEnd/>
            <a:tailEnd/>
          </a:ln>
        </p:spPr>
      </p:pic>
      <p:sp>
        <p:nvSpPr>
          <p:cNvPr id="2" name="Title 1"/>
          <p:cNvSpPr>
            <a:spLocks noGrp="1"/>
          </p:cNvSpPr>
          <p:nvPr>
            <p:ph type="title"/>
          </p:nvPr>
        </p:nvSpPr>
        <p:spPr>
          <a:xfrm>
            <a:off x="380555" y="1635808"/>
            <a:ext cx="3255264" cy="1162050"/>
          </a:xfrm>
        </p:spPr>
        <p:txBody>
          <a:bodyPr/>
          <a:lstStyle/>
          <a:p>
            <a:pPr algn="ctr"/>
            <a:r>
              <a:rPr lang="es-DO" noProof="0" dirty="0" smtClean="0">
                <a:solidFill>
                  <a:schemeClr val="accent6"/>
                </a:solidFill>
              </a:rPr>
              <a:t>Recolectando Datos</a:t>
            </a:r>
            <a:endParaRPr lang="es-DO" noProof="0" dirty="0">
              <a:solidFill>
                <a:schemeClr val="accent6"/>
              </a:solidFill>
            </a:endParaRPr>
          </a:p>
        </p:txBody>
      </p:sp>
      <p:sp>
        <p:nvSpPr>
          <p:cNvPr id="3" name="Content Placeholder 2"/>
          <p:cNvSpPr>
            <a:spLocks noGrp="1"/>
          </p:cNvSpPr>
          <p:nvPr>
            <p:ph idx="1"/>
          </p:nvPr>
        </p:nvSpPr>
        <p:spPr>
          <a:xfrm>
            <a:off x="4168775" y="273050"/>
            <a:ext cx="4597399" cy="6328191"/>
          </a:xfrm>
        </p:spPr>
        <p:txBody>
          <a:bodyPr>
            <a:normAutofit/>
          </a:bodyPr>
          <a:lstStyle/>
          <a:p>
            <a:r>
              <a:rPr lang="es-DO" noProof="0" dirty="0" smtClean="0"/>
              <a:t>¿Por Qué?</a:t>
            </a:r>
          </a:p>
          <a:p>
            <a:pPr lvl="1"/>
            <a:r>
              <a:rPr lang="es-DO" noProof="0" dirty="0" smtClean="0"/>
              <a:t>Hace posible monitoreo y evaluación</a:t>
            </a:r>
          </a:p>
          <a:p>
            <a:r>
              <a:rPr lang="es-DO" noProof="0" dirty="0" smtClean="0"/>
              <a:t>¿De dónde se puede conseguir datos? </a:t>
            </a:r>
          </a:p>
          <a:p>
            <a:pPr lvl="1"/>
            <a:r>
              <a:rPr lang="es-DO" noProof="0" dirty="0" smtClean="0"/>
              <a:t>Sus propios registros</a:t>
            </a:r>
          </a:p>
          <a:p>
            <a:pPr lvl="1"/>
            <a:r>
              <a:rPr lang="es-DO" noProof="0" dirty="0" smtClean="0"/>
              <a:t>Organizaciones locales o gobierno</a:t>
            </a:r>
          </a:p>
          <a:p>
            <a:r>
              <a:rPr lang="es-DO" noProof="0" dirty="0" smtClean="0"/>
              <a:t>Herramientas: Preguntas para contemplar</a:t>
            </a:r>
          </a:p>
          <a:p>
            <a:pPr lvl="1"/>
            <a:r>
              <a:rPr lang="es-DO" noProof="0" dirty="0" smtClean="0"/>
              <a:t>¿Quién recolecta los datos, cómo, y cuándo? </a:t>
            </a:r>
          </a:p>
          <a:p>
            <a:pPr lvl="1"/>
            <a:r>
              <a:rPr lang="es-DO" noProof="0" dirty="0" smtClean="0"/>
              <a:t>¿Dónde se almacenan los datos y cómo se organizan? </a:t>
            </a:r>
          </a:p>
          <a:p>
            <a:r>
              <a:rPr lang="es-DO" noProof="0" dirty="0" smtClean="0"/>
              <a:t>Otros recursos: </a:t>
            </a:r>
          </a:p>
          <a:p>
            <a:pPr lvl="1"/>
            <a:r>
              <a:rPr lang="es-DO" noProof="0" dirty="0" smtClean="0"/>
              <a:t>Mi M&amp;E--Sitio web sobre la colección de data:</a:t>
            </a:r>
          </a:p>
          <a:p>
            <a:pPr marL="228600" lvl="1" indent="0">
              <a:buNone/>
            </a:pPr>
            <a:r>
              <a:rPr lang="es-DO" noProof="0" dirty="0" smtClean="0">
                <a:hlinkClick r:id="rId4"/>
              </a:rPr>
              <a:t>http://www.mymande.org/howto-recomm-page?q=node/94</a:t>
            </a:r>
            <a:r>
              <a:rPr lang="es-DO" noProof="0" dirty="0" smtClean="0"/>
              <a:t> </a:t>
            </a:r>
          </a:p>
        </p:txBody>
      </p:sp>
      <p:sp>
        <p:nvSpPr>
          <p:cNvPr id="7" name="Text Placeholder 3"/>
          <p:cNvSpPr>
            <a:spLocks noGrp="1"/>
          </p:cNvSpPr>
          <p:nvPr/>
        </p:nvSpPr>
        <p:spPr>
          <a:xfrm>
            <a:off x="350075" y="3931920"/>
            <a:ext cx="3255264" cy="2392363"/>
          </a:xfrm>
          <a:prstGeom prst="rect">
            <a:avLst/>
          </a:prstGeom>
        </p:spPr>
        <p:txBody>
          <a:bodyPr vert="horz" lIns="91440" tIns="45720" rIns="91440" bIns="45720" rtlCol="0">
            <a:normAutofit/>
          </a:bodyPr>
          <a:lstStyle>
            <a:lvl1pPr marL="0" indent="0" algn="l" defTabSz="914400" rtl="0" eaLnBrk="1" latinLnBrk="0" hangingPunct="1">
              <a:spcBef>
                <a:spcPts val="600"/>
              </a:spcBef>
              <a:buClr>
                <a:schemeClr val="accent1"/>
              </a:buClr>
              <a:buSzPct val="75000"/>
              <a:buFont typeface="Wingdings" pitchFamily="2" charset="2"/>
              <a:buNone/>
              <a:defRPr sz="1400" kern="1200">
                <a:solidFill>
                  <a:schemeClr val="bg1"/>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lgn="just"/>
            <a:r>
              <a:rPr lang="es-DO" sz="1900" dirty="0" smtClean="0"/>
              <a:t>Seguir los recursos, el número de participantes, y qué ocurrió durante su programa de una manera consistente y repetible.</a:t>
            </a:r>
          </a:p>
        </p:txBody>
      </p:sp>
    </p:spTree>
    <p:extLst>
      <p:ext uri="{BB962C8B-B14F-4D97-AF65-F5344CB8AC3E}">
        <p14:creationId xmlns:p14="http://schemas.microsoft.com/office/powerpoint/2010/main" xmlns="" val="48348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93" y="710673"/>
            <a:ext cx="3255264" cy="559177"/>
          </a:xfrm>
        </p:spPr>
        <p:txBody>
          <a:bodyPr/>
          <a:lstStyle/>
          <a:p>
            <a:pPr algn="r"/>
            <a:r>
              <a:rPr lang="es-DO" noProof="0" dirty="0" smtClean="0">
                <a:solidFill>
                  <a:schemeClr val="accent6"/>
                </a:solidFill>
              </a:rPr>
              <a:t>Recolectando Datos</a:t>
            </a:r>
            <a:endParaRPr lang="es-DO" noProof="0" dirty="0">
              <a:solidFill>
                <a:srgbClr val="C00000"/>
              </a:solidFill>
            </a:endParaRPr>
          </a:p>
        </p:txBody>
      </p:sp>
      <p:sp>
        <p:nvSpPr>
          <p:cNvPr id="3" name="Content Placeholder 2"/>
          <p:cNvSpPr>
            <a:spLocks noGrp="1"/>
          </p:cNvSpPr>
          <p:nvPr>
            <p:ph idx="1"/>
          </p:nvPr>
        </p:nvSpPr>
        <p:spPr>
          <a:xfrm>
            <a:off x="3793549" y="0"/>
            <a:ext cx="5350451" cy="6858000"/>
          </a:xfrm>
        </p:spPr>
        <p:txBody>
          <a:bodyPr numCol="2">
            <a:normAutofit lnSpcReduction="10000"/>
          </a:bodyPr>
          <a:lstStyle/>
          <a:p>
            <a:pPr marL="0" indent="0">
              <a:spcBef>
                <a:spcPts val="0"/>
              </a:spcBef>
              <a:buNone/>
            </a:pPr>
            <a:endParaRPr lang="es-DO" noProof="0" dirty="0" smtClean="0"/>
          </a:p>
          <a:p>
            <a:pPr marL="0" indent="0">
              <a:spcBef>
                <a:spcPts val="0"/>
              </a:spcBef>
              <a:buNone/>
            </a:pPr>
            <a:r>
              <a:rPr lang="es-DO" b="1" noProof="0" dirty="0" smtClean="0">
                <a:solidFill>
                  <a:srgbClr val="C00000"/>
                </a:solidFill>
              </a:rPr>
              <a:t>Fuentes	</a:t>
            </a:r>
          </a:p>
          <a:p>
            <a:pPr marL="0" indent="0">
              <a:spcBef>
                <a:spcPts val="0"/>
              </a:spcBef>
              <a:buNone/>
            </a:pPr>
            <a:endParaRPr lang="es-DO" noProof="0" dirty="0" smtClean="0"/>
          </a:p>
          <a:p>
            <a:pPr marL="0" indent="0">
              <a:spcBef>
                <a:spcPts val="0"/>
              </a:spcBef>
              <a:buNone/>
            </a:pPr>
            <a:r>
              <a:rPr lang="es-DO" noProof="0" dirty="0" smtClean="0"/>
              <a:t>Hoja de asistencia</a:t>
            </a:r>
          </a:p>
          <a:p>
            <a:pPr marL="0" indent="0">
              <a:spcBef>
                <a:spcPts val="0"/>
              </a:spcBef>
              <a:buNone/>
            </a:pPr>
            <a:r>
              <a:rPr lang="es-DO" noProof="0" dirty="0" smtClean="0"/>
              <a:t>(</a:t>
            </a:r>
            <a:r>
              <a:rPr lang="es-DO" i="1" dirty="0" smtClean="0"/>
              <a:t>Actividad extra escolar</a:t>
            </a:r>
            <a:r>
              <a:rPr lang="es-DO" noProof="0" dirty="0" smtClean="0"/>
              <a:t>)</a:t>
            </a:r>
          </a:p>
          <a:p>
            <a:pPr marL="0" indent="0">
              <a:spcBef>
                <a:spcPts val="0"/>
              </a:spcBef>
              <a:buNone/>
            </a:pPr>
            <a:endParaRPr lang="es-DO" noProof="0" dirty="0" smtClean="0"/>
          </a:p>
          <a:p>
            <a:pPr marL="0" indent="0">
              <a:spcBef>
                <a:spcPts val="0"/>
              </a:spcBef>
              <a:buNone/>
            </a:pPr>
            <a:endParaRPr lang="es-DO" noProof="0" dirty="0" smtClean="0"/>
          </a:p>
          <a:p>
            <a:pPr marL="0" indent="0">
              <a:spcBef>
                <a:spcPts val="0"/>
              </a:spcBef>
              <a:buNone/>
            </a:pPr>
            <a:endParaRPr lang="es-DO" noProof="0" dirty="0" smtClean="0"/>
          </a:p>
          <a:p>
            <a:pPr marL="0" indent="0">
              <a:spcBef>
                <a:spcPts val="0"/>
              </a:spcBef>
              <a:buNone/>
            </a:pPr>
            <a:endParaRPr lang="es-DO" noProof="0" dirty="0" smtClean="0"/>
          </a:p>
          <a:p>
            <a:pPr marL="0" indent="0">
              <a:spcBef>
                <a:spcPts val="0"/>
              </a:spcBef>
              <a:buNone/>
            </a:pPr>
            <a:endParaRPr lang="es-DO" noProof="0" dirty="0" smtClean="0"/>
          </a:p>
          <a:p>
            <a:pPr marL="0" indent="0">
              <a:spcBef>
                <a:spcPts val="0"/>
              </a:spcBef>
              <a:buNone/>
            </a:pPr>
            <a:r>
              <a:rPr lang="es-DO" noProof="0" dirty="0" smtClean="0"/>
              <a:t>			</a:t>
            </a:r>
          </a:p>
          <a:p>
            <a:pPr marL="0" indent="0">
              <a:spcBef>
                <a:spcPts val="0"/>
              </a:spcBef>
              <a:buNone/>
            </a:pPr>
            <a:r>
              <a:rPr lang="es-DO" noProof="0" dirty="0" smtClean="0"/>
              <a:t>	             </a:t>
            </a:r>
          </a:p>
          <a:p>
            <a:pPr marL="0" indent="0">
              <a:spcBef>
                <a:spcPts val="0"/>
              </a:spcBef>
              <a:buNone/>
            </a:pPr>
            <a:r>
              <a:rPr lang="es-DO" noProof="0" dirty="0" smtClean="0"/>
              <a:t>Llamadas telefónicas</a:t>
            </a:r>
            <a:br>
              <a:rPr lang="es-DO" noProof="0" dirty="0" smtClean="0"/>
            </a:br>
            <a:r>
              <a:rPr lang="es-DO" i="1" noProof="0" dirty="0" smtClean="0"/>
              <a:t>(Proyecto de Reunificación) </a:t>
            </a:r>
            <a:r>
              <a:rPr lang="es-DO" noProof="0" dirty="0" smtClean="0"/>
              <a:t>						</a:t>
            </a:r>
          </a:p>
          <a:p>
            <a:pPr marL="0" indent="0" algn="ctr">
              <a:spcBef>
                <a:spcPts val="0"/>
              </a:spcBef>
              <a:buNone/>
            </a:pPr>
            <a:endParaRPr lang="es-DO" noProof="0" dirty="0" smtClean="0"/>
          </a:p>
          <a:p>
            <a:pPr marL="0" indent="0" algn="ctr">
              <a:spcBef>
                <a:spcPts val="0"/>
              </a:spcBef>
              <a:buNone/>
            </a:pPr>
            <a:endParaRPr lang="es-DO" noProof="0" dirty="0" smtClean="0"/>
          </a:p>
          <a:p>
            <a:pPr marL="0" indent="0" algn="ctr">
              <a:spcBef>
                <a:spcPts val="0"/>
              </a:spcBef>
              <a:buNone/>
            </a:pPr>
            <a:endParaRPr lang="es-DO" noProof="0" dirty="0" smtClean="0"/>
          </a:p>
          <a:p>
            <a:pPr marL="0" indent="0" algn="ctr">
              <a:spcBef>
                <a:spcPts val="0"/>
              </a:spcBef>
              <a:buNone/>
            </a:pPr>
            <a:endParaRPr lang="es-DO" noProof="0" dirty="0" smtClean="0"/>
          </a:p>
          <a:p>
            <a:pPr marL="0" indent="0" algn="ctr">
              <a:spcBef>
                <a:spcPts val="0"/>
              </a:spcBef>
              <a:buNone/>
            </a:pPr>
            <a:endParaRPr lang="es-DO" noProof="0" dirty="0" smtClean="0"/>
          </a:p>
          <a:p>
            <a:pPr marL="0" indent="0" algn="ctr">
              <a:spcBef>
                <a:spcPts val="0"/>
              </a:spcBef>
              <a:buNone/>
            </a:pPr>
            <a:endParaRPr lang="es-DO" noProof="0" dirty="0" smtClean="0"/>
          </a:p>
          <a:p>
            <a:pPr marL="0" indent="0" algn="ctr">
              <a:spcBef>
                <a:spcPts val="0"/>
              </a:spcBef>
              <a:buNone/>
            </a:pPr>
            <a:r>
              <a:rPr lang="es-DO" noProof="0" dirty="0" smtClean="0"/>
              <a:t>	</a:t>
            </a:r>
          </a:p>
          <a:p>
            <a:pPr marL="0" indent="0" algn="ctr">
              <a:spcBef>
                <a:spcPts val="0"/>
              </a:spcBef>
              <a:buNone/>
            </a:pPr>
            <a:endParaRPr lang="es-DO" b="1" noProof="0" dirty="0" smtClean="0">
              <a:solidFill>
                <a:srgbClr val="C00000"/>
              </a:solidFill>
            </a:endParaRPr>
          </a:p>
          <a:p>
            <a:pPr marL="0" indent="0" algn="ctr">
              <a:spcBef>
                <a:spcPts val="0"/>
              </a:spcBef>
              <a:buNone/>
            </a:pPr>
            <a:r>
              <a:rPr lang="es-DO" b="1" dirty="0" smtClean="0">
                <a:solidFill>
                  <a:srgbClr val="C00000"/>
                </a:solidFill>
              </a:rPr>
              <a:t/>
            </a:r>
            <a:br>
              <a:rPr lang="es-DO" b="1" dirty="0" smtClean="0">
                <a:solidFill>
                  <a:srgbClr val="C00000"/>
                </a:solidFill>
              </a:rPr>
            </a:br>
            <a:r>
              <a:rPr lang="es-DO" b="1" noProof="0" dirty="0" smtClean="0">
                <a:solidFill>
                  <a:srgbClr val="C00000"/>
                </a:solidFill>
              </a:rPr>
              <a:t>Método de Colección</a:t>
            </a:r>
          </a:p>
          <a:p>
            <a:pPr marL="0" indent="0">
              <a:spcBef>
                <a:spcPts val="0"/>
              </a:spcBef>
              <a:buNone/>
            </a:pPr>
            <a:endParaRPr lang="es-DO" b="1" u="sng" noProof="0" dirty="0" smtClean="0">
              <a:solidFill>
                <a:srgbClr val="C00000"/>
              </a:solidFill>
            </a:endParaRPr>
          </a:p>
          <a:p>
            <a:pPr marL="0" indent="0">
              <a:spcBef>
                <a:spcPts val="0"/>
              </a:spcBef>
              <a:buNone/>
            </a:pPr>
            <a:r>
              <a:rPr lang="es-DO" noProof="0" dirty="0" smtClean="0"/>
              <a:t>Cada día a las 4pm los niños </a:t>
            </a:r>
            <a:r>
              <a:rPr lang="es-DO" dirty="0" smtClean="0"/>
              <a:t>hacen lista</a:t>
            </a:r>
            <a:r>
              <a:rPr lang="es-DO" noProof="0" dirty="0" smtClean="0"/>
              <a:t> con sus nombres, apellidos, y edades. Al final de la actividad, el coordinador del proyecto ingresa la información en una hoja de cálculos de Excel. </a:t>
            </a:r>
          </a:p>
          <a:p>
            <a:pPr marL="0" indent="0">
              <a:spcBef>
                <a:spcPts val="0"/>
              </a:spcBef>
              <a:buNone/>
            </a:pPr>
            <a:endParaRPr lang="es-DO" noProof="0" dirty="0" smtClean="0"/>
          </a:p>
          <a:p>
            <a:pPr marL="0" indent="0">
              <a:spcBef>
                <a:spcPts val="0"/>
              </a:spcBef>
              <a:buNone/>
            </a:pPr>
            <a:r>
              <a:rPr lang="es-DO" noProof="0" dirty="0" smtClean="0"/>
              <a:t>El coordinador del programa llama para averiguar si un niño ha sido reunificado con su familia. Los resultados se registran en una hoja de cálculos. La hoja de cálculos se actualiza después de cada llamada. </a:t>
            </a:r>
            <a:endParaRPr lang="es-DO" noProof="0" dirty="0"/>
          </a:p>
        </p:txBody>
      </p:sp>
      <p:sp>
        <p:nvSpPr>
          <p:cNvPr id="4" name="Text Placeholder 3"/>
          <p:cNvSpPr>
            <a:spLocks noGrp="1"/>
          </p:cNvSpPr>
          <p:nvPr>
            <p:ph type="body" sz="half" idx="2"/>
          </p:nvPr>
        </p:nvSpPr>
        <p:spPr>
          <a:xfrm>
            <a:off x="381093" y="1269850"/>
            <a:ext cx="3255264" cy="4856314"/>
          </a:xfrm>
        </p:spPr>
        <p:txBody>
          <a:bodyPr/>
          <a:lstStyle/>
          <a:p>
            <a:r>
              <a:rPr lang="es-DO" noProof="0" dirty="0" smtClean="0"/>
              <a:t>¿</a:t>
            </a:r>
            <a:r>
              <a:rPr lang="es-DO" b="1" u="sng" dirty="0" smtClean="0"/>
              <a:t>Por qué?</a:t>
            </a:r>
            <a:endParaRPr lang="es-DO" b="1" u="sng" noProof="0" dirty="0" smtClean="0"/>
          </a:p>
          <a:p>
            <a:r>
              <a:rPr lang="es-DO" noProof="0" dirty="0" smtClean="0"/>
              <a:t>Recolectar datos para: </a:t>
            </a:r>
          </a:p>
          <a:p>
            <a:pPr lvl="1"/>
            <a:r>
              <a:rPr lang="es-DO" dirty="0" smtClean="0">
                <a:solidFill>
                  <a:schemeClr val="bg1"/>
                </a:solidFill>
              </a:rPr>
              <a:t>I</a:t>
            </a:r>
            <a:r>
              <a:rPr lang="es-DO" noProof="0" dirty="0" err="1" smtClean="0">
                <a:solidFill>
                  <a:schemeClr val="bg1"/>
                </a:solidFill>
              </a:rPr>
              <a:t>nformes</a:t>
            </a:r>
            <a:endParaRPr lang="es-DO" noProof="0" dirty="0" smtClean="0">
              <a:solidFill>
                <a:schemeClr val="bg1"/>
              </a:solidFill>
            </a:endParaRPr>
          </a:p>
          <a:p>
            <a:pPr lvl="1"/>
            <a:r>
              <a:rPr lang="es-DO" dirty="0" smtClean="0">
                <a:solidFill>
                  <a:schemeClr val="bg1"/>
                </a:solidFill>
              </a:rPr>
              <a:t>A</a:t>
            </a:r>
            <a:r>
              <a:rPr lang="es-DO" noProof="0" dirty="0" err="1" smtClean="0">
                <a:solidFill>
                  <a:schemeClr val="bg1"/>
                </a:solidFill>
              </a:rPr>
              <a:t>yudarles</a:t>
            </a:r>
            <a:r>
              <a:rPr lang="es-DO" noProof="0" dirty="0" smtClean="0">
                <a:solidFill>
                  <a:schemeClr val="bg1"/>
                </a:solidFill>
              </a:rPr>
              <a:t> a tomar decisiones sobre su programa</a:t>
            </a:r>
          </a:p>
          <a:p>
            <a:pPr lvl="1"/>
            <a:r>
              <a:rPr lang="es-DO" dirty="0" smtClean="0">
                <a:solidFill>
                  <a:schemeClr val="bg1"/>
                </a:solidFill>
              </a:rPr>
              <a:t>Lograr</a:t>
            </a:r>
            <a:r>
              <a:rPr lang="es-DO" noProof="0" dirty="0" smtClean="0">
                <a:solidFill>
                  <a:schemeClr val="bg1"/>
                </a:solidFill>
              </a:rPr>
              <a:t> los mejores programas posibles</a:t>
            </a:r>
          </a:p>
          <a:p>
            <a:pPr lvl="1"/>
            <a:r>
              <a:rPr lang="es-DO" dirty="0" smtClean="0">
                <a:solidFill>
                  <a:schemeClr val="bg1"/>
                </a:solidFill>
              </a:rPr>
              <a:t>S</a:t>
            </a:r>
            <a:r>
              <a:rPr lang="es-DO" noProof="0" dirty="0" err="1" smtClean="0">
                <a:solidFill>
                  <a:schemeClr val="bg1"/>
                </a:solidFill>
              </a:rPr>
              <a:t>aber</a:t>
            </a:r>
            <a:r>
              <a:rPr lang="es-DO" noProof="0" dirty="0" smtClean="0">
                <a:solidFill>
                  <a:schemeClr val="bg1"/>
                </a:solidFill>
              </a:rPr>
              <a:t> si </a:t>
            </a:r>
            <a:r>
              <a:rPr lang="es-DO" noProof="0" dirty="0" err="1" smtClean="0">
                <a:solidFill>
                  <a:schemeClr val="bg1"/>
                </a:solidFill>
              </a:rPr>
              <a:t>est</a:t>
            </a:r>
            <a:r>
              <a:rPr lang="es-DO" dirty="0" err="1" smtClean="0">
                <a:solidFill>
                  <a:schemeClr val="bg1"/>
                </a:solidFill>
              </a:rPr>
              <a:t>án</a:t>
            </a:r>
            <a:r>
              <a:rPr lang="es-DO" dirty="0" smtClean="0">
                <a:solidFill>
                  <a:schemeClr val="bg1"/>
                </a:solidFill>
              </a:rPr>
              <a:t> logrando </a:t>
            </a:r>
            <a:r>
              <a:rPr lang="es-DO" noProof="0" dirty="0" smtClean="0">
                <a:solidFill>
                  <a:schemeClr val="bg1"/>
                </a:solidFill>
              </a:rPr>
              <a:t>sus objetivos</a:t>
            </a:r>
          </a:p>
          <a:p>
            <a:pPr lvl="1"/>
            <a:endParaRPr lang="es-DO" noProof="0" dirty="0" smtClean="0"/>
          </a:p>
          <a:p>
            <a:r>
              <a:rPr lang="es-DO" b="1" u="sng" noProof="0" dirty="0" smtClean="0"/>
              <a:t>Recursos: </a:t>
            </a:r>
          </a:p>
          <a:p>
            <a:r>
              <a:rPr lang="es-DO" noProof="0" dirty="0" smtClean="0">
                <a:hlinkClick r:id="rId3"/>
              </a:rPr>
              <a:t>http://www.academia.edu/1636820/Monitoreo_y_Evaluacion_de_Proyectos</a:t>
            </a:r>
            <a:r>
              <a:rPr lang="es-DO" noProof="0" dirty="0" smtClean="0"/>
              <a:t> (</a:t>
            </a:r>
            <a:r>
              <a:rPr lang="es-DO" noProof="0" dirty="0" err="1" smtClean="0"/>
              <a:t>Cap</a:t>
            </a:r>
            <a:r>
              <a:rPr lang="es-DO" dirty="0" smtClean="0"/>
              <a:t>í</a:t>
            </a:r>
            <a:r>
              <a:rPr lang="es-DO" noProof="0" dirty="0" err="1" smtClean="0"/>
              <a:t>tulo</a:t>
            </a:r>
            <a:r>
              <a:rPr lang="es-DO" noProof="0" dirty="0" smtClean="0"/>
              <a:t> 5)</a:t>
            </a:r>
            <a:endParaRPr lang="es-DO" noProof="0" dirty="0"/>
          </a:p>
        </p:txBody>
      </p:sp>
      <p:pic>
        <p:nvPicPr>
          <p:cNvPr id="5" name="Picture 2" descr="GFC logo mid-res"/>
          <p:cNvPicPr>
            <a:picLocks noChangeAspect="1" noChangeArrowheads="1"/>
          </p:cNvPicPr>
          <p:nvPr/>
        </p:nvPicPr>
        <p:blipFill>
          <a:blip r:embed="rId4" cstate="print"/>
          <a:srcRect/>
          <a:stretch>
            <a:fillRect/>
          </a:stretch>
        </p:blipFill>
        <p:spPr bwMode="auto">
          <a:xfrm>
            <a:off x="1092293" y="5734252"/>
            <a:ext cx="1780997" cy="783824"/>
          </a:xfrm>
          <a:prstGeom prst="rect">
            <a:avLst/>
          </a:prstGeom>
          <a:noFill/>
          <a:ln w="9525">
            <a:noFill/>
            <a:miter lim="800000"/>
            <a:headEnd/>
            <a:tailEnd/>
          </a:ln>
        </p:spPr>
      </p:pic>
    </p:spTree>
    <p:extLst>
      <p:ext uri="{BB962C8B-B14F-4D97-AF65-F5344CB8AC3E}">
        <p14:creationId xmlns:p14="http://schemas.microsoft.com/office/powerpoint/2010/main" xmlns="" val="3837272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056" y="1480421"/>
            <a:ext cx="5638800" cy="962110"/>
          </a:xfrm>
        </p:spPr>
        <p:txBody>
          <a:bodyPr anchor="t">
            <a:normAutofit/>
          </a:bodyPr>
          <a:lstStyle/>
          <a:p>
            <a:r>
              <a:rPr lang="es-DO" sz="3600" noProof="0" dirty="0" smtClean="0">
                <a:solidFill>
                  <a:srgbClr val="C00000"/>
                </a:solidFill>
              </a:rPr>
              <a:t>Objetivos de Aprendizaje</a:t>
            </a:r>
            <a:endParaRPr lang="es-DO" sz="3600" noProof="0" dirty="0">
              <a:solidFill>
                <a:srgbClr val="C00000"/>
              </a:solidFill>
            </a:endParaRPr>
          </a:p>
        </p:txBody>
      </p:sp>
      <p:pic>
        <p:nvPicPr>
          <p:cNvPr id="4" name="Picture 2" descr="GFC logo mid-res"/>
          <p:cNvPicPr>
            <a:picLocks noChangeAspect="1" noChangeArrowheads="1"/>
          </p:cNvPicPr>
          <p:nvPr/>
        </p:nvPicPr>
        <p:blipFill>
          <a:blip r:embed="rId3" cstate="print"/>
          <a:srcRect/>
          <a:stretch>
            <a:fillRect/>
          </a:stretch>
        </p:blipFill>
        <p:spPr bwMode="auto">
          <a:xfrm>
            <a:off x="6978357" y="346976"/>
            <a:ext cx="1780997" cy="783824"/>
          </a:xfrm>
          <a:prstGeom prst="rect">
            <a:avLst/>
          </a:prstGeom>
          <a:noFill/>
          <a:ln w="9525">
            <a:noFill/>
            <a:miter lim="800000"/>
            <a:headEnd/>
            <a:tailEnd/>
          </a:ln>
        </p:spPr>
      </p:pic>
      <p:sp>
        <p:nvSpPr>
          <p:cNvPr id="7" name="Text Placeholder 2"/>
          <p:cNvSpPr>
            <a:spLocks noGrp="1"/>
          </p:cNvSpPr>
          <p:nvPr>
            <p:ph type="body" idx="1"/>
          </p:nvPr>
        </p:nvSpPr>
        <p:spPr>
          <a:xfrm>
            <a:off x="2286000" y="2216945"/>
            <a:ext cx="6473354" cy="4162435"/>
          </a:xfrm>
        </p:spPr>
        <p:txBody>
          <a:bodyPr>
            <a:noAutofit/>
          </a:bodyPr>
          <a:lstStyle/>
          <a:p>
            <a:pPr marL="285750" indent="-285750">
              <a:lnSpc>
                <a:spcPct val="120000"/>
              </a:lnSpc>
              <a:spcBef>
                <a:spcPts val="0"/>
              </a:spcBef>
              <a:spcAft>
                <a:spcPts val="600"/>
              </a:spcAft>
              <a:buFont typeface="Arial"/>
              <a:buChar char="•"/>
            </a:pPr>
            <a:r>
              <a:rPr lang="es-DO" sz="1800" noProof="0" dirty="0" smtClean="0"/>
              <a:t>Aprender sobre los beneficios y el valor del monitoreo y evaluación de programas. </a:t>
            </a:r>
          </a:p>
          <a:p>
            <a:pPr marL="285750" indent="-285750">
              <a:lnSpc>
                <a:spcPct val="120000"/>
              </a:lnSpc>
              <a:spcBef>
                <a:spcPts val="0"/>
              </a:spcBef>
              <a:spcAft>
                <a:spcPts val="600"/>
              </a:spcAft>
              <a:buFont typeface="Arial"/>
              <a:buChar char="•"/>
            </a:pPr>
            <a:r>
              <a:rPr lang="es-DO" sz="1800" noProof="0" dirty="0" smtClean="0"/>
              <a:t>Entender los fundamentos del monitoreo y evaluación, incluyendo:</a:t>
            </a:r>
          </a:p>
          <a:p>
            <a:pPr marL="742950" lvl="1" indent="-285750">
              <a:lnSpc>
                <a:spcPct val="120000"/>
              </a:lnSpc>
              <a:spcBef>
                <a:spcPts val="0"/>
              </a:spcBef>
              <a:spcAft>
                <a:spcPts val="600"/>
              </a:spcAft>
              <a:buFont typeface="Arial"/>
              <a:buChar char="•"/>
            </a:pPr>
            <a:r>
              <a:rPr lang="es-DO" noProof="0" dirty="0" smtClean="0">
                <a:solidFill>
                  <a:schemeClr val="bg1"/>
                </a:solidFill>
              </a:rPr>
              <a:t>Marcos lógicos</a:t>
            </a:r>
          </a:p>
          <a:p>
            <a:pPr marL="742950" lvl="1" indent="-285750">
              <a:lnSpc>
                <a:spcPct val="120000"/>
              </a:lnSpc>
              <a:spcBef>
                <a:spcPts val="0"/>
              </a:spcBef>
              <a:spcAft>
                <a:spcPts val="600"/>
              </a:spcAft>
              <a:buFont typeface="Arial"/>
              <a:buChar char="•"/>
            </a:pPr>
            <a:r>
              <a:rPr lang="es-DO" noProof="0" dirty="0" smtClean="0">
                <a:solidFill>
                  <a:schemeClr val="bg1"/>
                </a:solidFill>
              </a:rPr>
              <a:t>Términos claves y sus definiciones</a:t>
            </a:r>
          </a:p>
          <a:p>
            <a:pPr marL="285750" indent="-285750">
              <a:lnSpc>
                <a:spcPct val="120000"/>
              </a:lnSpc>
              <a:spcBef>
                <a:spcPts val="0"/>
              </a:spcBef>
              <a:spcAft>
                <a:spcPts val="600"/>
              </a:spcAft>
              <a:buFont typeface="Arial"/>
              <a:buChar char="•"/>
            </a:pPr>
            <a:r>
              <a:rPr lang="es-DO" sz="1800" noProof="0" dirty="0" smtClean="0"/>
              <a:t>Entender cómo usamos el monitoreo y evaluación</a:t>
            </a:r>
          </a:p>
          <a:p>
            <a:pPr marL="285750" indent="-285750">
              <a:lnSpc>
                <a:spcPct val="120000"/>
              </a:lnSpc>
              <a:spcBef>
                <a:spcPts val="0"/>
              </a:spcBef>
              <a:spcAft>
                <a:spcPts val="600"/>
              </a:spcAft>
              <a:buFont typeface="Arial"/>
              <a:buChar char="•"/>
            </a:pPr>
            <a:r>
              <a:rPr lang="es-DO" sz="1800" dirty="0" smtClean="0"/>
              <a:t>Familiarizarse</a:t>
            </a:r>
            <a:r>
              <a:rPr lang="es-DO" sz="1800" noProof="0" dirty="0" smtClean="0"/>
              <a:t> </a:t>
            </a:r>
            <a:r>
              <a:rPr lang="es-DO" sz="1800" dirty="0" smtClean="0"/>
              <a:t>con</a:t>
            </a:r>
            <a:r>
              <a:rPr lang="es-DO" sz="1800" noProof="0" dirty="0" smtClean="0"/>
              <a:t> los procesos de monitoreo y evaluación del </a:t>
            </a:r>
            <a:r>
              <a:rPr lang="es-DO" sz="1800" dirty="0" smtClean="0"/>
              <a:t>Fondo Mundial para la Infancia</a:t>
            </a:r>
            <a:r>
              <a:rPr lang="es-DO" sz="1800" noProof="0" dirty="0" smtClean="0"/>
              <a:t> para </a:t>
            </a:r>
            <a:r>
              <a:rPr lang="es-DO" sz="1800" dirty="0" smtClean="0"/>
              <a:t>mejorar sus</a:t>
            </a:r>
            <a:r>
              <a:rPr lang="es-DO" sz="1800" noProof="0" dirty="0" smtClean="0"/>
              <a:t> propuestas e informes</a:t>
            </a:r>
          </a:p>
          <a:p>
            <a:pPr marL="285750" indent="-285750">
              <a:lnSpc>
                <a:spcPct val="120000"/>
              </a:lnSpc>
              <a:spcBef>
                <a:spcPts val="0"/>
              </a:spcBef>
              <a:spcAft>
                <a:spcPts val="600"/>
              </a:spcAft>
              <a:buFont typeface="Arial"/>
              <a:buChar char="•"/>
            </a:pPr>
            <a:r>
              <a:rPr lang="es-DO" sz="1800" noProof="0" dirty="0" smtClean="0"/>
              <a:t>Aprender y usar los métodos de recolectar data</a:t>
            </a:r>
          </a:p>
          <a:p>
            <a:endParaRPr lang="es-DO" sz="1700" noProof="0" dirty="0" smtClean="0"/>
          </a:p>
          <a:p>
            <a:endParaRPr lang="es-DO" sz="1700" noProof="0" dirty="0" smtClean="0"/>
          </a:p>
          <a:p>
            <a:endParaRPr lang="es-DO" sz="1700" noProof="0" dirty="0"/>
          </a:p>
        </p:txBody>
      </p:sp>
    </p:spTree>
    <p:extLst>
      <p:ext uri="{BB962C8B-B14F-4D97-AF65-F5344CB8AC3E}">
        <p14:creationId xmlns:p14="http://schemas.microsoft.com/office/powerpoint/2010/main" xmlns="" val="2249752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2" descr="GFC logo mid-res"/>
          <p:cNvPicPr>
            <a:picLocks noChangeAspect="1" noChangeArrowheads="1"/>
          </p:cNvPicPr>
          <p:nvPr/>
        </p:nvPicPr>
        <p:blipFill>
          <a:blip r:embed="rId3" cstate="print"/>
          <a:srcRect/>
          <a:stretch>
            <a:fillRect/>
          </a:stretch>
        </p:blipFill>
        <p:spPr bwMode="auto">
          <a:xfrm>
            <a:off x="0" y="6069288"/>
            <a:ext cx="1780997" cy="783824"/>
          </a:xfrm>
          <a:prstGeom prst="rect">
            <a:avLst/>
          </a:prstGeom>
          <a:noFill/>
          <a:ln w="9525">
            <a:noFill/>
            <a:miter lim="800000"/>
            <a:headEnd/>
            <a:tailEnd/>
          </a:ln>
        </p:spPr>
      </p:pic>
      <p:sp>
        <p:nvSpPr>
          <p:cNvPr id="2" name="Title 1"/>
          <p:cNvSpPr>
            <a:spLocks noGrp="1"/>
          </p:cNvSpPr>
          <p:nvPr>
            <p:ph type="title"/>
          </p:nvPr>
        </p:nvSpPr>
        <p:spPr>
          <a:xfrm>
            <a:off x="497541" y="124495"/>
            <a:ext cx="7556313" cy="738351"/>
          </a:xfrm>
        </p:spPr>
        <p:txBody>
          <a:bodyPr/>
          <a:lstStyle/>
          <a:p>
            <a:r>
              <a:rPr lang="es-DO" noProof="0" dirty="0" smtClean="0">
                <a:solidFill>
                  <a:schemeClr val="accent6"/>
                </a:solidFill>
              </a:rPr>
              <a:t>Análisis de Datos</a:t>
            </a:r>
            <a:endParaRPr lang="es-DO" noProof="0" dirty="0">
              <a:solidFill>
                <a:schemeClr val="accent6"/>
              </a:solidFill>
            </a:endParaRPr>
          </a:p>
        </p:txBody>
      </p:sp>
      <p:sp>
        <p:nvSpPr>
          <p:cNvPr id="3" name="Content Placeholder 2"/>
          <p:cNvSpPr>
            <a:spLocks noGrp="1"/>
          </p:cNvSpPr>
          <p:nvPr>
            <p:ph sz="half" idx="2"/>
          </p:nvPr>
        </p:nvSpPr>
        <p:spPr>
          <a:xfrm>
            <a:off x="497541" y="1514051"/>
            <a:ext cx="3657600" cy="4612111"/>
          </a:xfrm>
        </p:spPr>
        <p:txBody>
          <a:bodyPr>
            <a:normAutofit lnSpcReduction="10000"/>
          </a:bodyPr>
          <a:lstStyle/>
          <a:p>
            <a:pPr marL="0">
              <a:spcBef>
                <a:spcPts val="0"/>
              </a:spcBef>
            </a:pPr>
            <a:r>
              <a:rPr lang="es-DO" noProof="0" dirty="0" smtClean="0"/>
              <a:t>Cuantitativo</a:t>
            </a:r>
          </a:p>
          <a:p>
            <a:pPr marL="0" lvl="0" indent="0">
              <a:spcBef>
                <a:spcPts val="0"/>
              </a:spcBef>
              <a:buNone/>
            </a:pPr>
            <a:r>
              <a:rPr lang="es-DO" noProof="0" dirty="0" smtClean="0"/>
              <a:t>Conteos de los números, porcentajes, frecuencias,  y promedios para responder a las preguntas tales como ‘¿</a:t>
            </a:r>
            <a:r>
              <a:rPr lang="es-DO" noProof="0" dirty="0" err="1" smtClean="0"/>
              <a:t>cu</a:t>
            </a:r>
            <a:r>
              <a:rPr lang="es-DO" dirty="0" smtClean="0"/>
              <a:t>á</a:t>
            </a:r>
            <a:r>
              <a:rPr lang="es-DO" noProof="0" dirty="0" err="1" smtClean="0"/>
              <a:t>nto</a:t>
            </a:r>
            <a:r>
              <a:rPr lang="es-DO" noProof="0" dirty="0" smtClean="0"/>
              <a:t>?’ y ‘¿</a:t>
            </a:r>
            <a:r>
              <a:rPr lang="es-DO" noProof="0" dirty="0" err="1" smtClean="0"/>
              <a:t>cu</a:t>
            </a:r>
            <a:r>
              <a:rPr lang="es-DO" dirty="0" smtClean="0"/>
              <a:t>á</a:t>
            </a:r>
            <a:r>
              <a:rPr lang="es-DO" noProof="0" dirty="0" err="1" smtClean="0"/>
              <a:t>ntos</a:t>
            </a:r>
            <a:r>
              <a:rPr lang="es-DO" noProof="0" dirty="0" smtClean="0"/>
              <a:t>?’</a:t>
            </a:r>
          </a:p>
          <a:p>
            <a:pPr marL="0" lvl="0" indent="0">
              <a:spcBef>
                <a:spcPts val="0"/>
              </a:spcBef>
              <a:buNone/>
            </a:pPr>
            <a:endParaRPr lang="es-DO" noProof="0" dirty="0" smtClean="0"/>
          </a:p>
          <a:p>
            <a:pPr>
              <a:spcBef>
                <a:spcPts val="0"/>
              </a:spcBef>
            </a:pPr>
            <a:r>
              <a:rPr lang="es-DO" noProof="0" dirty="0" smtClean="0"/>
              <a:t>Cualitativo</a:t>
            </a:r>
          </a:p>
          <a:p>
            <a:pPr marL="0" indent="0">
              <a:spcBef>
                <a:spcPts val="0"/>
              </a:spcBef>
              <a:buNone/>
            </a:pPr>
            <a:r>
              <a:rPr lang="es-DO" noProof="0" dirty="0" smtClean="0"/>
              <a:t>Un análisis descriptivo para responder a las preguntas ‘¿por </a:t>
            </a:r>
            <a:r>
              <a:rPr lang="es-DO" noProof="0" dirty="0" err="1" smtClean="0"/>
              <a:t>qu</a:t>
            </a:r>
            <a:r>
              <a:rPr lang="es-DO" dirty="0" smtClean="0"/>
              <a:t>é</a:t>
            </a:r>
            <a:r>
              <a:rPr lang="es-DO" noProof="0" dirty="0" smtClean="0"/>
              <a:t>?’ y ‘¿c</a:t>
            </a:r>
            <a:r>
              <a:rPr lang="es-DO" dirty="0" smtClean="0"/>
              <a:t>ó</a:t>
            </a:r>
            <a:r>
              <a:rPr lang="es-DO" noProof="0" dirty="0" err="1" smtClean="0"/>
              <a:t>mo</a:t>
            </a:r>
            <a:r>
              <a:rPr lang="es-DO" noProof="0" dirty="0" smtClean="0"/>
              <a:t>?’ Esto significa que se identifican los temas, ambos comunes y </a:t>
            </a:r>
            <a:r>
              <a:rPr lang="es-DO" b="1" noProof="0" dirty="0" smtClean="0"/>
              <a:t>perificos</a:t>
            </a:r>
            <a:r>
              <a:rPr lang="es-DO" noProof="0" dirty="0" smtClean="0"/>
              <a:t>, de los comentarios y las narrativas de los beneficiarios y las otras partes interesadas que fueron consultados</a:t>
            </a:r>
          </a:p>
          <a:p>
            <a:endParaRPr lang="es-DO" noProof="0" dirty="0"/>
          </a:p>
        </p:txBody>
      </p:sp>
      <p:sp>
        <p:nvSpPr>
          <p:cNvPr id="5" name="Text Placeholder 4"/>
          <p:cNvSpPr>
            <a:spLocks noGrp="1"/>
          </p:cNvSpPr>
          <p:nvPr>
            <p:ph type="body" idx="1"/>
          </p:nvPr>
        </p:nvSpPr>
        <p:spPr>
          <a:xfrm>
            <a:off x="498474" y="722489"/>
            <a:ext cx="3657600" cy="791562"/>
          </a:xfrm>
        </p:spPr>
        <p:txBody>
          <a:bodyPr/>
          <a:lstStyle/>
          <a:p>
            <a:r>
              <a:rPr lang="es-DO" sz="2500" noProof="0" dirty="0" smtClean="0"/>
              <a:t>Clases de Análisis</a:t>
            </a:r>
            <a:endParaRPr lang="es-DO" sz="2500" noProof="0" dirty="0"/>
          </a:p>
        </p:txBody>
      </p:sp>
      <p:sp>
        <p:nvSpPr>
          <p:cNvPr id="6" name="Text Placeholder 5"/>
          <p:cNvSpPr>
            <a:spLocks noGrp="1"/>
          </p:cNvSpPr>
          <p:nvPr>
            <p:ph type="body" sz="quarter" idx="3"/>
          </p:nvPr>
        </p:nvSpPr>
        <p:spPr>
          <a:xfrm>
            <a:off x="4399878" y="722489"/>
            <a:ext cx="3657600" cy="791562"/>
          </a:xfrm>
          <a:solidFill>
            <a:schemeClr val="accent3"/>
          </a:solidFill>
        </p:spPr>
        <p:txBody>
          <a:bodyPr/>
          <a:lstStyle/>
          <a:p>
            <a:r>
              <a:rPr lang="es-DO" sz="2500" noProof="0" dirty="0" smtClean="0"/>
              <a:t>Herramientas + Recursos</a:t>
            </a:r>
            <a:endParaRPr lang="es-DO" sz="2500" noProof="0" dirty="0"/>
          </a:p>
        </p:txBody>
      </p:sp>
      <p:sp>
        <p:nvSpPr>
          <p:cNvPr id="8" name="TextBox 7"/>
          <p:cNvSpPr txBox="1"/>
          <p:nvPr/>
        </p:nvSpPr>
        <p:spPr>
          <a:xfrm>
            <a:off x="4399878" y="1514051"/>
            <a:ext cx="3653976" cy="2585323"/>
          </a:xfrm>
          <a:prstGeom prst="rect">
            <a:avLst/>
          </a:prstGeom>
          <a:noFill/>
        </p:spPr>
        <p:txBody>
          <a:bodyPr wrap="square" rtlCol="0">
            <a:spAutoFit/>
          </a:bodyPr>
          <a:lstStyle/>
          <a:p>
            <a:pPr marL="285750" indent="-285750">
              <a:buFont typeface="Arial"/>
              <a:buChar char="•"/>
            </a:pPr>
            <a:r>
              <a:rPr lang="es-DO" dirty="0" smtClean="0"/>
              <a:t>La mayoría de organizaciones usan recursos básicos como Excel para su análisis de datos. </a:t>
            </a:r>
          </a:p>
          <a:p>
            <a:endParaRPr lang="es-DO" dirty="0" smtClean="0"/>
          </a:p>
          <a:p>
            <a:pPr marL="285750" indent="-285750">
              <a:buFont typeface="Arial"/>
              <a:buChar char="•"/>
            </a:pPr>
            <a:r>
              <a:rPr lang="es-DO" dirty="0" smtClean="0"/>
              <a:t>Existen también programas mas avanzados de análisis de datos, como por ejemplo STATA, SPSS y SenseMaker</a:t>
            </a:r>
            <a:endParaRPr lang="es-DO" dirty="0"/>
          </a:p>
        </p:txBody>
      </p:sp>
    </p:spTree>
    <p:extLst>
      <p:ext uri="{BB962C8B-B14F-4D97-AF65-F5344CB8AC3E}">
        <p14:creationId xmlns:p14="http://schemas.microsoft.com/office/powerpoint/2010/main" xmlns="" val="1828832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95440" y="211642"/>
            <a:ext cx="2281365" cy="2114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9192" y="211642"/>
            <a:ext cx="5681468" cy="1009367"/>
          </a:xfrm>
        </p:spPr>
        <p:txBody>
          <a:bodyPr anchor="t">
            <a:normAutofit fontScale="90000"/>
          </a:bodyPr>
          <a:lstStyle/>
          <a:p>
            <a:r>
              <a:rPr lang="es-DO" noProof="0" dirty="0" smtClean="0">
                <a:solidFill>
                  <a:schemeClr val="accent6"/>
                </a:solidFill>
              </a:rPr>
              <a:t>Identificando las herramientas que se pueden usar para recolectar datos</a:t>
            </a:r>
            <a:endParaRPr lang="es-DO" noProof="0" dirty="0">
              <a:solidFill>
                <a:schemeClr val="accent6"/>
              </a:solidFill>
            </a:endParaRPr>
          </a:p>
        </p:txBody>
      </p:sp>
      <p:sp>
        <p:nvSpPr>
          <p:cNvPr id="3" name="Text Placeholder 2"/>
          <p:cNvSpPr>
            <a:spLocks noGrp="1"/>
          </p:cNvSpPr>
          <p:nvPr>
            <p:ph type="body" sz="half" idx="2"/>
          </p:nvPr>
        </p:nvSpPr>
        <p:spPr>
          <a:xfrm>
            <a:off x="381094" y="1381167"/>
            <a:ext cx="6179566" cy="1728336"/>
          </a:xfrm>
        </p:spPr>
        <p:txBody>
          <a:bodyPr>
            <a:normAutofit fontScale="92500" lnSpcReduction="10000"/>
          </a:bodyPr>
          <a:lstStyle/>
          <a:p>
            <a:r>
              <a:rPr lang="es-DO" noProof="0" dirty="0" smtClean="0"/>
              <a:t>Hojas de asistencia     Encuestas     Diálogos     Entrevistas    Grupos Focales</a:t>
            </a:r>
          </a:p>
          <a:p>
            <a:r>
              <a:rPr lang="es-DO" noProof="0" dirty="0" smtClean="0"/>
              <a:t>	Informes </a:t>
            </a:r>
            <a:r>
              <a:rPr lang="es-DO" dirty="0" smtClean="0"/>
              <a:t>escolares</a:t>
            </a:r>
            <a:r>
              <a:rPr lang="es-DO" noProof="0" dirty="0" smtClean="0"/>
              <a:t>     Censos y Estadísticas Nacionales    </a:t>
            </a:r>
          </a:p>
          <a:p>
            <a:r>
              <a:rPr lang="es-DO" noProof="0" dirty="0" smtClean="0"/>
              <a:t>Estadísticas de su Centro de Salud     Hallazgos de Investigaciones     Diarios     Registros Legales     </a:t>
            </a:r>
          </a:p>
          <a:p>
            <a:r>
              <a:rPr lang="es-DO" noProof="0" dirty="0" smtClean="0"/>
              <a:t>	Comunicados de los Medios     Artículos Publicados     Fotografías</a:t>
            </a:r>
          </a:p>
          <a:p>
            <a:r>
              <a:rPr lang="es-DO" noProof="0" dirty="0" smtClean="0"/>
              <a:t>Videos     Información de las Organizaciones Sindicales     Registros del Gobierno Local     Observación de los Cambios de Comportamiento</a:t>
            </a:r>
            <a:endParaRPr lang="es-DO" noProof="0" dirty="0"/>
          </a:p>
        </p:txBody>
      </p:sp>
      <p:sp>
        <p:nvSpPr>
          <p:cNvPr id="6" name="Title 1"/>
          <p:cNvSpPr txBox="1">
            <a:spLocks/>
          </p:cNvSpPr>
          <p:nvPr/>
        </p:nvSpPr>
        <p:spPr>
          <a:xfrm>
            <a:off x="381094" y="3109503"/>
            <a:ext cx="6179566" cy="121342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600" b="0" kern="1200">
                <a:solidFill>
                  <a:schemeClr val="bg1"/>
                </a:solidFill>
                <a:latin typeface="+mj-lt"/>
                <a:ea typeface="+mj-ea"/>
                <a:cs typeface="+mj-cs"/>
              </a:defRPr>
            </a:lvl1pPr>
          </a:lstStyle>
          <a:p>
            <a:pPr algn="ctr">
              <a:lnSpc>
                <a:spcPct val="90000"/>
              </a:lnSpc>
            </a:pPr>
            <a:r>
              <a:rPr lang="es-DO" sz="2500" dirty="0" smtClean="0">
                <a:solidFill>
                  <a:srgbClr val="C00000"/>
                </a:solidFill>
              </a:rPr>
              <a:t>Plan de Recolectar Datos</a:t>
            </a:r>
          </a:p>
          <a:p>
            <a:pPr>
              <a:lnSpc>
                <a:spcPct val="90000"/>
              </a:lnSpc>
            </a:pPr>
            <a:endParaRPr lang="es-DO" sz="500" dirty="0" smtClean="0"/>
          </a:p>
          <a:p>
            <a:pPr>
              <a:lnSpc>
                <a:spcPct val="90000"/>
              </a:lnSpc>
            </a:pPr>
            <a:r>
              <a:rPr lang="es-DO" sz="1800" dirty="0" smtClean="0"/>
              <a:t>¿Quien de su equipo se hará cargo de recolectar y utilizar data para mejorar sus programas? </a:t>
            </a:r>
            <a:endParaRPr lang="es-DO" sz="1800" dirty="0"/>
          </a:p>
        </p:txBody>
      </p:sp>
      <p:sp>
        <p:nvSpPr>
          <p:cNvPr id="7" name="TextBox 6"/>
          <p:cNvSpPr txBox="1"/>
          <p:nvPr/>
        </p:nvSpPr>
        <p:spPr>
          <a:xfrm>
            <a:off x="381094" y="4029631"/>
            <a:ext cx="6179566" cy="2613023"/>
          </a:xfrm>
          <a:prstGeom prst="rect">
            <a:avLst/>
          </a:prstGeom>
          <a:noFill/>
        </p:spPr>
        <p:txBody>
          <a:bodyPr wrap="square" rtlCol="0">
            <a:spAutoFit/>
          </a:bodyPr>
          <a:lstStyle/>
          <a:p>
            <a:pPr>
              <a:lnSpc>
                <a:spcPct val="130000"/>
              </a:lnSpc>
            </a:pPr>
            <a:r>
              <a:rPr lang="es-DO" dirty="0" smtClean="0"/>
              <a:t>La persona que recolectará estos datos es ________________.</a:t>
            </a:r>
          </a:p>
          <a:p>
            <a:pPr>
              <a:lnSpc>
                <a:spcPct val="130000"/>
              </a:lnSpc>
            </a:pPr>
            <a:r>
              <a:rPr lang="es-DO" dirty="0" smtClean="0"/>
              <a:t>Los recolectará cada________. </a:t>
            </a:r>
            <a:r>
              <a:rPr lang="es-DO" sz="1400" dirty="0" smtClean="0"/>
              <a:t>(Día, semana, mes, etc.)</a:t>
            </a:r>
          </a:p>
          <a:p>
            <a:pPr>
              <a:lnSpc>
                <a:spcPct val="130000"/>
              </a:lnSpc>
            </a:pPr>
            <a:r>
              <a:rPr lang="es-DO" dirty="0" smtClean="0"/>
              <a:t>Podemos usar estos datos para saber __________ y nos ayudaran a mejorar ___________ . </a:t>
            </a:r>
          </a:p>
          <a:p>
            <a:pPr>
              <a:lnSpc>
                <a:spcPct val="130000"/>
              </a:lnSpc>
            </a:pPr>
            <a:r>
              <a:rPr lang="es-DO" dirty="0" smtClean="0"/>
              <a:t>Una vez recolectados los datos, se almacenarán en _________ </a:t>
            </a:r>
            <a:r>
              <a:rPr lang="es-DO" sz="1400" dirty="0" smtClean="0"/>
              <a:t>(dónde) y se organizarán por</a:t>
            </a:r>
            <a:r>
              <a:rPr lang="es-DO" dirty="0" smtClean="0"/>
              <a:t> ________ </a:t>
            </a:r>
            <a:r>
              <a:rPr lang="es-DO" sz="1400" dirty="0" smtClean="0"/>
              <a:t>(quién)</a:t>
            </a:r>
            <a:r>
              <a:rPr lang="es-DO" dirty="0" smtClean="0"/>
              <a:t>. </a:t>
            </a:r>
            <a:endParaRPr lang="es-DO" dirty="0"/>
          </a:p>
        </p:txBody>
      </p:sp>
      <p:sp>
        <p:nvSpPr>
          <p:cNvPr id="8" name="Rounded Rectangular Callout 7"/>
          <p:cNvSpPr/>
          <p:nvPr/>
        </p:nvSpPr>
        <p:spPr>
          <a:xfrm>
            <a:off x="6822606" y="336525"/>
            <a:ext cx="1188045" cy="704685"/>
          </a:xfrm>
          <a:prstGeom prst="wedgeRoundRectCallout">
            <a:avLst>
              <a:gd name="adj1" fmla="val -91388"/>
              <a:gd name="adj2" fmla="val 26405"/>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DO" dirty="0" smtClean="0"/>
              <a:t>¡Ahora ustedes!</a:t>
            </a:r>
          </a:p>
          <a:p>
            <a:pPr algn="ctr"/>
            <a:endParaRPr lang="en-US" dirty="0"/>
          </a:p>
        </p:txBody>
      </p:sp>
      <p:pic>
        <p:nvPicPr>
          <p:cNvPr id="9" name="Picture 2" descr="GFC logo mid-res"/>
          <p:cNvPicPr>
            <a:picLocks noChangeAspect="1" noChangeArrowheads="1"/>
          </p:cNvPicPr>
          <p:nvPr/>
        </p:nvPicPr>
        <p:blipFill>
          <a:blip r:embed="rId3" cstate="print"/>
          <a:srcRect/>
          <a:stretch>
            <a:fillRect/>
          </a:stretch>
        </p:blipFill>
        <p:spPr bwMode="auto">
          <a:xfrm>
            <a:off x="7195808" y="5876793"/>
            <a:ext cx="1780997" cy="783824"/>
          </a:xfrm>
          <a:prstGeom prst="rect">
            <a:avLst/>
          </a:prstGeom>
          <a:noFill/>
          <a:ln w="9525">
            <a:noFill/>
            <a:miter lim="800000"/>
            <a:headEnd/>
            <a:tailEnd/>
          </a:ln>
        </p:spPr>
      </p:pic>
      <p:sp>
        <p:nvSpPr>
          <p:cNvPr id="10" name="TextBox 9"/>
          <p:cNvSpPr txBox="1"/>
          <p:nvPr/>
        </p:nvSpPr>
        <p:spPr>
          <a:xfrm>
            <a:off x="6680366" y="977499"/>
            <a:ext cx="1648872" cy="400110"/>
          </a:xfrm>
          <a:prstGeom prst="rect">
            <a:avLst/>
          </a:prstGeom>
          <a:noFill/>
        </p:spPr>
        <p:txBody>
          <a:bodyPr wrap="square" rtlCol="0">
            <a:spAutoFit/>
          </a:bodyPr>
          <a:lstStyle/>
          <a:p>
            <a:r>
              <a:rPr lang="en-US" sz="2000" dirty="0" smtClean="0">
                <a:solidFill>
                  <a:schemeClr val="accent1">
                    <a:lumMod val="75000"/>
                  </a:schemeClr>
                </a:solidFill>
              </a:rPr>
              <a:t>[7 minutos]</a:t>
            </a:r>
            <a:endParaRPr lang="en-US" sz="2000" dirty="0">
              <a:solidFill>
                <a:schemeClr val="accent1">
                  <a:lumMod val="75000"/>
                </a:schemeClr>
              </a:solidFill>
            </a:endParaRPr>
          </a:p>
        </p:txBody>
      </p:sp>
      <p:cxnSp>
        <p:nvCxnSpPr>
          <p:cNvPr id="5" name="Straight Connector 4"/>
          <p:cNvCxnSpPr/>
          <p:nvPr/>
        </p:nvCxnSpPr>
        <p:spPr>
          <a:xfrm>
            <a:off x="192438" y="3107915"/>
            <a:ext cx="6630168" cy="1588"/>
          </a:xfrm>
          <a:prstGeom prst="line">
            <a:avLst/>
          </a:prstGeom>
          <a:ln w="76200"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49329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137" y="713098"/>
            <a:ext cx="2078928" cy="826968"/>
          </a:xfrm>
        </p:spPr>
        <p:txBody>
          <a:bodyPr anchor="t">
            <a:noAutofit/>
          </a:bodyPr>
          <a:lstStyle/>
          <a:p>
            <a:pPr algn="ctr"/>
            <a:r>
              <a:rPr lang="es-DO" sz="2700" noProof="0" dirty="0" smtClean="0">
                <a:solidFill>
                  <a:srgbClr val="C00000"/>
                </a:solidFill>
              </a:rPr>
              <a:t>Recursos Adicionales</a:t>
            </a:r>
            <a:endParaRPr lang="es-DO" sz="2700" noProof="0" dirty="0">
              <a:solidFill>
                <a:srgbClr val="C00000"/>
              </a:solidFill>
            </a:endParaRPr>
          </a:p>
        </p:txBody>
      </p:sp>
      <p:sp>
        <p:nvSpPr>
          <p:cNvPr id="3" name="Text Placeholder 2"/>
          <p:cNvSpPr>
            <a:spLocks noGrp="1"/>
          </p:cNvSpPr>
          <p:nvPr>
            <p:ph type="body" sz="half" idx="2"/>
          </p:nvPr>
        </p:nvSpPr>
        <p:spPr>
          <a:xfrm>
            <a:off x="349956" y="857956"/>
            <a:ext cx="4120444" cy="5985531"/>
          </a:xfrm>
        </p:spPr>
        <p:txBody>
          <a:bodyPr>
            <a:noAutofit/>
          </a:bodyPr>
          <a:lstStyle/>
          <a:p>
            <a:r>
              <a:rPr lang="es-DO" sz="1300" noProof="0" dirty="0" smtClean="0"/>
              <a:t>Curso de </a:t>
            </a:r>
            <a:r>
              <a:rPr lang="es-DO" sz="1300" noProof="0" dirty="0" err="1" smtClean="0"/>
              <a:t>Evaluacion</a:t>
            </a:r>
            <a:r>
              <a:rPr lang="es-DO" sz="1300" noProof="0" dirty="0" smtClean="0"/>
              <a:t> MEASURE</a:t>
            </a:r>
          </a:p>
          <a:p>
            <a:r>
              <a:rPr lang="es-DO" sz="1300" noProof="0" dirty="0" smtClean="0">
                <a:hlinkClick r:id="rId3"/>
              </a:rPr>
              <a:t>https://training.measureevaluation.org/certificate-courses/m-e-fundamentals-es</a:t>
            </a:r>
            <a:endParaRPr lang="es-DO" sz="1300" noProof="0" dirty="0" smtClean="0"/>
          </a:p>
          <a:p>
            <a:r>
              <a:rPr lang="es-DO" sz="1300" noProof="0" dirty="0" smtClean="0"/>
              <a:t>My M&amp;E (traduzca a español usando el botón Google en la parte de arriba de la pagina)</a:t>
            </a:r>
          </a:p>
          <a:p>
            <a:r>
              <a:rPr lang="es-DO" sz="1300" noProof="0" dirty="0" smtClean="0">
                <a:hlinkClick r:id="rId4"/>
              </a:rPr>
              <a:t>http://www.mymande.org/elearning/</a:t>
            </a:r>
            <a:endParaRPr lang="es-DO" sz="1300" noProof="0" dirty="0" smtClean="0"/>
          </a:p>
          <a:p>
            <a:r>
              <a:rPr lang="es-DO" sz="1300" noProof="0" dirty="0" smtClean="0"/>
              <a:t>Global Health Learning Center Cursos en Español</a:t>
            </a:r>
          </a:p>
          <a:p>
            <a:r>
              <a:rPr lang="es-DO" sz="1300" noProof="0" dirty="0" smtClean="0">
                <a:hlinkClick r:id="rId5"/>
              </a:rPr>
              <a:t>http://www.globalhealthlearning.org/translated-courses</a:t>
            </a:r>
            <a:endParaRPr lang="es-DO" sz="1300" noProof="0" dirty="0" smtClean="0"/>
          </a:p>
          <a:p>
            <a:r>
              <a:rPr lang="es-DO" sz="1300" noProof="0" dirty="0" err="1" smtClean="0"/>
              <a:t>Foundation</a:t>
            </a:r>
            <a:r>
              <a:rPr lang="es-DO" sz="1300" noProof="0" dirty="0" smtClean="0"/>
              <a:t> Center</a:t>
            </a:r>
            <a:endParaRPr lang="es-DO" sz="1300" noProof="0" dirty="0" smtClean="0">
              <a:hlinkClick r:id="rId6"/>
            </a:endParaRPr>
          </a:p>
          <a:p>
            <a:r>
              <a:rPr lang="es-DO" sz="1300" noProof="0" dirty="0" smtClean="0">
                <a:hlinkClick r:id="rId6"/>
              </a:rPr>
              <a:t>http://grantspace.org/Tools/Knowledge-Base/Preguntas-y-respuestas-en-espanol/Propuestas-de-proyectos/Evaluacion-de-programas-Program-evaluation</a:t>
            </a:r>
            <a:endParaRPr lang="es-DO" sz="1300" noProof="0" dirty="0" smtClean="0"/>
          </a:p>
          <a:p>
            <a:r>
              <a:rPr lang="es-DO" sz="1300" noProof="0" dirty="0" smtClean="0"/>
              <a:t>ONU Mujeres</a:t>
            </a:r>
          </a:p>
          <a:p>
            <a:r>
              <a:rPr lang="es-DO" sz="1300" noProof="0" dirty="0" smtClean="0">
                <a:hlinkClick r:id="rId7"/>
              </a:rPr>
              <a:t>http://www.endvawnow.org/es/articles/340-tipos-de-evaluacion-monitoreo-resultado-e-impacto.html</a:t>
            </a:r>
            <a:endParaRPr lang="es-DO" sz="1300" noProof="0" dirty="0" smtClean="0"/>
          </a:p>
          <a:p>
            <a:r>
              <a:rPr lang="es-DO" sz="1300" noProof="0" dirty="0" smtClean="0"/>
              <a:t>Children &amp; Evaluación (traduzca a español usando el botón Google en la parte de arriba de la pagina)</a:t>
            </a:r>
          </a:p>
          <a:p>
            <a:r>
              <a:rPr lang="es-DO" sz="1300" noProof="0" dirty="0" smtClean="0">
                <a:hlinkClick r:id="rId8"/>
              </a:rPr>
              <a:t>http://betterevaluation.org/themes/evaluation_and_children</a:t>
            </a:r>
            <a:endParaRPr lang="es-DO" sz="1300" noProof="0" dirty="0" smtClean="0"/>
          </a:p>
          <a:p>
            <a:endParaRPr lang="es-DO" sz="1600" noProof="0" dirty="0" smtClean="0"/>
          </a:p>
          <a:p>
            <a:endParaRPr lang="es-DO" sz="1600" noProof="0" dirty="0" smtClean="0"/>
          </a:p>
          <a:p>
            <a:endParaRPr lang="es-DO" sz="1600" noProof="0" dirty="0" smtClean="0"/>
          </a:p>
          <a:p>
            <a:endParaRPr lang="es-DO" sz="1600" noProof="0" dirty="0" smtClean="0"/>
          </a:p>
          <a:p>
            <a:endParaRPr lang="es-DO" sz="1600" noProof="0" dirty="0" smtClean="0"/>
          </a:p>
          <a:p>
            <a:endParaRPr lang="es-DO" sz="1600" noProof="0" dirty="0"/>
          </a:p>
        </p:txBody>
      </p:sp>
      <p:pic>
        <p:nvPicPr>
          <p:cNvPr id="12" name="Picture Placeholder 11" descr="Senegal kids.JPG"/>
          <p:cNvPicPr>
            <a:picLocks noGrp="1" noChangeAspect="1"/>
          </p:cNvPicPr>
          <p:nvPr>
            <p:ph type="pic" sz="quarter" idx="13"/>
          </p:nvPr>
        </p:nvPicPr>
        <p:blipFill>
          <a:blip r:embed="rId9">
            <a:lum bright="20000" contrast="10000"/>
          </a:blip>
          <a:srcRect l="12150" r="12150"/>
          <a:stretch>
            <a:fillRect/>
          </a:stretch>
        </p:blipFill>
        <p:spPr/>
      </p:pic>
      <p:pic>
        <p:nvPicPr>
          <p:cNvPr id="9" name="Picture Placeholder 8" descr="IMG_2762.JPG"/>
          <p:cNvPicPr>
            <a:picLocks noGrp="1" noChangeAspect="1"/>
          </p:cNvPicPr>
          <p:nvPr>
            <p:ph type="pic" sz="quarter" idx="14"/>
          </p:nvPr>
        </p:nvPicPr>
        <p:blipFill>
          <a:blip r:embed="rId10"/>
          <a:srcRect l="16381" r="16381"/>
          <a:stretch>
            <a:fillRect/>
          </a:stretch>
        </p:blipFill>
        <p:spPr/>
      </p:pic>
      <p:pic>
        <p:nvPicPr>
          <p:cNvPr id="11" name="Picture Placeholder 10" descr="Esik Kazakhstan Site Visit Foundation on Education Development August 15 2013 16.JPG"/>
          <p:cNvPicPr>
            <a:picLocks noGrp="1" noChangeAspect="1"/>
          </p:cNvPicPr>
          <p:nvPr>
            <p:ph type="pic" sz="quarter" idx="15"/>
          </p:nvPr>
        </p:nvPicPr>
        <p:blipFill>
          <a:blip r:embed="rId11"/>
          <a:srcRect l="33624" r="33624"/>
          <a:stretch>
            <a:fillRect/>
          </a:stretch>
        </p:blipFill>
        <p:spPr/>
      </p:pic>
      <p:pic>
        <p:nvPicPr>
          <p:cNvPr id="7" name="Picture 2" descr="GFC logo mid-res"/>
          <p:cNvPicPr>
            <a:picLocks noChangeAspect="1" noChangeArrowheads="1"/>
          </p:cNvPicPr>
          <p:nvPr/>
        </p:nvPicPr>
        <p:blipFill>
          <a:blip r:embed="rId12" cstate="print"/>
          <a:srcRect/>
          <a:stretch>
            <a:fillRect/>
          </a:stretch>
        </p:blipFill>
        <p:spPr bwMode="auto">
          <a:xfrm>
            <a:off x="4772203" y="5084303"/>
            <a:ext cx="1780997" cy="783824"/>
          </a:xfrm>
          <a:prstGeom prst="rect">
            <a:avLst/>
          </a:prstGeom>
          <a:noFill/>
          <a:ln w="9525">
            <a:noFill/>
            <a:miter lim="800000"/>
            <a:headEnd/>
            <a:tailEnd/>
          </a:ln>
        </p:spPr>
      </p:pic>
    </p:spTree>
    <p:extLst>
      <p:ext uri="{BB962C8B-B14F-4D97-AF65-F5344CB8AC3E}">
        <p14:creationId xmlns:p14="http://schemas.microsoft.com/office/powerpoint/2010/main" xmlns="" val="692272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4286" y="4624668"/>
            <a:ext cx="4484914" cy="2233332"/>
          </a:xfrm>
        </p:spPr>
        <p:txBody>
          <a:bodyPr>
            <a:normAutofit/>
          </a:bodyPr>
          <a:lstStyle/>
          <a:p>
            <a:r>
              <a:rPr lang="es-DO" noProof="0" dirty="0" smtClean="0">
                <a:solidFill>
                  <a:schemeClr val="accent6"/>
                </a:solidFill>
              </a:rPr>
              <a:t>Favor de apuntar tres cambios que pueden hacer para mejorar su sistema de M&amp;E.</a:t>
            </a:r>
            <a:endParaRPr lang="es-DO" noProof="0" dirty="0">
              <a:solidFill>
                <a:schemeClr val="accent6"/>
              </a:solidFill>
            </a:endParaRPr>
          </a:p>
        </p:txBody>
      </p:sp>
      <p:pic>
        <p:nvPicPr>
          <p:cNvPr id="9" name="Picture Placeholder 8" descr="IMG_2791.JPG"/>
          <p:cNvPicPr>
            <a:picLocks noGrp="1" noChangeAspect="1"/>
          </p:cNvPicPr>
          <p:nvPr>
            <p:ph type="pic" sz="quarter" idx="12"/>
          </p:nvPr>
        </p:nvPicPr>
        <p:blipFill>
          <a:blip r:embed="rId3"/>
          <a:srcRect l="16355" r="16355"/>
          <a:stretch>
            <a:fillRect/>
          </a:stretch>
        </p:blipFill>
        <p:spPr/>
      </p:pic>
      <p:pic>
        <p:nvPicPr>
          <p:cNvPr id="10" name="Picture Placeholder 9" descr="IMG_4462.JPG"/>
          <p:cNvPicPr>
            <a:picLocks noGrp="1" noChangeAspect="1"/>
          </p:cNvPicPr>
          <p:nvPr>
            <p:ph type="pic" sz="quarter" idx="13"/>
          </p:nvPr>
        </p:nvPicPr>
        <p:blipFill>
          <a:blip r:embed="rId4"/>
          <a:srcRect l="12150" r="12150"/>
          <a:stretch>
            <a:fillRect/>
          </a:stretch>
        </p:blipFill>
        <p:spPr/>
      </p:pic>
      <p:sp>
        <p:nvSpPr>
          <p:cNvPr id="6" name="Text Placeholder 5"/>
          <p:cNvSpPr>
            <a:spLocks noGrp="1"/>
          </p:cNvSpPr>
          <p:nvPr>
            <p:ph type="body" sz="half" idx="2"/>
          </p:nvPr>
        </p:nvSpPr>
        <p:spPr>
          <a:xfrm>
            <a:off x="505911" y="228600"/>
            <a:ext cx="3848375" cy="3591799"/>
          </a:xfrm>
        </p:spPr>
        <p:txBody>
          <a:bodyPr/>
          <a:lstStyle/>
          <a:p>
            <a:r>
              <a:rPr lang="es-DO" noProof="0" dirty="0" smtClean="0"/>
              <a:t>¿</a:t>
            </a:r>
            <a:r>
              <a:rPr lang="es-DO" noProof="0" dirty="0" err="1" smtClean="0"/>
              <a:t>Qu</a:t>
            </a:r>
            <a:r>
              <a:rPr lang="es-DO" dirty="0" smtClean="0"/>
              <a:t>é</a:t>
            </a:r>
            <a:r>
              <a:rPr lang="es-DO" noProof="0" dirty="0" smtClean="0"/>
              <a:t> aprendieron?</a:t>
            </a:r>
          </a:p>
          <a:p>
            <a:r>
              <a:rPr lang="es-DO" sz="2400" noProof="0" dirty="0" smtClean="0"/>
              <a:t>¿Cu</a:t>
            </a:r>
            <a:r>
              <a:rPr lang="es-DO" sz="2400" dirty="0" smtClean="0"/>
              <a:t>á</a:t>
            </a:r>
            <a:r>
              <a:rPr lang="es-DO" sz="2400" noProof="0" dirty="0" smtClean="0"/>
              <a:t>les cambios se pueden hacer en su trabajo hoy?</a:t>
            </a:r>
            <a:endParaRPr lang="es-DO" sz="2400" noProof="0" dirty="0"/>
          </a:p>
        </p:txBody>
      </p:sp>
      <p:sp>
        <p:nvSpPr>
          <p:cNvPr id="7" name="Rounded Rectangular Callout 6"/>
          <p:cNvSpPr/>
          <p:nvPr/>
        </p:nvSpPr>
        <p:spPr>
          <a:xfrm>
            <a:off x="661885" y="3591720"/>
            <a:ext cx="1188045" cy="704685"/>
          </a:xfrm>
          <a:prstGeom prst="wedgeRoundRectCallout">
            <a:avLst>
              <a:gd name="adj1" fmla="val 41543"/>
              <a:gd name="adj2" fmla="val -98349"/>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DO" dirty="0" smtClean="0"/>
          </a:p>
          <a:p>
            <a:pPr algn="ctr"/>
            <a:r>
              <a:rPr lang="es-DO" dirty="0" smtClean="0"/>
              <a:t>¡Ahora ustedes!</a:t>
            </a:r>
          </a:p>
          <a:p>
            <a:pPr algn="ctr"/>
            <a:endParaRPr lang="en-US" dirty="0"/>
          </a:p>
        </p:txBody>
      </p:sp>
      <p:pic>
        <p:nvPicPr>
          <p:cNvPr id="8" name="Picture 2" descr="GFC logo mid-res"/>
          <p:cNvPicPr>
            <a:picLocks noChangeAspect="1" noChangeArrowheads="1"/>
          </p:cNvPicPr>
          <p:nvPr/>
        </p:nvPicPr>
        <p:blipFill>
          <a:blip r:embed="rId5" cstate="print"/>
          <a:srcRect/>
          <a:stretch>
            <a:fillRect/>
          </a:stretch>
        </p:blipFill>
        <p:spPr bwMode="auto">
          <a:xfrm>
            <a:off x="68933" y="5919240"/>
            <a:ext cx="1780997" cy="783824"/>
          </a:xfrm>
          <a:prstGeom prst="rect">
            <a:avLst/>
          </a:prstGeom>
          <a:noFill/>
          <a:ln w="9525">
            <a:noFill/>
            <a:miter lim="800000"/>
            <a:headEnd/>
            <a:tailEnd/>
          </a:ln>
        </p:spPr>
      </p:pic>
      <p:sp>
        <p:nvSpPr>
          <p:cNvPr id="11" name="TextBox 10"/>
          <p:cNvSpPr txBox="1"/>
          <p:nvPr/>
        </p:nvSpPr>
        <p:spPr>
          <a:xfrm>
            <a:off x="505911" y="4345511"/>
            <a:ext cx="1648872" cy="400110"/>
          </a:xfrm>
          <a:prstGeom prst="rect">
            <a:avLst/>
          </a:prstGeom>
          <a:noFill/>
        </p:spPr>
        <p:txBody>
          <a:bodyPr wrap="square" rtlCol="0">
            <a:spAutoFit/>
          </a:bodyPr>
          <a:lstStyle/>
          <a:p>
            <a:r>
              <a:rPr lang="en-US" sz="2000" dirty="0" smtClean="0">
                <a:solidFill>
                  <a:schemeClr val="accent1">
                    <a:lumMod val="75000"/>
                  </a:schemeClr>
                </a:solidFill>
              </a:rPr>
              <a:t>[5 minutos]</a:t>
            </a:r>
            <a:endParaRPr lang="en-US" sz="2000" dirty="0">
              <a:solidFill>
                <a:schemeClr val="accent1">
                  <a:lumMod val="75000"/>
                </a:schemeClr>
              </a:solidFill>
            </a:endParaRPr>
          </a:p>
        </p:txBody>
      </p:sp>
    </p:spTree>
    <p:extLst>
      <p:ext uri="{BB962C8B-B14F-4D97-AF65-F5344CB8AC3E}">
        <p14:creationId xmlns:p14="http://schemas.microsoft.com/office/powerpoint/2010/main" xmlns="" val="1171681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DO" dirty="0" smtClean="0">
                <a:solidFill>
                  <a:schemeClr val="accent6"/>
                </a:solidFill>
              </a:rPr>
              <a:t>¡</a:t>
            </a:r>
            <a:r>
              <a:rPr lang="es-DO" noProof="0" dirty="0" smtClean="0">
                <a:solidFill>
                  <a:srgbClr val="C00000"/>
                </a:solidFill>
              </a:rPr>
              <a:t>Muchas gracias por su participación!</a:t>
            </a:r>
            <a:endParaRPr lang="es-DO" noProof="0" dirty="0">
              <a:solidFill>
                <a:srgbClr val="C00000"/>
              </a:solidFill>
            </a:endParaRPr>
          </a:p>
        </p:txBody>
      </p:sp>
      <p:sp>
        <p:nvSpPr>
          <p:cNvPr id="3" name="Subtitle 2"/>
          <p:cNvSpPr>
            <a:spLocks noGrp="1"/>
          </p:cNvSpPr>
          <p:nvPr>
            <p:ph type="subTitle" idx="1"/>
          </p:nvPr>
        </p:nvSpPr>
        <p:spPr/>
        <p:txBody>
          <a:bodyPr>
            <a:normAutofit lnSpcReduction="10000"/>
          </a:bodyPr>
          <a:lstStyle/>
          <a:p>
            <a:r>
              <a:rPr lang="es-DO" noProof="0" dirty="0" smtClean="0"/>
              <a:t>¿Preguntas? Contacten a:  Sandra Macías del Villar, </a:t>
            </a:r>
            <a:r>
              <a:rPr lang="es-DO" noProof="0" dirty="0" smtClean="0">
                <a:hlinkClick r:id="rId3"/>
              </a:rPr>
              <a:t>svillar@globalfundforchildren.org</a:t>
            </a:r>
            <a:r>
              <a:rPr lang="es-DO" noProof="0" dirty="0" smtClean="0"/>
              <a:t> o </a:t>
            </a:r>
          </a:p>
          <a:p>
            <a:r>
              <a:rPr lang="es-DO" noProof="0" dirty="0" smtClean="0"/>
              <a:t>Eva Miller, </a:t>
            </a:r>
            <a:r>
              <a:rPr lang="es-DO" noProof="0" dirty="0" smtClean="0">
                <a:hlinkClick r:id="rId4"/>
              </a:rPr>
              <a:t>emiller@globalfundforchildren.org</a:t>
            </a:r>
            <a:endParaRPr lang="es-DO" noProof="0" dirty="0" smtClean="0"/>
          </a:p>
          <a:p>
            <a:endParaRPr lang="es-DO" noProof="0" dirty="0"/>
          </a:p>
        </p:txBody>
      </p:sp>
      <p:sp>
        <p:nvSpPr>
          <p:cNvPr id="4" name="Rectangle 3">
            <a:hlinkClick r:id="rId5"/>
          </p:cNvPr>
          <p:cNvSpPr/>
          <p:nvPr/>
        </p:nvSpPr>
        <p:spPr>
          <a:xfrm>
            <a:off x="997857" y="756355"/>
            <a:ext cx="3095172" cy="3543502"/>
          </a:xfrm>
          <a:prstGeom prst="rect">
            <a:avLst/>
          </a:prstGeom>
          <a:solidFill>
            <a:schemeClr val="accent6"/>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DO" sz="3500" dirty="0" smtClean="0"/>
              <a:t>Hagan clic en el enlace que parece en el cuadro de chatear para llenar la encuesta</a:t>
            </a:r>
            <a:endParaRPr lang="es-DO" sz="3500" dirty="0"/>
          </a:p>
        </p:txBody>
      </p:sp>
      <p:pic>
        <p:nvPicPr>
          <p:cNvPr id="5" name="Picture 2" descr="GFC logo mid-res"/>
          <p:cNvPicPr>
            <a:picLocks noChangeAspect="1" noChangeArrowheads="1"/>
          </p:cNvPicPr>
          <p:nvPr/>
        </p:nvPicPr>
        <p:blipFill>
          <a:blip r:embed="rId6" cstate="print"/>
          <a:srcRect/>
          <a:stretch>
            <a:fillRect/>
          </a:stretch>
        </p:blipFill>
        <p:spPr bwMode="auto">
          <a:xfrm>
            <a:off x="245105" y="4624667"/>
            <a:ext cx="4250075" cy="1870475"/>
          </a:xfrm>
          <a:prstGeom prst="rect">
            <a:avLst/>
          </a:prstGeom>
          <a:noFill/>
          <a:ln w="9525">
            <a:noFill/>
            <a:miter lim="800000"/>
            <a:headEnd/>
            <a:tailEnd/>
          </a:ln>
        </p:spPr>
      </p:pic>
    </p:spTree>
    <p:extLst>
      <p:ext uri="{BB962C8B-B14F-4D97-AF65-F5344CB8AC3E}">
        <p14:creationId xmlns:p14="http://schemas.microsoft.com/office/powerpoint/2010/main" xmlns="" val="402359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s-DO" noProof="0" dirty="0" smtClean="0">
                <a:solidFill>
                  <a:schemeClr val="accent6"/>
                </a:solidFill>
              </a:rPr>
              <a:t>¿</a:t>
            </a:r>
            <a:r>
              <a:rPr lang="es-DO" dirty="0" smtClean="0">
                <a:solidFill>
                  <a:srgbClr val="C00000"/>
                </a:solidFill>
              </a:rPr>
              <a:t>Qué </a:t>
            </a:r>
            <a:r>
              <a:rPr lang="es-DO" noProof="0" dirty="0" smtClean="0">
                <a:solidFill>
                  <a:srgbClr val="C00000"/>
                </a:solidFill>
              </a:rPr>
              <a:t>es Monitoreo y Evaluación?</a:t>
            </a:r>
            <a:endParaRPr lang="es-DO" noProof="0" dirty="0">
              <a:solidFill>
                <a:srgbClr val="C00000"/>
              </a:solidFill>
            </a:endParaRPr>
          </a:p>
        </p:txBody>
      </p:sp>
      <p:sp>
        <p:nvSpPr>
          <p:cNvPr id="5" name="Text Placeholder 4"/>
          <p:cNvSpPr>
            <a:spLocks noGrp="1"/>
          </p:cNvSpPr>
          <p:nvPr>
            <p:ph type="body" idx="1"/>
          </p:nvPr>
        </p:nvSpPr>
        <p:spPr>
          <a:xfrm>
            <a:off x="497541" y="1282538"/>
            <a:ext cx="3657600" cy="635323"/>
          </a:xfrm>
        </p:spPr>
        <p:txBody>
          <a:bodyPr/>
          <a:lstStyle/>
          <a:p>
            <a:r>
              <a:rPr lang="es-DO" sz="2500" noProof="0" dirty="0" smtClean="0"/>
              <a:t>Monitoreo</a:t>
            </a:r>
            <a:endParaRPr lang="es-DO" sz="2500" noProof="0" dirty="0"/>
          </a:p>
        </p:txBody>
      </p:sp>
      <p:sp>
        <p:nvSpPr>
          <p:cNvPr id="6" name="Text Placeholder 5"/>
          <p:cNvSpPr>
            <a:spLocks noGrp="1"/>
          </p:cNvSpPr>
          <p:nvPr>
            <p:ph type="body" sz="quarter" idx="3"/>
          </p:nvPr>
        </p:nvSpPr>
        <p:spPr>
          <a:xfrm>
            <a:off x="4397187" y="1282538"/>
            <a:ext cx="3657600" cy="635323"/>
          </a:xfrm>
          <a:ln>
            <a:noFill/>
          </a:ln>
          <a:effectLst/>
        </p:spPr>
        <p:style>
          <a:lnRef idx="3">
            <a:schemeClr val="lt1"/>
          </a:lnRef>
          <a:fillRef idx="1">
            <a:schemeClr val="accent3"/>
          </a:fillRef>
          <a:effectRef idx="1">
            <a:schemeClr val="accent3"/>
          </a:effectRef>
          <a:fontRef idx="minor">
            <a:schemeClr val="lt1"/>
          </a:fontRef>
        </p:style>
        <p:txBody>
          <a:bodyPr/>
          <a:lstStyle/>
          <a:p>
            <a:r>
              <a:rPr lang="es-DO" sz="2500" noProof="0" dirty="0" smtClean="0"/>
              <a:t>Evaluación</a:t>
            </a:r>
            <a:endParaRPr lang="es-DO" sz="2500" noProof="0" dirty="0"/>
          </a:p>
        </p:txBody>
      </p:sp>
      <p:pic>
        <p:nvPicPr>
          <p:cNvPr id="7"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sp>
        <p:nvSpPr>
          <p:cNvPr id="8" name="TextBox 7"/>
          <p:cNvSpPr txBox="1"/>
          <p:nvPr/>
        </p:nvSpPr>
        <p:spPr>
          <a:xfrm flipH="1">
            <a:off x="497541" y="2122715"/>
            <a:ext cx="3657600" cy="3031599"/>
          </a:xfrm>
          <a:prstGeom prst="rect">
            <a:avLst/>
          </a:prstGeom>
          <a:noFill/>
        </p:spPr>
        <p:txBody>
          <a:bodyPr wrap="square" rtlCol="0">
            <a:spAutoFit/>
          </a:bodyPr>
          <a:lstStyle/>
          <a:p>
            <a:pPr marL="285750" indent="-285750">
              <a:buFont typeface="Arial"/>
              <a:buChar char="•"/>
            </a:pPr>
            <a:r>
              <a:rPr lang="es-DO" dirty="0" smtClean="0"/>
              <a:t>Un proceso continuo de recolectar y revisar data.</a:t>
            </a:r>
          </a:p>
          <a:p>
            <a:pPr marL="285750" indent="-285750">
              <a:buFont typeface="Arial"/>
              <a:buChar char="•"/>
            </a:pPr>
            <a:endParaRPr lang="es-DO" dirty="0" smtClean="0"/>
          </a:p>
          <a:p>
            <a:pPr indent="-285750"/>
            <a:r>
              <a:rPr lang="es-ES" sz="1700" i="1" dirty="0" smtClean="0"/>
              <a:t>O sea…¿Cuáles son aspectos de su programa que se pueden medir? </a:t>
            </a:r>
          </a:p>
          <a:p>
            <a:pPr indent="-285750">
              <a:buFont typeface="Arial"/>
              <a:buChar char="•"/>
            </a:pPr>
            <a:endParaRPr lang="es-ES" sz="1700" i="1" dirty="0" smtClean="0"/>
          </a:p>
          <a:p>
            <a:pPr indent="-285750"/>
            <a:r>
              <a:rPr lang="es-ES" sz="1700" i="1" dirty="0" smtClean="0"/>
              <a:t>Por ejemplo: ¿Cuántos niños asistieron a una capacitación sobre estilos de vida saludables durante el mes pasado? </a:t>
            </a:r>
          </a:p>
          <a:p>
            <a:pPr marL="285750" indent="-285750">
              <a:buFont typeface="Arial"/>
              <a:buChar char="•"/>
            </a:pPr>
            <a:endParaRPr lang="en-US" dirty="0"/>
          </a:p>
        </p:txBody>
      </p:sp>
      <p:sp>
        <p:nvSpPr>
          <p:cNvPr id="11" name="TextBox 10"/>
          <p:cNvSpPr txBox="1"/>
          <p:nvPr/>
        </p:nvSpPr>
        <p:spPr>
          <a:xfrm>
            <a:off x="4399878" y="2122714"/>
            <a:ext cx="3654909" cy="4031873"/>
          </a:xfrm>
          <a:prstGeom prst="rect">
            <a:avLst/>
          </a:prstGeom>
          <a:noFill/>
        </p:spPr>
        <p:txBody>
          <a:bodyPr wrap="square" rtlCol="0">
            <a:spAutoFit/>
          </a:bodyPr>
          <a:lstStyle/>
          <a:p>
            <a:pPr marL="285750" indent="-285750">
              <a:buFont typeface="Arial"/>
              <a:buChar char="•"/>
            </a:pPr>
            <a:r>
              <a:rPr lang="es-ES" sz="2000" dirty="0" smtClean="0"/>
              <a:t>Una medición del cambio que ha ocurrido debido a su programa. La evaluación determina si su programa logró sus objetivos.</a:t>
            </a:r>
          </a:p>
          <a:p>
            <a:endParaRPr lang="en-US" sz="1000" dirty="0"/>
          </a:p>
          <a:p>
            <a:r>
              <a:rPr lang="es-DO" sz="1700" i="1" dirty="0" smtClean="0"/>
              <a:t>O sea… ¿Las actividades de su programa realmente ayudaron a los niños que pretendían ayudar? ¿Lograron el cambio deseado? </a:t>
            </a:r>
          </a:p>
          <a:p>
            <a:endParaRPr lang="es-DO" sz="1000" i="1" dirty="0" smtClean="0"/>
          </a:p>
          <a:p>
            <a:r>
              <a:rPr lang="es-DO" sz="1700" i="1" dirty="0" smtClean="0"/>
              <a:t>Por ejemplo:  ¿Los niños que asistieron a la capacitación sobre estilos de vida saludables ahora están más sanos o no?</a:t>
            </a:r>
            <a:endParaRPr lang="es-DO" sz="1600" i="1" dirty="0"/>
          </a:p>
        </p:txBody>
      </p:sp>
    </p:spTree>
    <p:extLst>
      <p:ext uri="{BB962C8B-B14F-4D97-AF65-F5344CB8AC3E}">
        <p14:creationId xmlns:p14="http://schemas.microsoft.com/office/powerpoint/2010/main" xmlns="" val="862739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095249"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7261" y="295251"/>
            <a:ext cx="8113082" cy="1116106"/>
          </a:xfrm>
        </p:spPr>
        <p:txBody>
          <a:bodyPr/>
          <a:lstStyle/>
          <a:p>
            <a:pPr algn="ctr"/>
            <a:r>
              <a:rPr lang="es-DO" noProof="0" dirty="0" smtClean="0">
                <a:solidFill>
                  <a:schemeClr val="accent6"/>
                </a:solidFill>
              </a:rPr>
              <a:t>Monitoreo </a:t>
            </a:r>
            <a:r>
              <a:rPr lang="es-DO" dirty="0" smtClean="0">
                <a:solidFill>
                  <a:schemeClr val="accent6"/>
                </a:solidFill>
                <a:latin typeface="Calibri"/>
              </a:rPr>
              <a:t>∙ </a:t>
            </a:r>
            <a:r>
              <a:rPr lang="es-DO" noProof="0" dirty="0" smtClean="0">
                <a:solidFill>
                  <a:schemeClr val="accent6"/>
                </a:solidFill>
              </a:rPr>
              <a:t>Aprendizaje</a:t>
            </a:r>
            <a:r>
              <a:rPr lang="es-DO" dirty="0" smtClean="0">
                <a:solidFill>
                  <a:schemeClr val="accent6"/>
                </a:solidFill>
                <a:latin typeface="Calibri"/>
              </a:rPr>
              <a:t> ∙ </a:t>
            </a:r>
            <a:r>
              <a:rPr lang="es-DO" noProof="0" dirty="0" smtClean="0">
                <a:solidFill>
                  <a:schemeClr val="accent6"/>
                </a:solidFill>
              </a:rPr>
              <a:t>Evaluación </a:t>
            </a:r>
            <a:endParaRPr lang="es-DO" noProof="0" dirty="0">
              <a:solidFill>
                <a:schemeClr val="accent6"/>
              </a:solidFill>
            </a:endParaRPr>
          </a:p>
        </p:txBody>
      </p:sp>
      <p:sp>
        <p:nvSpPr>
          <p:cNvPr id="3" name="Oval 2"/>
          <p:cNvSpPr/>
          <p:nvPr/>
        </p:nvSpPr>
        <p:spPr>
          <a:xfrm>
            <a:off x="894220" y="1203353"/>
            <a:ext cx="5525951" cy="5370521"/>
          </a:xfrm>
          <a:prstGeom prst="ellipse">
            <a:avLst/>
          </a:prstGeom>
          <a:solidFill>
            <a:schemeClr val="accent6">
              <a:alpha val="58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DO" sz="2000" dirty="0" smtClean="0">
                <a:solidFill>
                  <a:schemeClr val="tx2">
                    <a:lumMod val="75000"/>
                    <a:lumOff val="25000"/>
                  </a:schemeClr>
                </a:solidFill>
              </a:rPr>
              <a:t>Monitoreo</a:t>
            </a:r>
          </a:p>
          <a:p>
            <a:r>
              <a:rPr lang="es-DO" sz="2000" dirty="0" smtClean="0">
                <a:solidFill>
                  <a:srgbClr val="000000"/>
                </a:solidFill>
              </a:rPr>
              <a:t>Ocurre de </a:t>
            </a:r>
          </a:p>
          <a:p>
            <a:r>
              <a:rPr lang="es-DO" sz="2000" dirty="0" smtClean="0">
                <a:solidFill>
                  <a:srgbClr val="000000"/>
                </a:solidFill>
              </a:rPr>
              <a:t>manera </a:t>
            </a:r>
          </a:p>
          <a:p>
            <a:r>
              <a:rPr lang="es-DO" sz="2000" dirty="0" smtClean="0">
                <a:solidFill>
                  <a:srgbClr val="000000"/>
                </a:solidFill>
              </a:rPr>
              <a:t>continua</a:t>
            </a:r>
          </a:p>
          <a:p>
            <a:r>
              <a:rPr lang="es-DO" sz="2000" dirty="0" smtClean="0">
                <a:solidFill>
                  <a:srgbClr val="000000"/>
                </a:solidFill>
              </a:rPr>
              <a:t>a través de </a:t>
            </a:r>
          </a:p>
          <a:p>
            <a:r>
              <a:rPr lang="es-DO" sz="2000" dirty="0" smtClean="0">
                <a:solidFill>
                  <a:srgbClr val="000000"/>
                </a:solidFill>
              </a:rPr>
              <a:t>su proyecto </a:t>
            </a:r>
          </a:p>
          <a:p>
            <a:r>
              <a:rPr lang="es-DO" sz="2000" dirty="0" smtClean="0">
                <a:solidFill>
                  <a:srgbClr val="000000"/>
                </a:solidFill>
              </a:rPr>
              <a:t>para ver </a:t>
            </a:r>
          </a:p>
          <a:p>
            <a:r>
              <a:rPr lang="es-DO" sz="2000" dirty="0" smtClean="0">
                <a:solidFill>
                  <a:srgbClr val="000000"/>
                </a:solidFill>
              </a:rPr>
              <a:t>su progreso</a:t>
            </a:r>
          </a:p>
        </p:txBody>
      </p:sp>
      <p:sp>
        <p:nvSpPr>
          <p:cNvPr id="4" name="Oval 3"/>
          <p:cNvSpPr/>
          <p:nvPr/>
        </p:nvSpPr>
        <p:spPr>
          <a:xfrm>
            <a:off x="3410277" y="1203355"/>
            <a:ext cx="5404733" cy="5370520"/>
          </a:xfrm>
          <a:prstGeom prst="ellipse">
            <a:avLst/>
          </a:prstGeom>
          <a:solidFill>
            <a:schemeClr val="accent4">
              <a:alpha val="46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r"/>
            <a:r>
              <a:rPr lang="es-DO" sz="2000" dirty="0" smtClean="0">
                <a:solidFill>
                  <a:schemeClr val="tx2">
                    <a:lumMod val="75000"/>
                    <a:lumOff val="25000"/>
                  </a:schemeClr>
                </a:solidFill>
              </a:rPr>
              <a:t>Evaluación</a:t>
            </a:r>
          </a:p>
          <a:p>
            <a:pPr algn="r"/>
            <a:r>
              <a:rPr lang="es-DO" sz="2000" dirty="0" smtClean="0">
                <a:solidFill>
                  <a:schemeClr val="tx1"/>
                </a:solidFill>
              </a:rPr>
              <a:t>Para ver </a:t>
            </a:r>
          </a:p>
          <a:p>
            <a:pPr algn="r"/>
            <a:r>
              <a:rPr lang="es-DO" sz="2000" dirty="0" smtClean="0">
                <a:solidFill>
                  <a:schemeClr val="tx1"/>
                </a:solidFill>
              </a:rPr>
              <a:t>si han </a:t>
            </a:r>
          </a:p>
          <a:p>
            <a:pPr algn="r"/>
            <a:r>
              <a:rPr lang="es-DO" sz="2000" dirty="0" smtClean="0">
                <a:solidFill>
                  <a:schemeClr val="tx1"/>
                </a:solidFill>
              </a:rPr>
              <a:t>avanzado </a:t>
            </a:r>
          </a:p>
          <a:p>
            <a:pPr algn="r"/>
            <a:r>
              <a:rPr lang="es-DO" sz="2000" dirty="0" smtClean="0">
                <a:solidFill>
                  <a:schemeClr val="tx1"/>
                </a:solidFill>
              </a:rPr>
              <a:t>y alcanzado </a:t>
            </a:r>
          </a:p>
          <a:p>
            <a:pPr algn="r"/>
            <a:r>
              <a:rPr lang="es-DO" sz="2000" dirty="0" smtClean="0">
                <a:solidFill>
                  <a:schemeClr val="tx1"/>
                </a:solidFill>
              </a:rPr>
              <a:t>sus metas</a:t>
            </a:r>
            <a:endParaRPr lang="es-DO" sz="2000" dirty="0">
              <a:solidFill>
                <a:schemeClr val="tx1"/>
              </a:solidFill>
            </a:endParaRPr>
          </a:p>
        </p:txBody>
      </p:sp>
      <p:pic>
        <p:nvPicPr>
          <p:cNvPr id="6" name="Picture 2" descr="GFC logo mid-r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6098298"/>
            <a:ext cx="1780997" cy="783824"/>
          </a:xfrm>
          <a:prstGeom prst="rect">
            <a:avLst/>
          </a:prstGeom>
          <a:noFill/>
          <a:ln w="9525">
            <a:noFill/>
            <a:miter lim="800000"/>
            <a:headEnd/>
            <a:tailEnd/>
          </a:ln>
        </p:spPr>
      </p:pic>
      <p:sp>
        <p:nvSpPr>
          <p:cNvPr id="10" name="Left-Right Arrow 9"/>
          <p:cNvSpPr/>
          <p:nvPr/>
        </p:nvSpPr>
        <p:spPr>
          <a:xfrm>
            <a:off x="447261" y="1411357"/>
            <a:ext cx="8537713" cy="834886"/>
          </a:xfrm>
          <a:prstGeom prst="left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Aprendizaje</a:t>
            </a:r>
            <a:endParaRPr lang="en-US" dirty="0"/>
          </a:p>
        </p:txBody>
      </p:sp>
      <p:graphicFrame>
        <p:nvGraphicFramePr>
          <p:cNvPr id="9" name="Diagram 8"/>
          <p:cNvGraphicFramePr/>
          <p:nvPr/>
        </p:nvGraphicFramePr>
        <p:xfrm>
          <a:off x="3471237" y="1600200"/>
          <a:ext cx="2887974" cy="4363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150245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4388" y="4991688"/>
            <a:ext cx="4519612" cy="1715720"/>
          </a:xfrm>
        </p:spPr>
        <p:txBody>
          <a:bodyPr>
            <a:normAutofit fontScale="90000"/>
          </a:bodyPr>
          <a:lstStyle/>
          <a:p>
            <a:r>
              <a:rPr lang="es-DO" noProof="0" dirty="0" smtClean="0">
                <a:solidFill>
                  <a:srgbClr val="C00000"/>
                </a:solidFill>
              </a:rPr>
              <a:t>Apunten tres maneras en que su organización se puede beneficiar de un sistema de Monitoreo y Evaluación. </a:t>
            </a:r>
            <a:endParaRPr lang="es-DO" noProof="0" dirty="0">
              <a:solidFill>
                <a:srgbClr val="C00000"/>
              </a:solidFill>
            </a:endParaRPr>
          </a:p>
        </p:txBody>
      </p:sp>
      <p:sp>
        <p:nvSpPr>
          <p:cNvPr id="6" name="Text Placeholder 5"/>
          <p:cNvSpPr>
            <a:spLocks noGrp="1"/>
          </p:cNvSpPr>
          <p:nvPr>
            <p:ph type="body" sz="half" idx="2"/>
          </p:nvPr>
        </p:nvSpPr>
        <p:spPr>
          <a:xfrm>
            <a:off x="553565" y="374056"/>
            <a:ext cx="3826112" cy="2295883"/>
          </a:xfrm>
        </p:spPr>
        <p:txBody>
          <a:bodyPr/>
          <a:lstStyle/>
          <a:p>
            <a:r>
              <a:rPr lang="es-DO" noProof="0" dirty="0" smtClean="0"/>
              <a:t>¿Por </a:t>
            </a:r>
            <a:r>
              <a:rPr lang="es-DO" noProof="0" dirty="0" err="1" smtClean="0"/>
              <a:t>qu</a:t>
            </a:r>
            <a:r>
              <a:rPr lang="es-DO" dirty="0" smtClean="0"/>
              <a:t>é</a:t>
            </a:r>
            <a:r>
              <a:rPr lang="es-DO" noProof="0" dirty="0" smtClean="0"/>
              <a:t> Monitoreo &amp; Evaluación?</a:t>
            </a:r>
            <a:endParaRPr lang="es-DO" noProof="0" dirty="0"/>
          </a:p>
        </p:txBody>
      </p:sp>
      <p:sp>
        <p:nvSpPr>
          <p:cNvPr id="7" name="Rounded Rectangular Callout 6"/>
          <p:cNvSpPr/>
          <p:nvPr/>
        </p:nvSpPr>
        <p:spPr>
          <a:xfrm>
            <a:off x="7737769" y="4035448"/>
            <a:ext cx="1188045" cy="704685"/>
          </a:xfrm>
          <a:prstGeom prst="wedgeRoundRectCallout">
            <a:avLst>
              <a:gd name="adj1" fmla="val 7946"/>
              <a:gd name="adj2" fmla="val 89597"/>
              <a:gd name="adj3" fmla="val 1666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DO" dirty="0" smtClean="0"/>
              <a:t>¡Ahora Ustedes!</a:t>
            </a:r>
            <a:endParaRPr lang="es-DO" dirty="0"/>
          </a:p>
        </p:txBody>
      </p:sp>
      <p:pic>
        <p:nvPicPr>
          <p:cNvPr id="8" name="Picture 2" descr="GFC logo mid-res"/>
          <p:cNvPicPr>
            <a:picLocks noChangeAspect="1" noChangeArrowheads="1"/>
          </p:cNvPicPr>
          <p:nvPr/>
        </p:nvPicPr>
        <p:blipFill>
          <a:blip r:embed="rId3" cstate="print"/>
          <a:srcRect/>
          <a:stretch>
            <a:fillRect/>
          </a:stretch>
        </p:blipFill>
        <p:spPr bwMode="auto">
          <a:xfrm>
            <a:off x="0" y="6074176"/>
            <a:ext cx="1780997" cy="783824"/>
          </a:xfrm>
          <a:prstGeom prst="rect">
            <a:avLst/>
          </a:prstGeom>
          <a:noFill/>
          <a:ln w="9525">
            <a:noFill/>
            <a:miter lim="800000"/>
            <a:headEnd/>
            <a:tailEnd/>
          </a:ln>
        </p:spPr>
      </p:pic>
      <p:sp>
        <p:nvSpPr>
          <p:cNvPr id="9" name="TextBox 8"/>
          <p:cNvSpPr txBox="1"/>
          <p:nvPr/>
        </p:nvSpPr>
        <p:spPr>
          <a:xfrm>
            <a:off x="341077" y="4447822"/>
            <a:ext cx="4283311" cy="1831271"/>
          </a:xfrm>
          <a:prstGeom prst="rect">
            <a:avLst/>
          </a:prstGeom>
          <a:noFill/>
        </p:spPr>
        <p:txBody>
          <a:bodyPr wrap="square" rtlCol="0">
            <a:spAutoFit/>
          </a:bodyPr>
          <a:lstStyle/>
          <a:p>
            <a:r>
              <a:rPr lang="es-DO" sz="1400" b="1" dirty="0" smtClean="0"/>
              <a:t>M&amp;E le ayuda a responder a estas preguntas:</a:t>
            </a:r>
            <a:endParaRPr lang="es-DO" sz="1400" dirty="0" smtClean="0"/>
          </a:p>
          <a:p>
            <a:r>
              <a:rPr lang="es-DO" sz="1400" dirty="0" smtClean="0"/>
              <a:t>¿El programa fue ejecutado como se había planificado?</a:t>
            </a:r>
          </a:p>
          <a:p>
            <a:r>
              <a:rPr lang="es-DO" sz="1400" dirty="0" smtClean="0"/>
              <a:t>¿Se benefició la población meta de su programa y a qué costo?</a:t>
            </a:r>
          </a:p>
          <a:p>
            <a:r>
              <a:rPr lang="es-DO" sz="1400" dirty="0" smtClean="0"/>
              <a:t>¿Cuáles actividades de su programa fueron las más efectivas y cuáles las menos efectivas?</a:t>
            </a:r>
          </a:p>
          <a:p>
            <a:endParaRPr lang="en-US" sz="1500" dirty="0"/>
          </a:p>
        </p:txBody>
      </p:sp>
      <p:sp>
        <p:nvSpPr>
          <p:cNvPr id="10" name="TextBox 9"/>
          <p:cNvSpPr txBox="1"/>
          <p:nvPr/>
        </p:nvSpPr>
        <p:spPr>
          <a:xfrm>
            <a:off x="4624388" y="728809"/>
            <a:ext cx="2039289" cy="1246495"/>
          </a:xfrm>
          <a:prstGeom prst="rect">
            <a:avLst/>
          </a:prstGeom>
          <a:noFill/>
        </p:spPr>
        <p:txBody>
          <a:bodyPr wrap="square" rtlCol="0">
            <a:spAutoFit/>
          </a:bodyPr>
          <a:lstStyle/>
          <a:p>
            <a:pPr algn="ctr"/>
            <a:r>
              <a:rPr lang="es-DO" sz="2500" dirty="0" smtClean="0"/>
              <a:t>Usar bien</a:t>
            </a:r>
          </a:p>
          <a:p>
            <a:pPr algn="ctr"/>
            <a:r>
              <a:rPr lang="es-DO" sz="2500" dirty="0" smtClean="0"/>
              <a:t>sus recursos. </a:t>
            </a:r>
            <a:endParaRPr lang="es-DO" sz="2500" dirty="0"/>
          </a:p>
        </p:txBody>
      </p:sp>
      <p:sp>
        <p:nvSpPr>
          <p:cNvPr id="11" name="TextBox 10"/>
          <p:cNvSpPr txBox="1"/>
          <p:nvPr/>
        </p:nvSpPr>
        <p:spPr>
          <a:xfrm>
            <a:off x="6820549" y="2588898"/>
            <a:ext cx="2039289" cy="1446550"/>
          </a:xfrm>
          <a:prstGeom prst="rect">
            <a:avLst/>
          </a:prstGeom>
          <a:noFill/>
        </p:spPr>
        <p:txBody>
          <a:bodyPr wrap="square" rtlCol="0">
            <a:spAutoFit/>
          </a:bodyPr>
          <a:lstStyle/>
          <a:p>
            <a:pPr algn="ctr"/>
            <a:r>
              <a:rPr lang="es-DO" sz="2200" dirty="0" smtClean="0"/>
              <a:t>Tomar buenas decisiones sobre su proyecto</a:t>
            </a:r>
            <a:endParaRPr lang="es-DO" sz="2200" dirty="0"/>
          </a:p>
        </p:txBody>
      </p:sp>
      <p:sp>
        <p:nvSpPr>
          <p:cNvPr id="12" name="TextBox 11"/>
          <p:cNvSpPr txBox="1"/>
          <p:nvPr/>
        </p:nvSpPr>
        <p:spPr>
          <a:xfrm>
            <a:off x="6998805" y="4664449"/>
            <a:ext cx="1648872" cy="400110"/>
          </a:xfrm>
          <a:prstGeom prst="rect">
            <a:avLst/>
          </a:prstGeom>
          <a:noFill/>
        </p:spPr>
        <p:txBody>
          <a:bodyPr wrap="square" rtlCol="0">
            <a:spAutoFit/>
          </a:bodyPr>
          <a:lstStyle/>
          <a:p>
            <a:r>
              <a:rPr lang="en-US" sz="2000" dirty="0" smtClean="0">
                <a:solidFill>
                  <a:schemeClr val="accent1">
                    <a:lumMod val="75000"/>
                  </a:schemeClr>
                </a:solidFill>
              </a:rPr>
              <a:t>[2 minutos]</a:t>
            </a:r>
            <a:endParaRPr lang="en-US" sz="2000" dirty="0">
              <a:solidFill>
                <a:schemeClr val="accent1">
                  <a:lumMod val="75000"/>
                </a:schemeClr>
              </a:solidFill>
            </a:endParaRPr>
          </a:p>
        </p:txBody>
      </p:sp>
    </p:spTree>
    <p:extLst>
      <p:ext uri="{BB962C8B-B14F-4D97-AF65-F5344CB8AC3E}">
        <p14:creationId xmlns:p14="http://schemas.microsoft.com/office/powerpoint/2010/main" xmlns="" val="572679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1027" y="0"/>
            <a:ext cx="1448333" cy="6685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4982" y="1078086"/>
            <a:ext cx="2069934" cy="2064382"/>
          </a:xfrm>
        </p:spPr>
        <p:txBody>
          <a:bodyPr anchor="t">
            <a:noAutofit/>
          </a:bodyPr>
          <a:lstStyle/>
          <a:p>
            <a:pPr algn="ctr"/>
            <a:r>
              <a:rPr lang="es-DO" sz="3400" noProof="0" dirty="0" smtClean="0">
                <a:solidFill>
                  <a:srgbClr val="C00000"/>
                </a:solidFill>
              </a:rPr>
              <a:t>Palabras Claves </a:t>
            </a:r>
            <a:endParaRPr lang="es-DO" sz="3400" noProof="0" dirty="0">
              <a:solidFill>
                <a:srgbClr val="C00000"/>
              </a:solidFill>
            </a:endParaRPr>
          </a:p>
        </p:txBody>
      </p:sp>
      <p:sp>
        <p:nvSpPr>
          <p:cNvPr id="3" name="Content Placeholder 2"/>
          <p:cNvSpPr>
            <a:spLocks noGrp="1"/>
          </p:cNvSpPr>
          <p:nvPr>
            <p:ph idx="1"/>
          </p:nvPr>
        </p:nvSpPr>
        <p:spPr>
          <a:xfrm>
            <a:off x="2626411" y="0"/>
            <a:ext cx="6139763" cy="6965620"/>
          </a:xfrm>
        </p:spPr>
        <p:txBody>
          <a:bodyPr>
            <a:normAutofit fontScale="92500" lnSpcReduction="20000"/>
          </a:bodyPr>
          <a:lstStyle/>
          <a:p>
            <a:r>
              <a:rPr lang="es-DO" b="1" noProof="0" dirty="0" smtClean="0"/>
              <a:t>Entrada</a:t>
            </a:r>
            <a:r>
              <a:rPr lang="es-DO" noProof="0" dirty="0" smtClean="0"/>
              <a:t> Recursos tales como fondos, asistencia técnica, y otros recursos necesarios para </a:t>
            </a:r>
            <a:r>
              <a:rPr lang="es-DO" dirty="0" smtClean="0"/>
              <a:t>ejecutar</a:t>
            </a:r>
            <a:r>
              <a:rPr lang="es-DO" noProof="0" dirty="0" smtClean="0"/>
              <a:t> un proyecto. </a:t>
            </a:r>
            <a:endParaRPr lang="es-DO" noProof="0" dirty="0" smtClean="0">
              <a:solidFill>
                <a:srgbClr val="7F7F7F"/>
              </a:solidFill>
            </a:endParaRPr>
          </a:p>
          <a:p>
            <a:r>
              <a:rPr lang="es-DO" b="1" noProof="0" dirty="0" smtClean="0"/>
              <a:t>Rendimiento </a:t>
            </a:r>
            <a:r>
              <a:rPr lang="es-DO" noProof="0" dirty="0" smtClean="0"/>
              <a:t>Este es el efecto mas inmediato y medible de su trabajo. </a:t>
            </a:r>
          </a:p>
          <a:p>
            <a:r>
              <a:rPr lang="es-DO" b="1" noProof="0" dirty="0" smtClean="0"/>
              <a:t>Resultado</a:t>
            </a:r>
            <a:r>
              <a:rPr lang="es-DO" noProof="0" dirty="0" smtClean="0"/>
              <a:t> Los efectos a medio plazo, </a:t>
            </a:r>
            <a:r>
              <a:rPr lang="es-DO" b="1" dirty="0" smtClean="0"/>
              <a:t> de comportamiento o conducta</a:t>
            </a:r>
            <a:r>
              <a:rPr lang="es-DO" b="1" noProof="0" dirty="0" smtClean="0"/>
              <a:t>, </a:t>
            </a:r>
            <a:r>
              <a:rPr lang="es-DO" noProof="0" dirty="0" smtClean="0"/>
              <a:t>que resultan directamente del rendimiento de su proyecto. </a:t>
            </a:r>
          </a:p>
          <a:p>
            <a:r>
              <a:rPr lang="es-DO" b="1" noProof="0" dirty="0" smtClean="0"/>
              <a:t>Impacto </a:t>
            </a:r>
            <a:r>
              <a:rPr lang="es-DO" noProof="0" dirty="0" smtClean="0"/>
              <a:t>Cambios en las personas quienes se beneficiaron de su trabajo, los cuales reflejan la meta de su proyecto. </a:t>
            </a:r>
          </a:p>
          <a:p>
            <a:r>
              <a:rPr lang="es-DO" b="1" noProof="0" dirty="0" smtClean="0"/>
              <a:t>Indicador</a:t>
            </a:r>
            <a:r>
              <a:rPr lang="es-DO" noProof="0" dirty="0" smtClean="0"/>
              <a:t>: </a:t>
            </a:r>
            <a:r>
              <a:rPr lang="es-DO" dirty="0" smtClean="0">
                <a:solidFill>
                  <a:schemeClr val="tx1">
                    <a:lumMod val="50000"/>
                    <a:lumOff val="50000"/>
                  </a:schemeClr>
                </a:solidFill>
              </a:rPr>
              <a:t> M</a:t>
            </a:r>
            <a:r>
              <a:rPr lang="es-DO" noProof="0" dirty="0" err="1" smtClean="0">
                <a:solidFill>
                  <a:schemeClr val="tx1">
                    <a:lumMod val="50000"/>
                    <a:lumOff val="50000"/>
                  </a:schemeClr>
                </a:solidFill>
              </a:rPr>
              <a:t>ide</a:t>
            </a:r>
            <a:r>
              <a:rPr lang="es-DO" noProof="0" dirty="0" smtClean="0">
                <a:solidFill>
                  <a:schemeClr val="tx1">
                    <a:lumMod val="50000"/>
                    <a:lumOff val="50000"/>
                  </a:schemeClr>
                </a:solidFill>
              </a:rPr>
              <a:t> el cambio en unidades que se pueden comparar a las unidades en el futuro o pasado. Se enfoca en un solo aspecto del programa. </a:t>
            </a:r>
            <a:endParaRPr lang="es-DO" noProof="0" dirty="0" smtClean="0"/>
          </a:p>
          <a:p>
            <a:r>
              <a:rPr lang="es-DO" b="1" noProof="0" dirty="0" smtClean="0"/>
              <a:t>Las partes interesadas</a:t>
            </a:r>
            <a:r>
              <a:rPr lang="es-DO" noProof="0" dirty="0" smtClean="0"/>
              <a:t>: </a:t>
            </a:r>
            <a:r>
              <a:rPr lang="es-DO" noProof="0" dirty="0" smtClean="0">
                <a:solidFill>
                  <a:srgbClr val="7F7F7F"/>
                </a:solidFill>
              </a:rPr>
              <a:t>Individuos u organizaciones asociados </a:t>
            </a:r>
            <a:r>
              <a:rPr lang="es-DO" dirty="0" smtClean="0">
                <a:solidFill>
                  <a:srgbClr val="7F7F7F"/>
                </a:solidFill>
              </a:rPr>
              <a:t>al</a:t>
            </a:r>
            <a:r>
              <a:rPr lang="es-DO" noProof="0" dirty="0" smtClean="0">
                <a:solidFill>
                  <a:srgbClr val="7F7F7F"/>
                </a:solidFill>
              </a:rPr>
              <a:t> o afectados por el proyecto.  </a:t>
            </a:r>
          </a:p>
          <a:p>
            <a:r>
              <a:rPr lang="es-DO" b="1" noProof="0" dirty="0" smtClean="0"/>
              <a:t>Cualitativo:</a:t>
            </a:r>
            <a:r>
              <a:rPr lang="es-DO" noProof="0" dirty="0" smtClean="0"/>
              <a:t> </a:t>
            </a:r>
            <a:r>
              <a:rPr lang="es-DO" noProof="0" dirty="0" smtClean="0">
                <a:solidFill>
                  <a:srgbClr val="7F7F7F"/>
                </a:solidFill>
              </a:rPr>
              <a:t>Algo que no se describe de forma numérica. La data cualitativa normalmente usa palabras para describir el conocimiento, actitudes, o comportamiento de las personas.  </a:t>
            </a:r>
          </a:p>
          <a:p>
            <a:r>
              <a:rPr lang="es-DO" b="1" noProof="0" dirty="0" smtClean="0"/>
              <a:t>Cuantitativo:</a:t>
            </a:r>
            <a:r>
              <a:rPr lang="es-DO" noProof="0" dirty="0" smtClean="0"/>
              <a:t> </a:t>
            </a:r>
            <a:r>
              <a:rPr lang="es-DO" noProof="0" dirty="0" smtClean="0">
                <a:solidFill>
                  <a:srgbClr val="7F7F7F"/>
                </a:solidFill>
              </a:rPr>
              <a:t>Algo medido o medible por una cantidad y expresado con números. Data cuantitativa describe lo que se puede contar de forma numérica. </a:t>
            </a:r>
          </a:p>
          <a:p>
            <a:endParaRPr lang="es-DO" noProof="0" dirty="0" smtClean="0"/>
          </a:p>
        </p:txBody>
      </p:sp>
      <p:pic>
        <p:nvPicPr>
          <p:cNvPr id="5" name="Picture 2" descr="GFC logo mid-res"/>
          <p:cNvPicPr>
            <a:picLocks noChangeAspect="1" noChangeArrowheads="1"/>
          </p:cNvPicPr>
          <p:nvPr/>
        </p:nvPicPr>
        <p:blipFill>
          <a:blip r:embed="rId3" cstate="print"/>
          <a:srcRect/>
          <a:stretch>
            <a:fillRect/>
          </a:stretch>
        </p:blipFill>
        <p:spPr bwMode="auto">
          <a:xfrm>
            <a:off x="381093" y="5734251"/>
            <a:ext cx="1780997" cy="783824"/>
          </a:xfrm>
          <a:prstGeom prst="rect">
            <a:avLst/>
          </a:prstGeom>
          <a:noFill/>
          <a:ln w="9525">
            <a:noFill/>
            <a:miter lim="800000"/>
            <a:headEnd/>
            <a:tailEnd/>
          </a:ln>
        </p:spPr>
      </p:pic>
      <p:pic>
        <p:nvPicPr>
          <p:cNvPr id="8" name="Picture 7" descr="the log frame tree.PNG"/>
          <p:cNvPicPr>
            <a:picLocks noChangeAspect="1"/>
          </p:cNvPicPr>
          <p:nvPr/>
        </p:nvPicPr>
        <p:blipFill>
          <a:blip r:embed="rId4"/>
          <a:srcRect l="21670" t="15092" r="24698"/>
          <a:stretch>
            <a:fillRect/>
          </a:stretch>
        </p:blipFill>
        <p:spPr>
          <a:xfrm>
            <a:off x="381093" y="3542483"/>
            <a:ext cx="1780997" cy="2075393"/>
          </a:xfrm>
          <a:prstGeom prst="rect">
            <a:avLst/>
          </a:prstGeom>
        </p:spPr>
      </p:pic>
      <p:sp>
        <p:nvSpPr>
          <p:cNvPr id="7" name="Rectangle 6"/>
          <p:cNvSpPr/>
          <p:nvPr/>
        </p:nvSpPr>
        <p:spPr>
          <a:xfrm>
            <a:off x="2626411" y="1219200"/>
            <a:ext cx="6139763" cy="955039"/>
          </a:xfrm>
          <a:prstGeom prst="rect">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accent6"/>
                </a:solidFill>
              </a:ln>
            </a:endParaRPr>
          </a:p>
        </p:txBody>
      </p:sp>
    </p:spTree>
    <p:extLst>
      <p:ext uri="{BB962C8B-B14F-4D97-AF65-F5344CB8AC3E}">
        <p14:creationId xmlns:p14="http://schemas.microsoft.com/office/powerpoint/2010/main" xmlns="" val="158823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descr="GFC logo mid-res"/>
          <p:cNvPicPr>
            <a:picLocks noChangeAspect="1" noChangeArrowheads="1"/>
          </p:cNvPicPr>
          <p:nvPr/>
        </p:nvPicPr>
        <p:blipFill>
          <a:blip r:embed="rId4" cstate="print"/>
          <a:srcRect/>
          <a:stretch>
            <a:fillRect/>
          </a:stretch>
        </p:blipFill>
        <p:spPr bwMode="auto">
          <a:xfrm>
            <a:off x="-20616" y="6074176"/>
            <a:ext cx="1780997" cy="783824"/>
          </a:xfrm>
          <a:prstGeom prst="rect">
            <a:avLst/>
          </a:prstGeom>
          <a:noFill/>
          <a:ln w="9525">
            <a:noFill/>
            <a:miter lim="800000"/>
            <a:headEnd/>
            <a:tailEnd/>
          </a:ln>
        </p:spPr>
      </p:pic>
      <p:sp>
        <p:nvSpPr>
          <p:cNvPr id="6" name="Title 1"/>
          <p:cNvSpPr txBox="1">
            <a:spLocks/>
          </p:cNvSpPr>
          <p:nvPr/>
        </p:nvSpPr>
        <p:spPr>
          <a:xfrm>
            <a:off x="1961590" y="194394"/>
            <a:ext cx="5220821" cy="76207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dirty="0" smtClean="0">
                <a:solidFill>
                  <a:srgbClr val="C00000"/>
                </a:solidFill>
              </a:rPr>
              <a:t>El Marco Lógico</a:t>
            </a:r>
            <a:endParaRPr lang="en-US" dirty="0">
              <a:solidFill>
                <a:srgbClr val="C00000"/>
              </a:solidFill>
            </a:endParaRPr>
          </a:p>
        </p:txBody>
      </p:sp>
      <p:pic>
        <p:nvPicPr>
          <p:cNvPr id="9" name="Spanish M&amp;E Prezi Final.mov">
            <a:hlinkClick r:id="" action="ppaction://media"/>
          </p:cNvPr>
          <p:cNvPicPr>
            <a:picLocks noRot="1" noChangeAspect="1"/>
          </p:cNvPicPr>
          <p:nvPr>
            <a:videoFile r:link="rId1"/>
          </p:nvPr>
        </p:nvPicPr>
        <p:blipFill>
          <a:blip r:embed="rId5"/>
          <a:stretch>
            <a:fillRect/>
          </a:stretch>
        </p:blipFill>
        <p:spPr>
          <a:xfrm>
            <a:off x="985479" y="816910"/>
            <a:ext cx="7173043" cy="5379782"/>
          </a:xfrm>
          <a:prstGeom prst="rect">
            <a:avLst/>
          </a:prstGeom>
        </p:spPr>
      </p:pic>
    </p:spTree>
    <p:extLst>
      <p:ext uri="{BB962C8B-B14F-4D97-AF65-F5344CB8AC3E}">
        <p14:creationId xmlns:p14="http://schemas.microsoft.com/office/powerpoint/2010/main" xmlns="" val="1505959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97662" y="113961"/>
            <a:ext cx="2240786" cy="43905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DO" dirty="0"/>
          </a:p>
        </p:txBody>
      </p:sp>
      <p:graphicFrame>
        <p:nvGraphicFramePr>
          <p:cNvPr id="6" name="Table 5"/>
          <p:cNvGraphicFramePr>
            <a:graphicFrameLocks noGrp="1"/>
          </p:cNvGraphicFramePr>
          <p:nvPr>
            <p:extLst>
              <p:ext uri="{D42A27DB-BD31-4B8C-83A1-F6EECF244321}">
                <p14:modId xmlns="" xmlns:p14="http://schemas.microsoft.com/office/powerpoint/2010/main" val="4275756262"/>
              </p:ext>
            </p:extLst>
          </p:nvPr>
        </p:nvGraphicFramePr>
        <p:xfrm>
          <a:off x="698212" y="1089226"/>
          <a:ext cx="1447800" cy="4542317"/>
        </p:xfrm>
        <a:graphic>
          <a:graphicData uri="http://schemas.openxmlformats.org/drawingml/2006/table">
            <a:tbl>
              <a:tblPr/>
              <a:tblGrid>
                <a:gridCol w="1447800"/>
              </a:tblGrid>
              <a:tr h="146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ENTRADAS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a:t>
                      </a:r>
                      <a:r>
                        <a:rPr kumimoji="0" lang="en-US" sz="1600" b="0" i="0" u="none" strike="noStrike" cap="none" normalizeH="0" baseline="0" dirty="0" smtClean="0">
                          <a:ln>
                            <a:noFill/>
                          </a:ln>
                          <a:solidFill>
                            <a:schemeClr val="bg1"/>
                          </a:solidFill>
                          <a:effectLst/>
                          <a:latin typeface="Arial" charset="0"/>
                          <a:ea typeface="ＭＳ Ｐゴシック" charset="-128"/>
                        </a:rPr>
                        <a:t>Recursos)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3077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Tiempo</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Dinero</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Donantes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Equipo</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Instalaciones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299560063"/>
              </p:ext>
            </p:extLst>
          </p:nvPr>
        </p:nvGraphicFramePr>
        <p:xfrm>
          <a:off x="2146012" y="1089226"/>
          <a:ext cx="1676400" cy="4543930"/>
        </p:xfrm>
        <a:graphic>
          <a:graphicData uri="http://schemas.openxmlformats.org/drawingml/2006/table">
            <a:tbl>
              <a:tblPr/>
              <a:tblGrid>
                <a:gridCol w="1676400"/>
              </a:tblGrid>
              <a:tr h="1473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ACTIVIDAD/ PROGRAMA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charset="-128"/>
                        </a:rPr>
                        <a:t>(Intervenciones)</a:t>
                      </a:r>
                      <a:endParaRPr kumimoji="0" lang="en-US" sz="1600" b="0" i="0" u="none" strike="noStrike" cap="none" normalizeH="0" baseline="0" dirty="0" smtClean="0">
                        <a:ln>
                          <a:noFill/>
                        </a:ln>
                        <a:solidFill>
                          <a:schemeClr val="bg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3070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Servicios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Capacitaciones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Visitas domiciliarias</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Cursos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Consejería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593307470"/>
              </p:ext>
            </p:extLst>
          </p:nvPr>
        </p:nvGraphicFramePr>
        <p:xfrm>
          <a:off x="3822412" y="1089226"/>
          <a:ext cx="1676400" cy="4543930"/>
        </p:xfrm>
        <a:graphic>
          <a:graphicData uri="http://schemas.openxmlformats.org/drawingml/2006/table">
            <a:tbl>
              <a:tblPr/>
              <a:tblGrid>
                <a:gridCol w="1676400"/>
              </a:tblGrid>
              <a:tr h="1484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RENDIMIENTO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charset="-128"/>
                        </a:rPr>
                        <a:t>(Resultado inmediato de intervenciones)</a:t>
                      </a:r>
                      <a:endParaRPr kumimoji="0" lang="en-US" sz="1600" b="0" i="0" u="none" strike="noStrike" cap="none" normalizeH="0" baseline="0" dirty="0" smtClean="0">
                        <a:ln>
                          <a:noFill/>
                        </a:ln>
                        <a:solidFill>
                          <a:schemeClr val="bg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305928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DO" sz="1700" b="0" i="0" u="none" strike="noStrike" cap="none" normalizeH="0" baseline="0" noProof="0" dirty="0" smtClean="0">
                          <a:ln>
                            <a:noFill/>
                          </a:ln>
                          <a:solidFill>
                            <a:schemeClr val="tx1"/>
                          </a:solidFill>
                          <a:effectLst/>
                          <a:latin typeface="Arial" charset="0"/>
                          <a:ea typeface="ＭＳ Ｐゴシック" charset="-128"/>
                        </a:rPr>
                        <a:t>¿A quiénes alcanzamos? (# de beneficiarios)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DO" sz="1700" b="0" i="0" u="none" strike="noStrike" cap="none" normalizeH="0" baseline="0" noProof="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DO" sz="1700" b="0" i="0" u="none" strike="noStrike" cap="none" normalizeH="0" baseline="0" noProof="0" dirty="0" smtClean="0">
                          <a:ln>
                            <a:noFill/>
                          </a:ln>
                          <a:solidFill>
                            <a:schemeClr val="tx1"/>
                          </a:solidFill>
                          <a:effectLst/>
                          <a:latin typeface="Arial" charset="0"/>
                          <a:ea typeface="ＭＳ Ｐゴシック" charset="-128"/>
                        </a:rPr>
                        <a:t>¿Qué hicimos? (acción, frecuencia, duración)</a:t>
                      </a:r>
                      <a:endParaRPr kumimoji="0" lang="es-DO" sz="1700" b="0" i="0" u="none" strike="noStrike" cap="none" normalizeH="0" baseline="0" noProof="0" dirty="0" smtClean="0">
                        <a:ln>
                          <a:noFill/>
                        </a:ln>
                        <a:solidFill>
                          <a:schemeClr val="tx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2918921400"/>
              </p:ext>
            </p:extLst>
          </p:nvPr>
        </p:nvGraphicFramePr>
        <p:xfrm>
          <a:off x="5485457" y="1084194"/>
          <a:ext cx="1600200" cy="4548962"/>
        </p:xfrm>
        <a:graphic>
          <a:graphicData uri="http://schemas.openxmlformats.org/drawingml/2006/table">
            <a:tbl>
              <a:tblPr/>
              <a:tblGrid>
                <a:gridCol w="1600200"/>
              </a:tblGrid>
              <a:tr h="1500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RESULTADO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charset="-128"/>
                        </a:rPr>
                        <a:t>(Cambio en participantes)</a:t>
                      </a:r>
                      <a:endParaRPr kumimoji="0" lang="en-US" sz="1600" b="0" i="0" u="none" strike="noStrike" cap="none" normalizeH="0" baseline="0" dirty="0" smtClean="0">
                        <a:ln>
                          <a:noFill/>
                        </a:ln>
                        <a:solidFill>
                          <a:schemeClr val="bg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30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DO" sz="1500" b="0" i="0" u="none" strike="noStrike" cap="none" normalizeH="0" baseline="0" noProof="0" dirty="0" smtClean="0">
                          <a:ln>
                            <a:noFill/>
                          </a:ln>
                          <a:solidFill>
                            <a:schemeClr val="tx1"/>
                          </a:solidFill>
                          <a:effectLst/>
                          <a:latin typeface="Arial" charset="0"/>
                          <a:ea typeface="ＭＳ Ｐゴシック" charset="-128"/>
                        </a:rPr>
                        <a:t>Comportamiento</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500" b="0" i="0" u="none" strike="noStrike" cap="none" normalizeH="0" baseline="0" noProof="0" dirty="0" smtClean="0">
                          <a:ln>
                            <a:noFill/>
                          </a:ln>
                          <a:solidFill>
                            <a:schemeClr val="tx1"/>
                          </a:solidFill>
                          <a:effectLst/>
                          <a:latin typeface="Arial" charset="0"/>
                          <a:ea typeface="ＭＳ Ｐゴシック" charset="-128"/>
                        </a:rPr>
                        <a:t>Conciencia</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500" b="0" i="0" u="none" strike="noStrike" cap="none" normalizeH="0" baseline="0" noProof="0" dirty="0" smtClean="0">
                          <a:ln>
                            <a:noFill/>
                          </a:ln>
                          <a:solidFill>
                            <a:schemeClr val="tx1"/>
                          </a:solidFill>
                          <a:effectLst/>
                          <a:latin typeface="Arial" charset="0"/>
                          <a:ea typeface="ＭＳ Ｐゴシック" charset="-128"/>
                        </a:rPr>
                        <a:t>Conocimiento</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500" b="0" i="0" u="none" strike="noStrike" cap="none" normalizeH="0" baseline="0" noProof="0" dirty="0" smtClean="0">
                          <a:ln>
                            <a:noFill/>
                          </a:ln>
                          <a:solidFill>
                            <a:schemeClr val="tx1"/>
                          </a:solidFill>
                          <a:effectLst/>
                          <a:latin typeface="Arial" charset="0"/>
                          <a:ea typeface="ＭＳ Ｐゴシック" charset="-128"/>
                        </a:rPr>
                        <a:t>Habilidades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500" b="0" i="0" u="none" strike="noStrike" cap="none" normalizeH="0" baseline="0" noProof="0" dirty="0" smtClean="0">
                          <a:ln>
                            <a:noFill/>
                          </a:ln>
                          <a:solidFill>
                            <a:schemeClr val="tx1"/>
                          </a:solidFill>
                          <a:effectLst/>
                          <a:latin typeface="Arial" charset="0"/>
                          <a:ea typeface="ＭＳ Ｐゴシック" charset="-128"/>
                        </a:rPr>
                        <a:t>Practica</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500" b="0" i="0" u="none" strike="noStrike" cap="none" normalizeH="0" baseline="0" noProof="0" dirty="0" smtClean="0">
                          <a:ln>
                            <a:noFill/>
                          </a:ln>
                          <a:solidFill>
                            <a:schemeClr val="tx1"/>
                          </a:solidFill>
                          <a:effectLst/>
                          <a:latin typeface="Arial" charset="0"/>
                          <a:ea typeface="ＭＳ Ｐゴシック" charset="-128"/>
                        </a:rPr>
                        <a:t>Actitudes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3803985810"/>
              </p:ext>
            </p:extLst>
          </p:nvPr>
        </p:nvGraphicFramePr>
        <p:xfrm>
          <a:off x="7109648" y="1095219"/>
          <a:ext cx="1828800" cy="4549225"/>
        </p:xfrm>
        <a:graphic>
          <a:graphicData uri="http://schemas.openxmlformats.org/drawingml/2006/table">
            <a:tbl>
              <a:tblPr/>
              <a:tblGrid>
                <a:gridCol w="1828800"/>
              </a:tblGrid>
              <a:tr h="1501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IMPACTO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charset="-128"/>
                        </a:rPr>
                        <a:t>(Cambio en sociedad)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chemeClr val="accent2"/>
                    </a:solidFill>
                  </a:tcPr>
                </a:tc>
              </a:tr>
              <a:tr h="30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Ambiente</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Condiciones sociales,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políticas y económicas,</a:t>
                      </a:r>
                    </a:p>
                    <a:p>
                      <a:pPr marL="0" marR="0" lvl="0" indent="0" algn="l" defTabSz="914400" rtl="0" eaLnBrk="1" fontAlgn="base" latinLnBrk="0" hangingPunct="1">
                        <a:lnSpc>
                          <a:spcPct val="100000"/>
                        </a:lnSpc>
                        <a:spcBef>
                          <a:spcPct val="0"/>
                        </a:spcBef>
                        <a:spcAft>
                          <a:spcPct val="0"/>
                        </a:spcAft>
                        <a:buClrTx/>
                        <a:buSzTx/>
                        <a:buFontTx/>
                        <a:buNone/>
                        <a:tabLst/>
                      </a:pPr>
                      <a:r>
                        <a:rPr kumimoji="0" lang="es-DO" sz="1700" b="0" i="0" u="none" strike="noStrike" cap="none" normalizeH="0" baseline="0" noProof="0" dirty="0" smtClean="0">
                          <a:ln>
                            <a:noFill/>
                          </a:ln>
                          <a:solidFill>
                            <a:schemeClr val="tx1"/>
                          </a:solidFill>
                          <a:effectLst/>
                          <a:latin typeface="Arial" charset="0"/>
                          <a:ea typeface="ＭＳ Ｐゴシック" charset="-128"/>
                        </a:rPr>
                        <a:t>Políticas publicas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DO" sz="1800" b="0" i="0" u="none" strike="noStrike" cap="none" normalizeH="0" baseline="0" noProof="0" dirty="0" smtClean="0">
                        <a:ln>
                          <a:noFill/>
                        </a:ln>
                        <a:solidFill>
                          <a:schemeClr val="tx1"/>
                        </a:solidFill>
                        <a:effectLst/>
                        <a:latin typeface="Calibri" charset="0"/>
                        <a:ea typeface="ＭＳ Ｐゴシック" charset="-128"/>
                        <a:cs typeface="Calibri" charset="0"/>
                      </a:endParaRPr>
                    </a:p>
                  </a:txBody>
                  <a:tcPr horzOverflow="overflow">
                    <a:lnL w="9525" cap="flat" cmpd="sng" algn="ctr">
                      <a:solidFill>
                        <a:srgbClr val="2F2F9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sp>
        <p:nvSpPr>
          <p:cNvPr id="12" name="Right Arrow 11"/>
          <p:cNvSpPr/>
          <p:nvPr/>
        </p:nvSpPr>
        <p:spPr>
          <a:xfrm>
            <a:off x="1624498" y="2086027"/>
            <a:ext cx="1009442" cy="37444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DO" dirty="0"/>
          </a:p>
        </p:txBody>
      </p:sp>
      <p:sp>
        <p:nvSpPr>
          <p:cNvPr id="13" name="Right Arrow 12"/>
          <p:cNvSpPr/>
          <p:nvPr/>
        </p:nvSpPr>
        <p:spPr>
          <a:xfrm>
            <a:off x="3381791" y="2086027"/>
            <a:ext cx="1009442" cy="37444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DO" dirty="0"/>
          </a:p>
        </p:txBody>
      </p:sp>
      <p:sp>
        <p:nvSpPr>
          <p:cNvPr id="14" name="Right Arrow 13"/>
          <p:cNvSpPr/>
          <p:nvPr/>
        </p:nvSpPr>
        <p:spPr>
          <a:xfrm>
            <a:off x="5357968" y="2086027"/>
            <a:ext cx="1009442" cy="37444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DO" dirty="0"/>
          </a:p>
        </p:txBody>
      </p:sp>
      <p:sp>
        <p:nvSpPr>
          <p:cNvPr id="15" name="Right Arrow 14"/>
          <p:cNvSpPr/>
          <p:nvPr/>
        </p:nvSpPr>
        <p:spPr>
          <a:xfrm>
            <a:off x="6970909" y="2086027"/>
            <a:ext cx="1009442" cy="374442"/>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DO" dirty="0"/>
          </a:p>
        </p:txBody>
      </p:sp>
      <p:pic>
        <p:nvPicPr>
          <p:cNvPr id="17" name="Picture 2" descr="GFC logo mid-res"/>
          <p:cNvPicPr>
            <a:picLocks noChangeAspect="1" noChangeArrowheads="1"/>
          </p:cNvPicPr>
          <p:nvPr/>
        </p:nvPicPr>
        <p:blipFill>
          <a:blip r:embed="rId3" cstate="print"/>
          <a:srcRect/>
          <a:stretch>
            <a:fillRect/>
          </a:stretch>
        </p:blipFill>
        <p:spPr bwMode="auto">
          <a:xfrm>
            <a:off x="7363003" y="6074176"/>
            <a:ext cx="1780997" cy="783824"/>
          </a:xfrm>
          <a:prstGeom prst="rect">
            <a:avLst/>
          </a:prstGeom>
          <a:noFill/>
          <a:ln w="9525">
            <a:noFill/>
            <a:miter lim="800000"/>
            <a:headEnd/>
            <a:tailEnd/>
          </a:ln>
        </p:spPr>
      </p:pic>
      <p:pic>
        <p:nvPicPr>
          <p:cNvPr id="16" name="Picture 15" descr="apple.PNG"/>
          <p:cNvPicPr>
            <a:picLocks noChangeAspect="1"/>
          </p:cNvPicPr>
          <p:nvPr/>
        </p:nvPicPr>
        <p:blipFill>
          <a:blip r:embed="rId4"/>
          <a:stretch>
            <a:fillRect/>
          </a:stretch>
        </p:blipFill>
        <p:spPr>
          <a:xfrm>
            <a:off x="5635151" y="4579166"/>
            <a:ext cx="1335758" cy="944680"/>
          </a:xfrm>
          <a:prstGeom prst="rect">
            <a:avLst/>
          </a:prstGeom>
        </p:spPr>
      </p:pic>
      <p:pic>
        <p:nvPicPr>
          <p:cNvPr id="18" name="Picture 17" descr="branch.PNG"/>
          <p:cNvPicPr>
            <a:picLocks noChangeAspect="1"/>
          </p:cNvPicPr>
          <p:nvPr/>
        </p:nvPicPr>
        <p:blipFill>
          <a:blip r:embed="rId5"/>
          <a:stretch>
            <a:fillRect/>
          </a:stretch>
        </p:blipFill>
        <p:spPr>
          <a:xfrm>
            <a:off x="4858234" y="4788735"/>
            <a:ext cx="569167" cy="783824"/>
          </a:xfrm>
          <a:prstGeom prst="rect">
            <a:avLst/>
          </a:prstGeom>
        </p:spPr>
      </p:pic>
      <p:pic>
        <p:nvPicPr>
          <p:cNvPr id="19" name="Picture 18" descr="eating the apple.PNG"/>
          <p:cNvPicPr>
            <a:picLocks noChangeAspect="1"/>
          </p:cNvPicPr>
          <p:nvPr/>
        </p:nvPicPr>
        <p:blipFill>
          <a:blip r:embed="rId6"/>
          <a:stretch>
            <a:fillRect/>
          </a:stretch>
        </p:blipFill>
        <p:spPr>
          <a:xfrm>
            <a:off x="7532296" y="4579166"/>
            <a:ext cx="1072728" cy="993393"/>
          </a:xfrm>
          <a:prstGeom prst="rect">
            <a:avLst/>
          </a:prstGeom>
        </p:spPr>
      </p:pic>
      <p:pic>
        <p:nvPicPr>
          <p:cNvPr id="20" name="Picture 19" descr="watering can.PNG"/>
          <p:cNvPicPr>
            <a:picLocks noChangeAspect="1"/>
          </p:cNvPicPr>
          <p:nvPr/>
        </p:nvPicPr>
        <p:blipFill>
          <a:blip r:embed="rId7"/>
          <a:stretch>
            <a:fillRect/>
          </a:stretch>
        </p:blipFill>
        <p:spPr>
          <a:xfrm>
            <a:off x="770783" y="4452174"/>
            <a:ext cx="1279134" cy="1005522"/>
          </a:xfrm>
          <a:prstGeom prst="rect">
            <a:avLst/>
          </a:prstGeom>
        </p:spPr>
      </p:pic>
      <p:pic>
        <p:nvPicPr>
          <p:cNvPr id="21" name="Picture 20" descr="trunk.PNG"/>
          <p:cNvPicPr>
            <a:picLocks noChangeAspect="1"/>
          </p:cNvPicPr>
          <p:nvPr/>
        </p:nvPicPr>
        <p:blipFill>
          <a:blip r:embed="rId8"/>
          <a:stretch>
            <a:fillRect/>
          </a:stretch>
        </p:blipFill>
        <p:spPr>
          <a:xfrm>
            <a:off x="2656110" y="4212072"/>
            <a:ext cx="714145" cy="1309264"/>
          </a:xfrm>
          <a:prstGeom prst="rect">
            <a:avLst/>
          </a:prstGeom>
        </p:spPr>
      </p:pic>
      <p:sp>
        <p:nvSpPr>
          <p:cNvPr id="4" name="TextBox 3"/>
          <p:cNvSpPr txBox="1"/>
          <p:nvPr/>
        </p:nvSpPr>
        <p:spPr>
          <a:xfrm>
            <a:off x="1977346" y="376318"/>
            <a:ext cx="5189308" cy="646331"/>
          </a:xfrm>
          <a:prstGeom prst="rect">
            <a:avLst/>
          </a:prstGeom>
          <a:noFill/>
        </p:spPr>
        <p:txBody>
          <a:bodyPr wrap="square" rtlCol="0">
            <a:spAutoFit/>
          </a:bodyPr>
          <a:lstStyle/>
          <a:p>
            <a:pPr algn="ctr"/>
            <a:r>
              <a:rPr lang="es-DO" sz="3600" dirty="0" smtClean="0">
                <a:solidFill>
                  <a:schemeClr val="accent6"/>
                </a:solidFill>
              </a:rPr>
              <a:t>El Marco Lógico</a:t>
            </a:r>
            <a:endParaRPr lang="es-DO" sz="3600" dirty="0">
              <a:solidFill>
                <a:schemeClr val="accent6"/>
              </a:solidFill>
            </a:endParaRPr>
          </a:p>
        </p:txBody>
      </p:sp>
      <p:sp>
        <p:nvSpPr>
          <p:cNvPr id="40" name="TextBox 21"/>
          <p:cNvSpPr txBox="1"/>
          <p:nvPr/>
        </p:nvSpPr>
        <p:spPr>
          <a:xfrm>
            <a:off x="187086" y="6174789"/>
            <a:ext cx="96673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accent6"/>
                </a:solidFill>
              </a:rPr>
              <a:t>Antes</a:t>
            </a:r>
            <a:endParaRPr lang="en-US" dirty="0">
              <a:solidFill>
                <a:schemeClr val="accent6"/>
              </a:solidFill>
            </a:endParaRPr>
          </a:p>
        </p:txBody>
      </p:sp>
      <p:sp>
        <p:nvSpPr>
          <p:cNvPr id="41" name="TextBox 22"/>
          <p:cNvSpPr txBox="1"/>
          <p:nvPr/>
        </p:nvSpPr>
        <p:spPr>
          <a:xfrm>
            <a:off x="1616145" y="6152462"/>
            <a:ext cx="128641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accent6"/>
                </a:solidFill>
              </a:rPr>
              <a:t>Actividad</a:t>
            </a:r>
            <a:endParaRPr lang="en-US" dirty="0">
              <a:solidFill>
                <a:schemeClr val="accent6"/>
              </a:solidFill>
            </a:endParaRPr>
          </a:p>
        </p:txBody>
      </p:sp>
      <p:sp>
        <p:nvSpPr>
          <p:cNvPr id="42" name="TextBox 23"/>
          <p:cNvSpPr txBox="1"/>
          <p:nvPr/>
        </p:nvSpPr>
        <p:spPr>
          <a:xfrm>
            <a:off x="5058574" y="6174789"/>
            <a:ext cx="227555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DO" dirty="0" smtClean="0">
                <a:solidFill>
                  <a:schemeClr val="accent6"/>
                </a:solidFill>
              </a:rPr>
              <a:t>Cambio= Resultado</a:t>
            </a:r>
            <a:endParaRPr lang="es-DO" dirty="0">
              <a:solidFill>
                <a:schemeClr val="accent6"/>
              </a:solidFill>
            </a:endParaRPr>
          </a:p>
        </p:txBody>
      </p:sp>
      <p:sp>
        <p:nvSpPr>
          <p:cNvPr id="43" name="TextBox 24"/>
          <p:cNvSpPr txBox="1"/>
          <p:nvPr/>
        </p:nvSpPr>
        <p:spPr>
          <a:xfrm>
            <a:off x="3348039" y="6152462"/>
            <a:ext cx="13599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DO" dirty="0" smtClean="0">
                <a:solidFill>
                  <a:schemeClr val="accent6"/>
                </a:solidFill>
              </a:rPr>
              <a:t>Después</a:t>
            </a:r>
            <a:endParaRPr lang="es-DO" dirty="0">
              <a:solidFill>
                <a:schemeClr val="accent6"/>
              </a:solidFill>
            </a:endParaRPr>
          </a:p>
        </p:txBody>
      </p:sp>
      <p:sp>
        <p:nvSpPr>
          <p:cNvPr id="44" name="Right Arrow 43"/>
          <p:cNvSpPr/>
          <p:nvPr/>
        </p:nvSpPr>
        <p:spPr>
          <a:xfrm>
            <a:off x="2723868" y="6288405"/>
            <a:ext cx="624172" cy="20735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5" name="Right Arrow 44"/>
          <p:cNvSpPr/>
          <p:nvPr/>
        </p:nvSpPr>
        <p:spPr>
          <a:xfrm>
            <a:off x="991973" y="6294562"/>
            <a:ext cx="624172" cy="20735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6" name="Right Arrow 45"/>
          <p:cNvSpPr/>
          <p:nvPr/>
        </p:nvSpPr>
        <p:spPr>
          <a:xfrm>
            <a:off x="4363933" y="6268527"/>
            <a:ext cx="624172" cy="20735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7" name="Oval 46"/>
          <p:cNvSpPr/>
          <p:nvPr/>
        </p:nvSpPr>
        <p:spPr>
          <a:xfrm>
            <a:off x="5109659" y="6030634"/>
            <a:ext cx="2224472" cy="659622"/>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7" name="Rectangle 26"/>
          <p:cNvSpPr/>
          <p:nvPr/>
        </p:nvSpPr>
        <p:spPr>
          <a:xfrm>
            <a:off x="187086" y="4504492"/>
            <a:ext cx="368085" cy="6117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3998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054787" y="168965"/>
            <a:ext cx="930187" cy="1769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GFC logo mid-r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60591" y="0"/>
            <a:ext cx="1780997" cy="783824"/>
          </a:xfrm>
          <a:prstGeom prst="rect">
            <a:avLst/>
          </a:prstGeom>
          <a:noFill/>
          <a:ln w="9525">
            <a:noFill/>
            <a:miter lim="800000"/>
            <a:headEnd/>
            <a:tailEnd/>
          </a:ln>
        </p:spPr>
      </p:pic>
      <p:sp>
        <p:nvSpPr>
          <p:cNvPr id="2" name="Title 1"/>
          <p:cNvSpPr>
            <a:spLocks noGrp="1"/>
          </p:cNvSpPr>
          <p:nvPr>
            <p:ph type="title"/>
          </p:nvPr>
        </p:nvSpPr>
        <p:spPr>
          <a:xfrm>
            <a:off x="498474" y="302664"/>
            <a:ext cx="7556313" cy="1116106"/>
          </a:xfrm>
        </p:spPr>
        <p:txBody>
          <a:bodyPr/>
          <a:lstStyle/>
          <a:p>
            <a:r>
              <a:rPr lang="es-DO" noProof="0" dirty="0" smtClean="0">
                <a:solidFill>
                  <a:schemeClr val="accent6"/>
                </a:solidFill>
              </a:rPr>
              <a:t>Ejemplo del</a:t>
            </a:r>
            <a:r>
              <a:rPr lang="es-DO" baseline="0" noProof="0" dirty="0" smtClean="0">
                <a:solidFill>
                  <a:schemeClr val="accent6"/>
                </a:solidFill>
              </a:rPr>
              <a:t> Marco Lógico</a:t>
            </a:r>
            <a:endParaRPr lang="es-DO" noProof="0" dirty="0">
              <a:solidFill>
                <a:schemeClr val="accent6"/>
              </a:solidFill>
            </a:endParaRPr>
          </a:p>
        </p:txBody>
      </p:sp>
      <p:sp>
        <p:nvSpPr>
          <p:cNvPr id="3" name="Content Placeholder 2"/>
          <p:cNvSpPr>
            <a:spLocks noGrp="1"/>
          </p:cNvSpPr>
          <p:nvPr>
            <p:ph sz="half" idx="1"/>
          </p:nvPr>
        </p:nvSpPr>
        <p:spPr>
          <a:xfrm>
            <a:off x="286059" y="833211"/>
            <a:ext cx="3614655" cy="6024789"/>
          </a:xfrm>
        </p:spPr>
        <p:txBody>
          <a:bodyPr>
            <a:normAutofit lnSpcReduction="10000"/>
          </a:bodyPr>
          <a:lstStyle/>
          <a:p>
            <a:r>
              <a:rPr lang="es-DO" b="1" noProof="0" dirty="0" smtClean="0"/>
              <a:t>Aumento de inscripciones universitarias</a:t>
            </a:r>
          </a:p>
          <a:p>
            <a:r>
              <a:rPr lang="es-DO" b="1" noProof="0" dirty="0" smtClean="0"/>
              <a:t>90% de los estudiantes en el programa de tutoría aprueban sus exámenes</a:t>
            </a:r>
            <a:endParaRPr lang="es-DO" noProof="0" dirty="0" smtClean="0"/>
          </a:p>
          <a:p>
            <a:r>
              <a:rPr lang="es-DO" b="1" noProof="0" dirty="0" smtClean="0"/>
              <a:t>Se proporcionan 20 horas de tutorías de matemáticas a los estudiantes</a:t>
            </a:r>
          </a:p>
          <a:p>
            <a:r>
              <a:rPr lang="es-DO" b="1" noProof="0" dirty="0" smtClean="0"/>
              <a:t>Se ofrecen tutorías</a:t>
            </a:r>
          </a:p>
          <a:p>
            <a:r>
              <a:rPr lang="es-DO" b="1" noProof="0" dirty="0" smtClean="0"/>
              <a:t>Se contratan a tutores y se consigue un local para hacer las tutorías</a:t>
            </a:r>
          </a:p>
          <a:p>
            <a:r>
              <a:rPr lang="es-DO" b="1" noProof="0" dirty="0" smtClean="0"/>
              <a:t>Muchos estudiantes no pueden asistir a la universidad porque no están preparados para el examen de ingreso </a:t>
            </a:r>
            <a:endParaRPr lang="es-DO" noProof="0" dirty="0" smtClean="0"/>
          </a:p>
          <a:p>
            <a:endParaRPr lang="es-DO" noProof="0" dirty="0"/>
          </a:p>
        </p:txBody>
      </p:sp>
      <p:pic>
        <p:nvPicPr>
          <p:cNvPr id="15" name="Picture 14" descr="eating the apple.PNG"/>
          <p:cNvPicPr>
            <a:picLocks noChangeAspect="1"/>
          </p:cNvPicPr>
          <p:nvPr/>
        </p:nvPicPr>
        <p:blipFill>
          <a:blip r:embed="rId4"/>
          <a:stretch>
            <a:fillRect/>
          </a:stretch>
        </p:blipFill>
        <p:spPr>
          <a:xfrm>
            <a:off x="6733187" y="660841"/>
            <a:ext cx="844420" cy="781970"/>
          </a:xfrm>
          <a:prstGeom prst="rect">
            <a:avLst/>
          </a:prstGeom>
        </p:spPr>
      </p:pic>
      <p:pic>
        <p:nvPicPr>
          <p:cNvPr id="16" name="Picture 15" descr="watering can.PNG"/>
          <p:cNvPicPr>
            <a:picLocks noChangeAspect="1"/>
          </p:cNvPicPr>
          <p:nvPr/>
        </p:nvPicPr>
        <p:blipFill>
          <a:blip r:embed="rId5"/>
          <a:stretch>
            <a:fillRect/>
          </a:stretch>
        </p:blipFill>
        <p:spPr>
          <a:xfrm>
            <a:off x="6733187" y="4368270"/>
            <a:ext cx="997110" cy="783824"/>
          </a:xfrm>
          <a:prstGeom prst="rect">
            <a:avLst/>
          </a:prstGeom>
        </p:spPr>
      </p:pic>
      <p:pic>
        <p:nvPicPr>
          <p:cNvPr id="17" name="Picture 16" descr="trunk.PNG"/>
          <p:cNvPicPr>
            <a:picLocks noChangeAspect="1"/>
          </p:cNvPicPr>
          <p:nvPr/>
        </p:nvPicPr>
        <p:blipFill>
          <a:blip r:embed="rId6"/>
          <a:stretch>
            <a:fillRect/>
          </a:stretch>
        </p:blipFill>
        <p:spPr>
          <a:xfrm>
            <a:off x="6743919" y="3237705"/>
            <a:ext cx="616672" cy="1130565"/>
          </a:xfrm>
          <a:prstGeom prst="rect">
            <a:avLst/>
          </a:prstGeom>
        </p:spPr>
      </p:pic>
      <p:pic>
        <p:nvPicPr>
          <p:cNvPr id="18" name="Picture 17" descr="branch.PNG"/>
          <p:cNvPicPr>
            <a:picLocks noChangeAspect="1"/>
          </p:cNvPicPr>
          <p:nvPr/>
        </p:nvPicPr>
        <p:blipFill>
          <a:blip r:embed="rId7"/>
          <a:stretch>
            <a:fillRect/>
          </a:stretch>
        </p:blipFill>
        <p:spPr>
          <a:xfrm flipH="1">
            <a:off x="6670874" y="2287867"/>
            <a:ext cx="689717" cy="949838"/>
          </a:xfrm>
          <a:prstGeom prst="rect">
            <a:avLst/>
          </a:prstGeom>
        </p:spPr>
      </p:pic>
      <p:pic>
        <p:nvPicPr>
          <p:cNvPr id="19" name="Picture 18" descr="apple.PNG"/>
          <p:cNvPicPr>
            <a:picLocks noChangeAspect="1"/>
          </p:cNvPicPr>
          <p:nvPr/>
        </p:nvPicPr>
        <p:blipFill>
          <a:blip r:embed="rId8"/>
          <a:stretch>
            <a:fillRect/>
          </a:stretch>
        </p:blipFill>
        <p:spPr>
          <a:xfrm flipH="1">
            <a:off x="6589193" y="1588615"/>
            <a:ext cx="988414" cy="699030"/>
          </a:xfrm>
          <a:prstGeom prst="rect">
            <a:avLst/>
          </a:prstGeom>
        </p:spPr>
      </p:pic>
      <p:sp>
        <p:nvSpPr>
          <p:cNvPr id="22" name="Rectangle 21"/>
          <p:cNvSpPr>
            <a:spLocks noChangeArrowheads="1"/>
          </p:cNvSpPr>
          <p:nvPr/>
        </p:nvSpPr>
        <p:spPr bwMode="auto">
          <a:xfrm>
            <a:off x="4102101" y="3655104"/>
            <a:ext cx="2514600" cy="609600"/>
          </a:xfrm>
          <a:prstGeom prst="rect">
            <a:avLst/>
          </a:prstGeom>
          <a:solidFill>
            <a:srgbClr val="F5CE0F"/>
          </a:solidFill>
          <a:ln w="9525">
            <a:noFill/>
            <a:miter lim="800000"/>
            <a:headEnd/>
            <a:tailEnd/>
          </a:ln>
          <a:effectLst/>
        </p:spPr>
        <p:txBody>
          <a:bodyPr anchor="ctr"/>
          <a:lstStyle/>
          <a:p>
            <a:pPr algn="ctr">
              <a:defRPr/>
            </a:pPr>
            <a:r>
              <a:rPr lang="en-US" sz="1400" dirty="0" smtClean="0">
                <a:solidFill>
                  <a:schemeClr val="lt1"/>
                </a:solidFill>
                <a:latin typeface="+mn-lt"/>
                <a:ea typeface="+mn-ea"/>
              </a:rPr>
              <a:t>ACTIVIDAD/PROGRAMA</a:t>
            </a:r>
            <a:endParaRPr lang="en-US" sz="1400" dirty="0">
              <a:solidFill>
                <a:schemeClr val="lt1"/>
              </a:solidFill>
              <a:latin typeface="+mn-lt"/>
              <a:ea typeface="+mn-ea"/>
            </a:endParaRPr>
          </a:p>
        </p:txBody>
      </p:sp>
      <p:sp>
        <p:nvSpPr>
          <p:cNvPr id="23" name="Rectangle 22"/>
          <p:cNvSpPr>
            <a:spLocks noChangeArrowheads="1"/>
          </p:cNvSpPr>
          <p:nvPr/>
        </p:nvSpPr>
        <p:spPr bwMode="auto">
          <a:xfrm>
            <a:off x="4102101" y="2780505"/>
            <a:ext cx="2514600" cy="609600"/>
          </a:xfrm>
          <a:prstGeom prst="rect">
            <a:avLst/>
          </a:prstGeom>
          <a:solidFill>
            <a:srgbClr val="FF0000"/>
          </a:solidFill>
          <a:ln w="9525">
            <a:noFill/>
            <a:miter lim="800000"/>
            <a:headEnd/>
            <a:tailEnd/>
          </a:ln>
          <a:effectLst/>
        </p:spPr>
        <p:txBody>
          <a:bodyPr anchor="ctr"/>
          <a:lstStyle/>
          <a:p>
            <a:pPr algn="ctr">
              <a:defRPr/>
            </a:pPr>
            <a:r>
              <a:rPr lang="en-US" dirty="0" smtClean="0">
                <a:solidFill>
                  <a:schemeClr val="lt1"/>
                </a:solidFill>
              </a:rPr>
              <a:t>RENDIMIENTO</a:t>
            </a:r>
            <a:endParaRPr lang="en-US" dirty="0">
              <a:solidFill>
                <a:schemeClr val="lt1"/>
              </a:solidFill>
              <a:latin typeface="+mn-lt"/>
              <a:ea typeface="+mn-ea"/>
            </a:endParaRPr>
          </a:p>
        </p:txBody>
      </p:sp>
      <p:sp>
        <p:nvSpPr>
          <p:cNvPr id="24" name="Rectangle 23"/>
          <p:cNvSpPr>
            <a:spLocks noChangeArrowheads="1"/>
          </p:cNvSpPr>
          <p:nvPr/>
        </p:nvSpPr>
        <p:spPr bwMode="auto">
          <a:xfrm>
            <a:off x="4102101" y="1914774"/>
            <a:ext cx="2514600" cy="609600"/>
          </a:xfrm>
          <a:prstGeom prst="rect">
            <a:avLst/>
          </a:prstGeom>
          <a:solidFill>
            <a:srgbClr val="800000"/>
          </a:solidFill>
          <a:ln w="9525">
            <a:noFill/>
            <a:miter lim="800000"/>
            <a:headEnd/>
            <a:tailEnd/>
          </a:ln>
          <a:effectLst/>
        </p:spPr>
        <p:txBody>
          <a:bodyPr anchor="ctr"/>
          <a:lstStyle/>
          <a:p>
            <a:pPr algn="ctr">
              <a:defRPr/>
            </a:pPr>
            <a:r>
              <a:rPr lang="en-US" dirty="0" smtClean="0">
                <a:solidFill>
                  <a:schemeClr val="lt1"/>
                </a:solidFill>
              </a:rPr>
              <a:t>RESULTADO</a:t>
            </a:r>
            <a:endParaRPr lang="en-US" dirty="0">
              <a:solidFill>
                <a:schemeClr val="lt1"/>
              </a:solidFill>
              <a:latin typeface="+mn-lt"/>
              <a:ea typeface="+mn-ea"/>
            </a:endParaRPr>
          </a:p>
        </p:txBody>
      </p:sp>
      <p:sp>
        <p:nvSpPr>
          <p:cNvPr id="25" name="Rectangle 24"/>
          <p:cNvSpPr>
            <a:spLocks noChangeArrowheads="1"/>
          </p:cNvSpPr>
          <p:nvPr/>
        </p:nvSpPr>
        <p:spPr bwMode="auto">
          <a:xfrm>
            <a:off x="4102101" y="985611"/>
            <a:ext cx="2514600" cy="609600"/>
          </a:xfrm>
          <a:prstGeom prst="rect">
            <a:avLst/>
          </a:prstGeom>
          <a:solidFill>
            <a:srgbClr val="FF6600"/>
          </a:solidFill>
          <a:ln w="9525">
            <a:noFill/>
            <a:miter lim="800000"/>
            <a:headEnd/>
            <a:tailEnd/>
          </a:ln>
          <a:effectLst/>
        </p:spPr>
        <p:txBody>
          <a:bodyPr anchor="ctr"/>
          <a:lstStyle/>
          <a:p>
            <a:pPr algn="ctr">
              <a:defRPr/>
            </a:pPr>
            <a:r>
              <a:rPr lang="en-US" dirty="0" smtClean="0">
                <a:solidFill>
                  <a:schemeClr val="lt1"/>
                </a:solidFill>
                <a:latin typeface="+mn-lt"/>
                <a:ea typeface="+mn-ea"/>
              </a:rPr>
              <a:t>IMPACTO</a:t>
            </a:r>
            <a:endParaRPr lang="en-US" dirty="0">
              <a:solidFill>
                <a:schemeClr val="lt1"/>
              </a:solidFill>
              <a:latin typeface="+mn-lt"/>
              <a:ea typeface="+mn-ea"/>
            </a:endParaRPr>
          </a:p>
        </p:txBody>
      </p:sp>
      <p:sp>
        <p:nvSpPr>
          <p:cNvPr id="26" name="Rectangle 25"/>
          <p:cNvSpPr>
            <a:spLocks noChangeArrowheads="1"/>
          </p:cNvSpPr>
          <p:nvPr/>
        </p:nvSpPr>
        <p:spPr bwMode="auto">
          <a:xfrm>
            <a:off x="4102101" y="4512365"/>
            <a:ext cx="2514600" cy="609600"/>
          </a:xfrm>
          <a:prstGeom prst="rect">
            <a:avLst/>
          </a:prstGeom>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smtClean="0">
                <a:solidFill>
                  <a:schemeClr val="lt1"/>
                </a:solidFill>
                <a:latin typeface="+mn-lt"/>
                <a:ea typeface="+mn-ea"/>
              </a:rPr>
              <a:t>ENTRADA</a:t>
            </a:r>
            <a:endParaRPr lang="en-US" dirty="0">
              <a:solidFill>
                <a:schemeClr val="lt1"/>
              </a:solidFill>
              <a:latin typeface="+mn-lt"/>
              <a:ea typeface="+mn-ea"/>
            </a:endParaRPr>
          </a:p>
        </p:txBody>
      </p:sp>
      <p:sp>
        <p:nvSpPr>
          <p:cNvPr id="27" name="Rectangle 26"/>
          <p:cNvSpPr>
            <a:spLocks noChangeArrowheads="1"/>
          </p:cNvSpPr>
          <p:nvPr/>
        </p:nvSpPr>
        <p:spPr bwMode="auto">
          <a:xfrm>
            <a:off x="4102101" y="5788296"/>
            <a:ext cx="2514600" cy="609600"/>
          </a:xfrm>
          <a:prstGeom prst="rect">
            <a:avLst/>
          </a:prstGeom>
          <a:solidFill>
            <a:schemeClr val="accent5"/>
          </a:solidFill>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smtClean="0">
                <a:solidFill>
                  <a:schemeClr val="lt1"/>
                </a:solidFill>
                <a:latin typeface="+mn-lt"/>
                <a:ea typeface="+mn-ea"/>
              </a:rPr>
              <a:t>PROMBLEMA</a:t>
            </a:r>
            <a:endParaRPr lang="en-US" dirty="0">
              <a:solidFill>
                <a:schemeClr val="lt1"/>
              </a:solidFill>
              <a:latin typeface="+mn-lt"/>
              <a:ea typeface="+mn-ea"/>
            </a:endParaRPr>
          </a:p>
        </p:txBody>
      </p:sp>
    </p:spTree>
    <p:extLst>
      <p:ext uri="{BB962C8B-B14F-4D97-AF65-F5344CB8AC3E}">
        <p14:creationId xmlns:p14="http://schemas.microsoft.com/office/powerpoint/2010/main" xmlns="" val="942470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2959</TotalTime>
  <Words>6283</Words>
  <Application>Microsoft Office PowerPoint</Application>
  <PresentationFormat>On-screen Show (4:3)</PresentationFormat>
  <Paragraphs>564</Paragraphs>
  <Slides>24</Slides>
  <Notes>24</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Advantage</vt:lpstr>
      <vt:lpstr>Monitoreo, Aprendizaje &amp; Evaluación</vt:lpstr>
      <vt:lpstr>Objetivos de Aprendizaje</vt:lpstr>
      <vt:lpstr>¿Qué es Monitoreo y Evaluación?</vt:lpstr>
      <vt:lpstr>Monitoreo ∙ Aprendizaje ∙ Evaluación </vt:lpstr>
      <vt:lpstr>Apunten tres maneras en que su organización se puede beneficiar de un sistema de Monitoreo y Evaluación. </vt:lpstr>
      <vt:lpstr>Palabras Claves </vt:lpstr>
      <vt:lpstr>Slide 7</vt:lpstr>
      <vt:lpstr>Slide 8</vt:lpstr>
      <vt:lpstr>Ejemplo del Marco Lógico</vt:lpstr>
      <vt:lpstr>Ahora ustedes: El Marco Lógico</vt:lpstr>
      <vt:lpstr>Aprendamos mas sobre el Marco Lógico</vt:lpstr>
      <vt:lpstr>M&amp;E de GFC: Descripción de Resultado e Informes</vt:lpstr>
      <vt:lpstr>Mediciones SMART</vt:lpstr>
      <vt:lpstr>¿Les parece SMART esta descripción de resultado? </vt:lpstr>
      <vt:lpstr>Descripciones de Resultado para GFC</vt:lpstr>
      <vt:lpstr>Identificando una buena descripción de resultado</vt:lpstr>
      <vt:lpstr>Práctica: Escriban una descripción de resultado para GFC</vt:lpstr>
      <vt:lpstr>Recolectando Datos</vt:lpstr>
      <vt:lpstr>Recolectando Datos</vt:lpstr>
      <vt:lpstr>Análisis de Datos</vt:lpstr>
      <vt:lpstr>Identificando las herramientas que se pueden usar para recolectar datos</vt:lpstr>
      <vt:lpstr>Recursos Adicionales</vt:lpstr>
      <vt:lpstr>Favor de apuntar tres cambios que pueden hacer para mejorar su sistema de M&amp;E.</vt:lpstr>
      <vt:lpstr>¡Muchas gracias por su participación!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Ellison</dc:creator>
  <cp:lastModifiedBy>sellison</cp:lastModifiedBy>
  <cp:revision>321</cp:revision>
  <dcterms:created xsi:type="dcterms:W3CDTF">2014-03-14T00:54:33Z</dcterms:created>
  <dcterms:modified xsi:type="dcterms:W3CDTF">2014-07-22T21:02:08Z</dcterms:modified>
</cp:coreProperties>
</file>