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5" r:id="rId4"/>
    <p:sldId id="271" r:id="rId5"/>
    <p:sldId id="258" r:id="rId6"/>
    <p:sldId id="259" r:id="rId7"/>
    <p:sldId id="267" r:id="rId8"/>
    <p:sldId id="269" r:id="rId9"/>
    <p:sldId id="268" r:id="rId10"/>
    <p:sldId id="266" r:id="rId11"/>
    <p:sldId id="270" r:id="rId12"/>
    <p:sldId id="260" r:id="rId13"/>
    <p:sldId id="261" r:id="rId14"/>
    <p:sldId id="262" r:id="rId15"/>
    <p:sldId id="272" r:id="rId16"/>
    <p:sldId id="263" r:id="rId17"/>
    <p:sldId id="273" r:id="rId18"/>
    <p:sldId id="274" r:id="rId19"/>
    <p:sldId id="264" r:id="rId20"/>
    <p:sldId id="265"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llison" initials="se" lastIdx="19"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pPr>
              <a:defRPr/>
            </a:pPr>
            <a:fld id="{8A5F6500-8EA5-4D8F-B92D-436A48F333AC}" type="datetimeFigureOut">
              <a:rPr lang="en-US" smtClean="0"/>
              <a:pPr>
                <a:defRPr/>
              </a:pPr>
              <a:t>6/3/2015</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12AC1F4A-A97E-41AB-8D0F-D19249822918}"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6806540-0011-4942-AF31-2ED8E72CB20A}" type="datetimeFigureOut">
              <a:rPr lang="en-US" smtClean="0"/>
              <a:pPr>
                <a:defRPr/>
              </a:pPr>
              <a:t>6/3/2015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8DFFD7-B305-4F71-9262-53046CEB4BF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4D8722A-7A1F-4250-8DF3-12F08CEC3D84}" type="datetimeFigureOut">
              <a:rPr lang="en-US" smtClean="0"/>
              <a:pPr>
                <a:defRPr/>
              </a:pPr>
              <a:t>6/3/2015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5D314C-C464-4B0C-8F46-6D9438957BE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pPr>
              <a:defRPr/>
            </a:pPr>
            <a:fld id="{A609E263-FCCB-4042-8CBC-DB6DC98D20CC}" type="datetimeFigureOut">
              <a:rPr lang="en-US" smtClean="0"/>
              <a:pPr>
                <a:defRPr/>
              </a:pPr>
              <a:t>6/3/2015</a:t>
            </a:fld>
            <a:endParaRPr lang="en-US"/>
          </a:p>
        </p:txBody>
      </p:sp>
      <p:sp>
        <p:nvSpPr>
          <p:cNvPr id="5" name="Footer Placeholder 4"/>
          <p:cNvSpPr>
            <a:spLocks noGrp="1"/>
          </p:cNvSpPr>
          <p:nvPr>
            <p:ph type="ftr" sz="quarter" idx="11"/>
          </p:nvPr>
        </p:nvSpPr>
        <p:spPr>
          <a:xfrm>
            <a:off x="457200" y="6480969"/>
            <a:ext cx="4260056" cy="300831"/>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79938E-B036-4F56-88BC-1813CA3E2F5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pPr>
              <a:defRPr/>
            </a:pPr>
            <a:fld id="{EA92C19F-1A3D-4865-ADDF-AC662EC4798B}" type="datetimeFigureOut">
              <a:rPr lang="en-US" smtClean="0"/>
              <a:pPr>
                <a:defRPr/>
              </a:pPr>
              <a:t>6/3/2015</a:t>
            </a:fld>
            <a:endParaRPr lang="en-US"/>
          </a:p>
        </p:txBody>
      </p:sp>
      <p:sp>
        <p:nvSpPr>
          <p:cNvPr id="5" name="Footer Placeholder 4"/>
          <p:cNvSpPr>
            <a:spLocks noGrp="1"/>
          </p:cNvSpPr>
          <p:nvPr>
            <p:ph type="ftr" sz="quarter" idx="11"/>
          </p:nvPr>
        </p:nvSpPr>
        <p:spPr>
          <a:xfrm>
            <a:off x="2619376" y="6480969"/>
            <a:ext cx="4260056" cy="300831"/>
          </a:xfrm>
        </p:spPr>
        <p:txBody>
          <a:bodyPr/>
          <a:lstStyle/>
          <a:p>
            <a:pPr>
              <a:defRPr/>
            </a:pPr>
            <a:endParaRPr lang="en-US"/>
          </a:p>
        </p:txBody>
      </p:sp>
      <p:sp>
        <p:nvSpPr>
          <p:cNvPr id="6" name="Slide Number Placeholder 5"/>
          <p:cNvSpPr>
            <a:spLocks noGrp="1"/>
          </p:cNvSpPr>
          <p:nvPr>
            <p:ph type="sldNum" sz="quarter" idx="12"/>
          </p:nvPr>
        </p:nvSpPr>
        <p:spPr>
          <a:xfrm>
            <a:off x="8451056" y="809624"/>
            <a:ext cx="502920" cy="300831"/>
          </a:xfrm>
        </p:spPr>
        <p:txBody>
          <a:bodyPr/>
          <a:lstStyle/>
          <a:p>
            <a:pPr>
              <a:defRPr/>
            </a:pPr>
            <a:fld id="{2CB62471-4F90-48B6-A9F9-C99B513AB9A3}" type="slidenum">
              <a:rPr lang="en-US" smtClean="0"/>
              <a:pPr>
                <a:defRPr/>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pPr>
              <a:defRPr/>
            </a:pPr>
            <a:fld id="{B85B573D-29B0-4604-B03F-30982835BAF4}" type="datetimeFigureOut">
              <a:rPr lang="en-US" smtClean="0"/>
              <a:pPr>
                <a:defRPr/>
              </a:pPr>
              <a:t>6/3/2015</a:t>
            </a:fld>
            <a:endParaRPr lang="en-US"/>
          </a:p>
        </p:txBody>
      </p:sp>
      <p:sp>
        <p:nvSpPr>
          <p:cNvPr id="6" name="Footer Placeholder 5"/>
          <p:cNvSpPr>
            <a:spLocks noGrp="1"/>
          </p:cNvSpPr>
          <p:nvPr>
            <p:ph type="ftr" sz="quarter" idx="11"/>
          </p:nvPr>
        </p:nvSpPr>
        <p:spPr>
          <a:xfrm>
            <a:off x="457200" y="6480969"/>
            <a:ext cx="4260056" cy="301752"/>
          </a:xfrm>
        </p:spPr>
        <p:txBody>
          <a:bodyPr/>
          <a:lstStyle/>
          <a:p>
            <a:pPr>
              <a:defRPr/>
            </a:pPr>
            <a:endParaRPr lang="en-US"/>
          </a:p>
        </p:txBody>
      </p:sp>
      <p:sp>
        <p:nvSpPr>
          <p:cNvPr id="7" name="Slide Number Placeholder 6"/>
          <p:cNvSpPr>
            <a:spLocks noGrp="1"/>
          </p:cNvSpPr>
          <p:nvPr>
            <p:ph type="sldNum" sz="quarter" idx="12"/>
          </p:nvPr>
        </p:nvSpPr>
        <p:spPr>
          <a:xfrm>
            <a:off x="7589520" y="6480969"/>
            <a:ext cx="502920" cy="301752"/>
          </a:xfrm>
        </p:spPr>
        <p:txBody>
          <a:bodyPr/>
          <a:lstStyle/>
          <a:p>
            <a:pPr>
              <a:defRPr/>
            </a:pPr>
            <a:fld id="{DF5C8313-C4B0-4222-915E-C6DCEB56CF7B}"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pPr>
              <a:defRPr/>
            </a:pPr>
            <a:fld id="{E3FAB42D-BA1C-4E16-8B58-E81CC279FF3C}" type="datetimeFigureOut">
              <a:rPr lang="en-US" smtClean="0"/>
              <a:pPr>
                <a:defRPr/>
              </a:pPr>
              <a:t>6/3/2015</a:t>
            </a:fld>
            <a:endParaRPr lang="en-US"/>
          </a:p>
        </p:txBody>
      </p:sp>
      <p:sp>
        <p:nvSpPr>
          <p:cNvPr id="8" name="Footer Placeholder 7"/>
          <p:cNvSpPr>
            <a:spLocks noGrp="1"/>
          </p:cNvSpPr>
          <p:nvPr>
            <p:ph type="ftr" sz="quarter" idx="11"/>
          </p:nvPr>
        </p:nvSpPr>
        <p:spPr>
          <a:xfrm>
            <a:off x="457200" y="6480969"/>
            <a:ext cx="4261104" cy="301752"/>
          </a:xfrm>
        </p:spPr>
        <p:txBody>
          <a:bodyPr/>
          <a:lstStyle/>
          <a:p>
            <a:pPr>
              <a:defRPr/>
            </a:pPr>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pPr>
              <a:defRPr/>
            </a:pPr>
            <a:fld id="{29DD4D59-3A0B-4F11-99A2-C672CEEE3788}"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1C3AC8F6-8C7A-419E-8BE3-C6BED907EB34}" type="datetimeFigureOut">
              <a:rPr lang="en-US" smtClean="0"/>
              <a:pPr>
                <a:defRPr/>
              </a:pPr>
              <a:t>6/3/2015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70D4A5F-8052-41BE-9CD3-361E2F0CE5C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pPr>
              <a:defRPr/>
            </a:pPr>
            <a:fld id="{946ADD7C-FFBD-43EF-914E-81EAE12B620E}" type="datetimeFigureOut">
              <a:rPr lang="en-US" smtClean="0"/>
              <a:pPr>
                <a:defRPr/>
              </a:pPr>
              <a:t>6/3/2015</a:t>
            </a:fld>
            <a:endParaRPr lang="en-US"/>
          </a:p>
        </p:txBody>
      </p:sp>
      <p:sp>
        <p:nvSpPr>
          <p:cNvPr id="3" name="Footer Placeholder 2"/>
          <p:cNvSpPr>
            <a:spLocks noGrp="1"/>
          </p:cNvSpPr>
          <p:nvPr>
            <p:ph type="ftr" sz="quarter" idx="11"/>
          </p:nvPr>
        </p:nvSpPr>
        <p:spPr>
          <a:xfrm>
            <a:off x="457200" y="6481890"/>
            <a:ext cx="4260056" cy="300831"/>
          </a:xfrm>
        </p:spPr>
        <p:txBody>
          <a:bodyPr/>
          <a:lstStyle/>
          <a:p>
            <a:pPr>
              <a:defRPr/>
            </a:pPr>
            <a:endParaRPr lang="en-US"/>
          </a:p>
        </p:txBody>
      </p:sp>
      <p:sp>
        <p:nvSpPr>
          <p:cNvPr id="4" name="Slide Number Placeholder 3"/>
          <p:cNvSpPr>
            <a:spLocks noGrp="1"/>
          </p:cNvSpPr>
          <p:nvPr>
            <p:ph type="sldNum" sz="quarter" idx="12"/>
          </p:nvPr>
        </p:nvSpPr>
        <p:spPr>
          <a:xfrm>
            <a:off x="7589520" y="6480969"/>
            <a:ext cx="502920" cy="301752"/>
          </a:xfrm>
        </p:spPr>
        <p:txBody>
          <a:bodyPr/>
          <a:lstStyle/>
          <a:p>
            <a:pPr>
              <a:defRPr/>
            </a:pPr>
            <a:fld id="{51BEB031-CEEA-469F-A2EC-05144D12E2A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pPr>
              <a:defRPr/>
            </a:pPr>
            <a:fld id="{287F9FBA-28B1-484A-AB28-C933462A76A0}" type="datetimeFigureOut">
              <a:rPr lang="en-US" smtClean="0"/>
              <a:pPr>
                <a:defRPr/>
              </a:pPr>
              <a:t>6/3/2015</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pPr>
              <a:defRPr/>
            </a:pPr>
            <a:fld id="{4D97EE73-8C19-4C5D-8BE3-C37EA63F9B2B}"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pPr>
              <a:defRPr/>
            </a:pPr>
            <a:fld id="{7520A468-B45A-4B32-A635-7DB0AFC1D4A1}" type="datetimeFigureOut">
              <a:rPr lang="en-US" smtClean="0"/>
              <a:pPr>
                <a:defRPr/>
              </a:pPr>
              <a:t>6/3/2015</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pPr>
              <a:defRPr/>
            </a:pPr>
            <a:fld id="{5AC1BBE1-4F3B-4C5F-9B46-149D252E0854}"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fld id="{C50F2ABB-746B-4B7C-B83F-0C15F8F34711}" type="datetimeFigureOut">
              <a:rPr lang="en-US" smtClean="0"/>
              <a:pPr>
                <a:defRPr/>
              </a:pPr>
              <a:t>6/3/2015</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90B85242-F77C-4B7E-A544-D2680E59F598}"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09600" y="1524000"/>
            <a:ext cx="7772400" cy="1470025"/>
          </a:xfrm>
        </p:spPr>
        <p:txBody>
          <a:bodyPr>
            <a:normAutofit/>
          </a:bodyPr>
          <a:lstStyle/>
          <a:p>
            <a:pPr eaLnBrk="1" hangingPunct="1"/>
            <a:r>
              <a:rPr lang="en-US" sz="4800" b="1" dirty="0" smtClean="0"/>
              <a:t>Kolkata Sanved </a:t>
            </a:r>
          </a:p>
        </p:txBody>
      </p:sp>
      <p:sp>
        <p:nvSpPr>
          <p:cNvPr id="2051" name="Subtitle 2"/>
          <p:cNvSpPr>
            <a:spLocks noGrp="1"/>
          </p:cNvSpPr>
          <p:nvPr>
            <p:ph type="subTitle" idx="1"/>
          </p:nvPr>
        </p:nvSpPr>
        <p:spPr>
          <a:xfrm>
            <a:off x="609600" y="3124200"/>
            <a:ext cx="7239000" cy="762000"/>
          </a:xfrm>
        </p:spPr>
        <p:txBody>
          <a:bodyPr>
            <a:noAutofit/>
          </a:bodyPr>
          <a:lstStyle/>
          <a:p>
            <a:pPr eaLnBrk="1" hangingPunct="1"/>
            <a:r>
              <a:rPr lang="en-US" sz="2800" b="1" dirty="0" err="1" smtClean="0">
                <a:solidFill>
                  <a:schemeClr val="tx1"/>
                </a:solidFill>
              </a:rPr>
              <a:t>Facebook</a:t>
            </a:r>
            <a:r>
              <a:rPr lang="en-US" sz="2800" b="1" dirty="0" smtClean="0">
                <a:solidFill>
                  <a:schemeClr val="tx1"/>
                </a:solidFill>
              </a:rPr>
              <a:t> as a Social Media Platform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t>What is being shared</a:t>
            </a:r>
          </a:p>
        </p:txBody>
      </p:sp>
      <p:sp>
        <p:nvSpPr>
          <p:cNvPr id="7171" name="Content Placeholder 2"/>
          <p:cNvSpPr>
            <a:spLocks noGrp="1"/>
          </p:cNvSpPr>
          <p:nvPr>
            <p:ph idx="1"/>
          </p:nvPr>
        </p:nvSpPr>
        <p:spPr/>
        <p:txBody>
          <a:bodyPr/>
          <a:lstStyle/>
          <a:p>
            <a:pPr algn="just" eaLnBrk="1" hangingPunct="1"/>
            <a:r>
              <a:rPr lang="en-US" sz="2400" dirty="0" smtClean="0"/>
              <a:t>Advocacy </a:t>
            </a:r>
          </a:p>
          <a:p>
            <a:pPr algn="just" eaLnBrk="1" hangingPunct="1">
              <a:buNone/>
            </a:pPr>
            <a:endParaRPr lang="en-US" sz="2400" dirty="0" smtClean="0"/>
          </a:p>
          <a:p>
            <a:pPr algn="just" eaLnBrk="1" hangingPunct="1"/>
            <a:r>
              <a:rPr lang="en-US" sz="2400" dirty="0" smtClean="0"/>
              <a:t>Links and Hash tags to other organizations as this helps reach a larger audience and interact around certain themes across organizations. On all platforms, Hash tags are being used actively. This adds to success as people are continuously searching for topics of personal relevance and by hash tagging, there is high probability that the right target population will be reached.</a:t>
            </a:r>
          </a:p>
          <a:p>
            <a:pPr eaLnBrk="1" hangingPunct="1">
              <a:buNone/>
            </a:pPr>
            <a:endParaRPr lang="en-US" sz="2400"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r>
              <a:rPr lang="en-US" dirty="0" smtClean="0"/>
              <a:t>What is being shared</a:t>
            </a:r>
            <a:endParaRPr lang="en-US" dirty="0"/>
          </a:p>
        </p:txBody>
      </p:sp>
      <p:sp>
        <p:nvSpPr>
          <p:cNvPr id="3" name="Content Placeholder 2"/>
          <p:cNvSpPr>
            <a:spLocks noGrp="1"/>
          </p:cNvSpPr>
          <p:nvPr>
            <p:ph idx="1"/>
          </p:nvPr>
        </p:nvSpPr>
        <p:spPr>
          <a:xfrm>
            <a:off x="381000" y="1295400"/>
            <a:ext cx="8229600" cy="990600"/>
          </a:xfrm>
        </p:spPr>
        <p:txBody>
          <a:bodyPr>
            <a:normAutofit fontScale="77500" lnSpcReduction="20000"/>
          </a:bodyPr>
          <a:lstStyle/>
          <a:p>
            <a:pPr algn="just"/>
            <a:r>
              <a:rPr lang="en-US" dirty="0" smtClean="0"/>
              <a:t>Campaigns – UN (</a:t>
            </a:r>
            <a:r>
              <a:rPr lang="en-US" dirty="0" err="1" smtClean="0"/>
              <a:t>Sohini</a:t>
            </a:r>
            <a:r>
              <a:rPr lang="en-US" dirty="0" smtClean="0"/>
              <a:t> </a:t>
            </a:r>
            <a:r>
              <a:rPr lang="en-US" dirty="0" err="1" smtClean="0"/>
              <a:t>Chakraborty</a:t>
            </a:r>
            <a:r>
              <a:rPr lang="en-US" dirty="0" smtClean="0"/>
              <a:t> (Founder/Director) and </a:t>
            </a:r>
            <a:r>
              <a:rPr lang="en-US" dirty="0" err="1" smtClean="0"/>
              <a:t>Sabita</a:t>
            </a:r>
            <a:r>
              <a:rPr lang="en-US" dirty="0" smtClean="0"/>
              <a:t> </a:t>
            </a:r>
            <a:r>
              <a:rPr lang="en-US" dirty="0" err="1" smtClean="0"/>
              <a:t>Debnath</a:t>
            </a:r>
            <a:r>
              <a:rPr lang="en-US" dirty="0" smtClean="0"/>
              <a:t> DMT </a:t>
            </a:r>
            <a:r>
              <a:rPr lang="en-US" dirty="0" err="1" smtClean="0"/>
              <a:t>Practioner</a:t>
            </a:r>
            <a:r>
              <a:rPr lang="en-US" dirty="0" smtClean="0"/>
              <a:t>  at UN Campaign in 2015</a:t>
            </a:r>
            <a:endParaRPr lang="en-US" dirty="0"/>
          </a:p>
        </p:txBody>
      </p:sp>
      <p:pic>
        <p:nvPicPr>
          <p:cNvPr id="4" name="Picture 3" descr="Skärmavbild 2015-05-05 kl. 18.06.15.png"/>
          <p:cNvPicPr>
            <a:picLocks noChangeAspect="1"/>
          </p:cNvPicPr>
          <p:nvPr/>
        </p:nvPicPr>
        <p:blipFill>
          <a:blip r:embed="rId2"/>
          <a:srcRect/>
          <a:stretch>
            <a:fillRect/>
          </a:stretch>
        </p:blipFill>
        <p:spPr bwMode="auto">
          <a:xfrm>
            <a:off x="4043285" y="2362200"/>
            <a:ext cx="4262515" cy="4271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Who is posting and how frequently</a:t>
            </a:r>
          </a:p>
        </p:txBody>
      </p:sp>
      <p:sp>
        <p:nvSpPr>
          <p:cNvPr id="8195" name="Content Placeholder 2"/>
          <p:cNvSpPr>
            <a:spLocks noGrp="1"/>
          </p:cNvSpPr>
          <p:nvPr>
            <p:ph idx="1"/>
          </p:nvPr>
        </p:nvSpPr>
        <p:spPr/>
        <p:txBody>
          <a:bodyPr/>
          <a:lstStyle/>
          <a:p>
            <a:pPr eaLnBrk="1" hangingPunct="1"/>
            <a:r>
              <a:rPr lang="en-US" smtClean="0"/>
              <a:t>Volunteers / Management</a:t>
            </a:r>
          </a:p>
          <a:p>
            <a:pPr eaLnBrk="1" hangingPunct="1"/>
            <a:r>
              <a:rPr lang="en-US" smtClean="0"/>
              <a:t>3 / 4 times a week</a:t>
            </a:r>
          </a:p>
          <a:p>
            <a:pPr eaLnBrk="1" hangingPunct="1"/>
            <a:r>
              <a:rPr lang="en-US" smtClean="0"/>
              <a:t>During events and campaigns - everyday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t>Who decides information to share</a:t>
            </a:r>
          </a:p>
        </p:txBody>
      </p:sp>
      <p:sp>
        <p:nvSpPr>
          <p:cNvPr id="9219" name="Content Placeholder 2"/>
          <p:cNvSpPr>
            <a:spLocks noGrp="1"/>
          </p:cNvSpPr>
          <p:nvPr>
            <p:ph idx="1"/>
          </p:nvPr>
        </p:nvSpPr>
        <p:spPr>
          <a:xfrm>
            <a:off x="457200" y="1882808"/>
            <a:ext cx="8229600" cy="2003392"/>
          </a:xfrm>
        </p:spPr>
        <p:txBody>
          <a:bodyPr/>
          <a:lstStyle/>
          <a:p>
            <a:r>
              <a:rPr lang="en-US" dirty="0" smtClean="0"/>
              <a:t>Director and Management</a:t>
            </a:r>
          </a:p>
          <a:p>
            <a:pPr eaLnBrk="1" hangingPunct="1"/>
            <a:r>
              <a:rPr lang="en-US" dirty="0" smtClean="0"/>
              <a:t>Volunteers can come with ideas </a:t>
            </a:r>
          </a:p>
          <a:p>
            <a:pPr eaLnBrk="1" hangingPunct="1"/>
            <a:r>
              <a:rPr lang="en-US" dirty="0" smtClean="0"/>
              <a:t>Creative Project Manager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What is the review process</a:t>
            </a:r>
          </a:p>
        </p:txBody>
      </p:sp>
      <p:sp>
        <p:nvSpPr>
          <p:cNvPr id="10243" name="Content Placeholder 2"/>
          <p:cNvSpPr>
            <a:spLocks noGrp="1"/>
          </p:cNvSpPr>
          <p:nvPr>
            <p:ph idx="1"/>
          </p:nvPr>
        </p:nvSpPr>
        <p:spPr/>
        <p:txBody>
          <a:bodyPr/>
          <a:lstStyle/>
          <a:p>
            <a:pPr algn="just" eaLnBrk="1" hangingPunct="1"/>
            <a:r>
              <a:rPr lang="en-US" dirty="0" smtClean="0"/>
              <a:t>All posts is to be confirmed by Director </a:t>
            </a:r>
            <a:r>
              <a:rPr lang="en-US" dirty="0" err="1" smtClean="0"/>
              <a:t>Sohini</a:t>
            </a:r>
            <a:r>
              <a:rPr lang="en-US" dirty="0" smtClean="0"/>
              <a:t> </a:t>
            </a:r>
            <a:r>
              <a:rPr lang="en-US" dirty="0" err="1" smtClean="0"/>
              <a:t>Chakraborty</a:t>
            </a:r>
            <a:r>
              <a:rPr lang="en-US" dirty="0" smtClean="0"/>
              <a:t> and Creative Project Manager</a:t>
            </a:r>
          </a:p>
          <a:p>
            <a:pPr algn="just" eaLnBrk="1" hangingPunct="1"/>
            <a:r>
              <a:rPr lang="en-US" dirty="0" smtClean="0"/>
              <a:t>Rechecked by some senior managers to check the language and grammar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GUIDELINES</a:t>
            </a:r>
            <a:endParaRPr lang="en-US" dirty="0"/>
          </a:p>
        </p:txBody>
      </p:sp>
      <p:sp>
        <p:nvSpPr>
          <p:cNvPr id="3" name="Content Placeholder 2"/>
          <p:cNvSpPr>
            <a:spLocks noGrp="1"/>
          </p:cNvSpPr>
          <p:nvPr>
            <p:ph idx="1"/>
          </p:nvPr>
        </p:nvSpPr>
        <p:spPr>
          <a:xfrm>
            <a:off x="533400" y="1066800"/>
            <a:ext cx="8305800" cy="5562600"/>
          </a:xfrm>
        </p:spPr>
        <p:txBody>
          <a:bodyPr/>
          <a:lstStyle/>
          <a:p>
            <a:pPr algn="just"/>
            <a:r>
              <a:rPr lang="en-US" sz="2800" dirty="0" smtClean="0"/>
              <a:t>Kolkata Sanved has recently developed a guideline for it’s social media which helps structure and successfully maintain Kolkata Sanved progress and online visibility.</a:t>
            </a:r>
          </a:p>
          <a:p>
            <a:endParaRPr lang="en-US" dirty="0"/>
          </a:p>
        </p:txBody>
      </p:sp>
      <p:pic>
        <p:nvPicPr>
          <p:cNvPr id="27650" name="Picture 2" descr="C:\Users\SANVED\Desktop\Capture.PNG 4.PNG"/>
          <p:cNvPicPr>
            <a:picLocks noChangeAspect="1" noChangeArrowheads="1"/>
          </p:cNvPicPr>
          <p:nvPr/>
        </p:nvPicPr>
        <p:blipFill>
          <a:blip r:embed="rId2"/>
          <a:srcRect/>
          <a:stretch>
            <a:fillRect/>
          </a:stretch>
        </p:blipFill>
        <p:spPr bwMode="auto">
          <a:xfrm>
            <a:off x="838200" y="3200400"/>
            <a:ext cx="7696200" cy="348945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t>What can be changed</a:t>
            </a:r>
          </a:p>
        </p:txBody>
      </p:sp>
      <p:sp>
        <p:nvSpPr>
          <p:cNvPr id="11267" name="Content Placeholder 2"/>
          <p:cNvSpPr>
            <a:spLocks noGrp="1"/>
          </p:cNvSpPr>
          <p:nvPr>
            <p:ph idx="1"/>
          </p:nvPr>
        </p:nvSpPr>
        <p:spPr>
          <a:xfrm>
            <a:off x="304800" y="1447800"/>
            <a:ext cx="8382000" cy="2895600"/>
          </a:xfrm>
        </p:spPr>
        <p:txBody>
          <a:bodyPr>
            <a:normAutofit lnSpcReduction="10000"/>
          </a:bodyPr>
          <a:lstStyle/>
          <a:p>
            <a:pPr algn="just" eaLnBrk="1" hangingPunct="1"/>
            <a:r>
              <a:rPr lang="en-US" sz="2800" dirty="0" smtClean="0"/>
              <a:t>Getting more platform linked to face book like – LinkedIn. Through Face book encouraging people to get involved with Kolkata Sanved through campaigns , volunteering or donating money by gathering more detailed information from Kolkata Sanved website.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be changed</a:t>
            </a:r>
            <a:endParaRPr lang="en-US" dirty="0"/>
          </a:p>
        </p:txBody>
      </p:sp>
      <p:pic>
        <p:nvPicPr>
          <p:cNvPr id="4" name="Content Placeholder 3" descr="Skärmavbild 2015-05-05 kl. 17.56.27.png"/>
          <p:cNvPicPr>
            <a:picLocks noGrp="1" noChangeAspect="1"/>
          </p:cNvPicPr>
          <p:nvPr>
            <p:ph idx="1"/>
          </p:nvPr>
        </p:nvPicPr>
        <p:blipFill>
          <a:blip r:embed="rId2"/>
          <a:stretch>
            <a:fillRect/>
          </a:stretch>
        </p:blipFill>
        <p:spPr bwMode="auto">
          <a:xfrm>
            <a:off x="457200" y="3048000"/>
            <a:ext cx="8201025" cy="3486150"/>
          </a:xfrm>
          <a:prstGeom prst="rect">
            <a:avLst/>
          </a:prstGeom>
          <a:noFill/>
          <a:ln w="9525">
            <a:noFill/>
            <a:miter lim="800000"/>
            <a:headEnd/>
            <a:tailEnd/>
          </a:ln>
        </p:spPr>
      </p:pic>
      <p:sp>
        <p:nvSpPr>
          <p:cNvPr id="5" name="TextBox 4"/>
          <p:cNvSpPr txBox="1"/>
          <p:nvPr/>
        </p:nvSpPr>
        <p:spPr>
          <a:xfrm>
            <a:off x="533400" y="1371600"/>
            <a:ext cx="8001000" cy="1569660"/>
          </a:xfrm>
          <a:prstGeom prst="rect">
            <a:avLst/>
          </a:prstGeom>
          <a:noFill/>
        </p:spPr>
        <p:txBody>
          <a:bodyPr wrap="square" rtlCol="0">
            <a:spAutoFit/>
          </a:bodyPr>
          <a:lstStyle/>
          <a:p>
            <a:pPr algn="just" eaLnBrk="1" hangingPunct="1">
              <a:buFont typeface="Arial" pitchFamily="34" charset="0"/>
              <a:buChar char="•"/>
            </a:pPr>
            <a:r>
              <a:rPr lang="en-US" sz="2400" dirty="0" smtClean="0"/>
              <a:t>More frequent updates – like everyday at least 1 event / story / idea / etc</a:t>
            </a:r>
          </a:p>
          <a:p>
            <a:pPr algn="just" eaLnBrk="1" hangingPunct="1">
              <a:buFont typeface="Arial" pitchFamily="34" charset="0"/>
              <a:buChar char="•"/>
            </a:pPr>
            <a:r>
              <a:rPr lang="en-US" sz="2400" dirty="0" smtClean="0"/>
              <a:t>Look of the page – should be more consistent (example the cover page)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How do you measure success</a:t>
            </a:r>
            <a:endParaRPr lang="en-US" dirty="0"/>
          </a:p>
        </p:txBody>
      </p:sp>
      <p:sp>
        <p:nvSpPr>
          <p:cNvPr id="3" name="Content Placeholder 2"/>
          <p:cNvSpPr>
            <a:spLocks noGrp="1"/>
          </p:cNvSpPr>
          <p:nvPr>
            <p:ph idx="1"/>
          </p:nvPr>
        </p:nvSpPr>
        <p:spPr>
          <a:xfrm>
            <a:off x="381000" y="1143000"/>
            <a:ext cx="8305800" cy="5486400"/>
          </a:xfrm>
        </p:spPr>
        <p:txBody>
          <a:bodyPr/>
          <a:lstStyle/>
          <a:p>
            <a:pPr algn="just"/>
            <a:r>
              <a:rPr lang="en-US" dirty="0" smtClean="0"/>
              <a:t>By checking the insights – overview , likes , reach , visits and posts</a:t>
            </a:r>
          </a:p>
          <a:p>
            <a:endParaRPr lang="en-US" dirty="0"/>
          </a:p>
        </p:txBody>
      </p:sp>
      <p:pic>
        <p:nvPicPr>
          <p:cNvPr id="28674" name="Picture 2" descr="C:\Users\SANVED\Desktop\Capture.PNG 5.PNG"/>
          <p:cNvPicPr>
            <a:picLocks noChangeAspect="1" noChangeArrowheads="1"/>
          </p:cNvPicPr>
          <p:nvPr/>
        </p:nvPicPr>
        <p:blipFill>
          <a:blip r:embed="rId2"/>
          <a:srcRect/>
          <a:stretch>
            <a:fillRect/>
          </a:stretch>
        </p:blipFill>
        <p:spPr bwMode="auto">
          <a:xfrm>
            <a:off x="685800" y="2438400"/>
            <a:ext cx="7620000" cy="420107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t>How do you measure success</a:t>
            </a:r>
          </a:p>
        </p:txBody>
      </p:sp>
      <p:sp>
        <p:nvSpPr>
          <p:cNvPr id="12291" name="Content Placeholder 2"/>
          <p:cNvSpPr>
            <a:spLocks noGrp="1"/>
          </p:cNvSpPr>
          <p:nvPr>
            <p:ph idx="1"/>
          </p:nvPr>
        </p:nvSpPr>
        <p:spPr/>
        <p:txBody>
          <a:bodyPr/>
          <a:lstStyle/>
          <a:p>
            <a:pPr algn="just" eaLnBrk="1" hangingPunct="1"/>
            <a:r>
              <a:rPr lang="en-US" dirty="0" smtClean="0"/>
              <a:t>Under insights – under people shows a stat of gender / age and country that are interacting with our page. This is a big platform to measure our successes and to show if you are reaching the audience that you are hoping to .</a:t>
            </a:r>
          </a:p>
          <a:p>
            <a:pPr algn="just" eaLnBrk="1" hangingPunct="1"/>
            <a:r>
              <a:rPr lang="en-US" dirty="0" smtClean="0"/>
              <a:t>By seeing the positive feedbacks on comments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67494"/>
            <a:ext cx="8229600" cy="1180306"/>
          </a:xfrm>
        </p:spPr>
        <p:txBody>
          <a:bodyPr/>
          <a:lstStyle/>
          <a:p>
            <a:pPr eaLnBrk="1" hangingPunct="1"/>
            <a:r>
              <a:rPr lang="en-US" sz="3600" b="1" dirty="0" smtClean="0"/>
              <a:t>GOAL</a:t>
            </a:r>
          </a:p>
        </p:txBody>
      </p:sp>
      <p:sp>
        <p:nvSpPr>
          <p:cNvPr id="3075" name="Content Placeholder 2"/>
          <p:cNvSpPr>
            <a:spLocks noGrp="1"/>
          </p:cNvSpPr>
          <p:nvPr>
            <p:ph idx="1"/>
          </p:nvPr>
        </p:nvSpPr>
        <p:spPr>
          <a:xfrm>
            <a:off x="609600" y="1295400"/>
            <a:ext cx="8229600" cy="1295400"/>
          </a:xfrm>
        </p:spPr>
        <p:txBody>
          <a:bodyPr>
            <a:noAutofit/>
          </a:bodyPr>
          <a:lstStyle/>
          <a:p>
            <a:pPr algn="just" eaLnBrk="1" hangingPunct="1"/>
            <a:r>
              <a:rPr lang="en-US" sz="2800" dirty="0" smtClean="0"/>
              <a:t>To spread the concept of Dance Movement Therapy , as the recognition is still limited</a:t>
            </a:r>
          </a:p>
          <a:p>
            <a:pPr algn="just" eaLnBrk="1" hangingPunct="1"/>
            <a:endParaRPr lang="en-US" sz="2800" dirty="0" smtClean="0"/>
          </a:p>
          <a:p>
            <a:pPr algn="just" eaLnBrk="1" hangingPunct="1"/>
            <a:endParaRPr lang="en-US" sz="2800" dirty="0" smtClean="0"/>
          </a:p>
        </p:txBody>
      </p:sp>
      <p:pic>
        <p:nvPicPr>
          <p:cNvPr id="3078" name="Picture 6" descr="C:\Users\SANVED\Desktop\IMG_0054.jpg"/>
          <p:cNvPicPr>
            <a:picLocks noChangeAspect="1" noChangeArrowheads="1"/>
          </p:cNvPicPr>
          <p:nvPr/>
        </p:nvPicPr>
        <p:blipFill>
          <a:blip r:embed="rId2"/>
          <a:srcRect/>
          <a:stretch>
            <a:fillRect/>
          </a:stretch>
        </p:blipFill>
        <p:spPr bwMode="auto">
          <a:xfrm>
            <a:off x="1143000" y="2743200"/>
            <a:ext cx="7391400" cy="381819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2895600"/>
            <a:ext cx="8229600" cy="1143000"/>
          </a:xfrm>
        </p:spPr>
        <p:txBody>
          <a:bodyPr>
            <a:normAutofit/>
          </a:bodyPr>
          <a:lstStyle/>
          <a:p>
            <a:pPr eaLnBrk="1" hangingPunct="1"/>
            <a:r>
              <a:rPr lang="en-US" sz="6000" dirty="0" smtClean="0"/>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51706"/>
          </a:xfrm>
        </p:spPr>
        <p:txBody>
          <a:bodyPr/>
          <a:lstStyle/>
          <a:p>
            <a:r>
              <a:rPr lang="en-US" sz="4400" b="1" dirty="0" smtClean="0"/>
              <a:t>GOAL</a:t>
            </a:r>
            <a:endParaRPr lang="en-US" dirty="0"/>
          </a:p>
        </p:txBody>
      </p:sp>
      <p:sp>
        <p:nvSpPr>
          <p:cNvPr id="3" name="Content Placeholder 2"/>
          <p:cNvSpPr>
            <a:spLocks noGrp="1"/>
          </p:cNvSpPr>
          <p:nvPr>
            <p:ph idx="1"/>
          </p:nvPr>
        </p:nvSpPr>
        <p:spPr>
          <a:xfrm>
            <a:off x="457200" y="1066800"/>
            <a:ext cx="8229600" cy="4648200"/>
          </a:xfrm>
        </p:spPr>
        <p:txBody>
          <a:bodyPr>
            <a:noAutofit/>
          </a:bodyPr>
          <a:lstStyle/>
          <a:p>
            <a:pPr algn="just"/>
            <a:r>
              <a:rPr lang="en-US" sz="2400" dirty="0" smtClean="0"/>
              <a:t>To spread Kolkata Sanved Mission and Vision of Saving Lives through Dance to Strengthen existing communication ,Create platform for online engagers to exchange thoughts, support and opinions. Sensitize and generate awareness on the issues of Human Trafficking, Gender Based Violence and Women’s Rights, to spread the concept of Dance Movement Therapy (DMT) and increase awareness about Kolkata </a:t>
            </a:r>
            <a:r>
              <a:rPr lang="en-US" sz="2400" dirty="0" err="1" smtClean="0"/>
              <a:t>Sanved’s</a:t>
            </a:r>
            <a:r>
              <a:rPr lang="en-US" sz="2400" dirty="0" smtClean="0"/>
              <a:t> work. Expand and strengthen Kolkata </a:t>
            </a:r>
            <a:r>
              <a:rPr lang="en-US" sz="2400" dirty="0" err="1" smtClean="0"/>
              <a:t>Sanved´s</a:t>
            </a:r>
            <a:r>
              <a:rPr lang="en-US" sz="2400" dirty="0" smtClean="0"/>
              <a:t> advocacy work and  Increase community engagement thus Gaining a wider audience</a:t>
            </a:r>
          </a:p>
          <a:p>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a:t>
            </a:r>
            <a:endParaRPr lang="en-US" dirty="0"/>
          </a:p>
        </p:txBody>
      </p:sp>
      <p:sp>
        <p:nvSpPr>
          <p:cNvPr id="3" name="Content Placeholder 2"/>
          <p:cNvSpPr>
            <a:spLocks noGrp="1"/>
          </p:cNvSpPr>
          <p:nvPr>
            <p:ph idx="1"/>
          </p:nvPr>
        </p:nvSpPr>
        <p:spPr/>
        <p:txBody>
          <a:bodyPr/>
          <a:lstStyle/>
          <a:p>
            <a:pPr algn="just" eaLnBrk="1" hangingPunct="1"/>
            <a:r>
              <a:rPr lang="en-US" dirty="0" smtClean="0"/>
              <a:t>Connecting with partners / donors and organizations</a:t>
            </a:r>
          </a:p>
          <a:p>
            <a:pPr algn="just" eaLnBrk="1" hangingPunct="1"/>
            <a:r>
              <a:rPr lang="en-US" dirty="0" smtClean="0"/>
              <a:t>Creating an interactive platform for Volunteers/Academics / Practitioners / Dancers / Partner organizations / Donors</a:t>
            </a:r>
          </a:p>
          <a:p>
            <a:pPr algn="just" eaLnBrk="1" hangingPunct="1"/>
            <a:r>
              <a:rPr lang="en-US" dirty="0" smtClean="0"/>
              <a:t>Create opportunities for potential beneficiaries like women and youth from marginalized communities.</a:t>
            </a:r>
          </a:p>
          <a:p>
            <a:pPr algn="just"/>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3200" smtClean="0"/>
              <a:t>Primary Audience</a:t>
            </a:r>
          </a:p>
        </p:txBody>
      </p:sp>
      <p:sp>
        <p:nvSpPr>
          <p:cNvPr id="4099" name="Content Placeholder 2"/>
          <p:cNvSpPr>
            <a:spLocks noGrp="1"/>
          </p:cNvSpPr>
          <p:nvPr>
            <p:ph idx="1"/>
          </p:nvPr>
        </p:nvSpPr>
        <p:spPr/>
        <p:txBody>
          <a:bodyPr/>
          <a:lstStyle/>
          <a:p>
            <a:pPr algn="just" eaLnBrk="1" hangingPunct="1"/>
            <a:r>
              <a:rPr lang="en-US" sz="2800" dirty="0" smtClean="0"/>
              <a:t>Anyone interested in Human Rights / Mental Health and DMT</a:t>
            </a:r>
          </a:p>
          <a:p>
            <a:pPr algn="just" eaLnBrk="1" hangingPunct="1"/>
            <a:r>
              <a:rPr lang="en-US" sz="2800" dirty="0" smtClean="0"/>
              <a:t>Donors / Partners</a:t>
            </a:r>
          </a:p>
          <a:p>
            <a:pPr algn="just" eaLnBrk="1" hangingPunct="1"/>
            <a:r>
              <a:rPr lang="en-US" sz="2800" dirty="0" smtClean="0"/>
              <a:t>Academics</a:t>
            </a:r>
          </a:p>
          <a:p>
            <a:pPr algn="just" eaLnBrk="1" hangingPunct="1"/>
            <a:r>
              <a:rPr lang="en-US" sz="2800" dirty="0" smtClean="0"/>
              <a:t>Dancers and DMT Practitioners</a:t>
            </a:r>
          </a:p>
          <a:p>
            <a:pPr eaLnBrk="1" hangingPunct="1">
              <a:buFont typeface="Arial" charset="0"/>
              <a:buNone/>
            </a:pP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67494"/>
            <a:ext cx="8229600" cy="1027906"/>
          </a:xfrm>
        </p:spPr>
        <p:txBody>
          <a:bodyPr/>
          <a:lstStyle/>
          <a:p>
            <a:pPr eaLnBrk="1" hangingPunct="1"/>
            <a:r>
              <a:rPr lang="en-US" smtClean="0"/>
              <a:t>What is being shared</a:t>
            </a:r>
          </a:p>
        </p:txBody>
      </p:sp>
      <p:sp>
        <p:nvSpPr>
          <p:cNvPr id="5123" name="Content Placeholder 2"/>
          <p:cNvSpPr>
            <a:spLocks noGrp="1"/>
          </p:cNvSpPr>
          <p:nvPr>
            <p:ph idx="1"/>
          </p:nvPr>
        </p:nvSpPr>
        <p:spPr>
          <a:xfrm>
            <a:off x="457200" y="1066800"/>
            <a:ext cx="8229600" cy="5388008"/>
          </a:xfrm>
        </p:spPr>
        <p:txBody>
          <a:bodyPr/>
          <a:lstStyle/>
          <a:p>
            <a:pPr algn="just" eaLnBrk="1" hangingPunct="1"/>
            <a:r>
              <a:rPr lang="en-US" sz="2400" dirty="0" smtClean="0"/>
              <a:t>Kolkata Sanved recognizes opportunities to share behind the scenes material to create a personalized connection.</a:t>
            </a:r>
          </a:p>
          <a:p>
            <a:pPr eaLnBrk="1" hangingPunct="1">
              <a:buFont typeface="Arial" charset="0"/>
              <a:buNone/>
            </a:pPr>
            <a:endParaRPr lang="en-US" sz="2200" dirty="0" smtClean="0"/>
          </a:p>
          <a:p>
            <a:pPr eaLnBrk="1" hangingPunct="1"/>
            <a:endParaRPr lang="en-US" sz="2200"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pic>
        <p:nvPicPr>
          <p:cNvPr id="5124" name="Picture 4" descr="Skärmavbild 2015-05-05 kl. 17.56.39.png"/>
          <p:cNvPicPr>
            <a:picLocks noChangeAspect="1"/>
          </p:cNvPicPr>
          <p:nvPr/>
        </p:nvPicPr>
        <p:blipFill>
          <a:blip r:embed="rId2"/>
          <a:srcRect/>
          <a:stretch>
            <a:fillRect/>
          </a:stretch>
        </p:blipFill>
        <p:spPr bwMode="auto">
          <a:xfrm>
            <a:off x="762000" y="2590800"/>
            <a:ext cx="3168032" cy="3690938"/>
          </a:xfrm>
          <a:prstGeom prst="rect">
            <a:avLst/>
          </a:prstGeom>
          <a:noFill/>
          <a:ln w="9525">
            <a:noFill/>
            <a:miter lim="800000"/>
            <a:headEnd/>
            <a:tailEnd/>
          </a:ln>
        </p:spPr>
      </p:pic>
      <p:pic>
        <p:nvPicPr>
          <p:cNvPr id="5125" name="Picture 5" descr="C:\Users\SANVED\Desktop\Capture.PNG"/>
          <p:cNvPicPr>
            <a:picLocks noChangeAspect="1" noChangeArrowheads="1"/>
          </p:cNvPicPr>
          <p:nvPr/>
        </p:nvPicPr>
        <p:blipFill>
          <a:blip r:embed="rId3"/>
          <a:srcRect/>
          <a:stretch>
            <a:fillRect/>
          </a:stretch>
        </p:blipFill>
        <p:spPr bwMode="auto">
          <a:xfrm>
            <a:off x="4114800" y="2590800"/>
            <a:ext cx="4764505" cy="3657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t>What is being shared</a:t>
            </a:r>
          </a:p>
        </p:txBody>
      </p:sp>
      <p:sp>
        <p:nvSpPr>
          <p:cNvPr id="6147" name="Content Placeholder 2"/>
          <p:cNvSpPr>
            <a:spLocks noGrp="1"/>
          </p:cNvSpPr>
          <p:nvPr>
            <p:ph idx="1"/>
          </p:nvPr>
        </p:nvSpPr>
        <p:spPr>
          <a:xfrm>
            <a:off x="457200" y="1882808"/>
            <a:ext cx="8229600" cy="4136992"/>
          </a:xfrm>
        </p:spPr>
        <p:txBody>
          <a:bodyPr/>
          <a:lstStyle/>
          <a:p>
            <a:pPr algn="just" eaLnBrk="1" hangingPunct="1"/>
            <a:r>
              <a:rPr lang="en-US" dirty="0" smtClean="0"/>
              <a:t>Photos  - a clear understanding of what kind of photos to post in order to  show a diversity of content. We are highlighting to post visual content as we understand how images attract viewers.  </a:t>
            </a:r>
          </a:p>
          <a:p>
            <a:pPr algn="just" eaLnBrk="1" hangingPunct="1"/>
            <a:r>
              <a:rPr lang="en-US" dirty="0" smtClean="0"/>
              <a:t>videos – advocacy / quotes and linking to YouTube channel, </a:t>
            </a:r>
            <a:r>
              <a:rPr lang="en-US" dirty="0" err="1" smtClean="0"/>
              <a:t>Instagram</a:t>
            </a:r>
            <a:r>
              <a:rPr lang="en-US" dirty="0" smtClean="0"/>
              <a:t>, Twitter and Website.</a:t>
            </a:r>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51706"/>
          </a:xfrm>
        </p:spPr>
        <p:txBody>
          <a:bodyPr/>
          <a:lstStyle/>
          <a:p>
            <a:r>
              <a:rPr lang="en-US" dirty="0" smtClean="0"/>
              <a:t>What is being shared</a:t>
            </a:r>
            <a:endParaRPr lang="en-US" dirty="0"/>
          </a:p>
        </p:txBody>
      </p:sp>
      <p:sp>
        <p:nvSpPr>
          <p:cNvPr id="3" name="Content Placeholder 2"/>
          <p:cNvSpPr>
            <a:spLocks noGrp="1"/>
          </p:cNvSpPr>
          <p:nvPr>
            <p:ph idx="1"/>
          </p:nvPr>
        </p:nvSpPr>
        <p:spPr>
          <a:xfrm>
            <a:off x="457200" y="1143000"/>
            <a:ext cx="8229600" cy="5334000"/>
          </a:xfrm>
        </p:spPr>
        <p:txBody>
          <a:bodyPr/>
          <a:lstStyle/>
          <a:p>
            <a:pPr algn="just" eaLnBrk="1" hangingPunct="1"/>
            <a:r>
              <a:rPr lang="en-US" dirty="0" smtClean="0"/>
              <a:t>Quotes from visitors and practitioners to highlight their positive experiences as this shows trust and credibility.</a:t>
            </a:r>
          </a:p>
          <a:p>
            <a:endParaRPr lang="en-US" dirty="0"/>
          </a:p>
        </p:txBody>
      </p:sp>
      <p:pic>
        <p:nvPicPr>
          <p:cNvPr id="26626" name="Picture 2" descr="C:\Users\SANVED\Desktop\Capture.PNG 2.PNG"/>
          <p:cNvPicPr>
            <a:picLocks noChangeAspect="1" noChangeArrowheads="1"/>
          </p:cNvPicPr>
          <p:nvPr/>
        </p:nvPicPr>
        <p:blipFill>
          <a:blip r:embed="rId2"/>
          <a:srcRect/>
          <a:stretch>
            <a:fillRect/>
          </a:stretch>
        </p:blipFill>
        <p:spPr bwMode="auto">
          <a:xfrm>
            <a:off x="838200" y="2743199"/>
            <a:ext cx="7772400" cy="389050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being shared</a:t>
            </a:r>
            <a:endParaRPr lang="en-US" dirty="0"/>
          </a:p>
        </p:txBody>
      </p:sp>
      <p:sp>
        <p:nvSpPr>
          <p:cNvPr id="3" name="Content Placeholder 2"/>
          <p:cNvSpPr>
            <a:spLocks noGrp="1"/>
          </p:cNvSpPr>
          <p:nvPr>
            <p:ph idx="1"/>
          </p:nvPr>
        </p:nvSpPr>
        <p:spPr>
          <a:xfrm>
            <a:off x="457200" y="1600200"/>
            <a:ext cx="8229600" cy="4724400"/>
          </a:xfrm>
        </p:spPr>
        <p:txBody>
          <a:bodyPr/>
          <a:lstStyle/>
          <a:p>
            <a:r>
              <a:rPr lang="en-US" dirty="0" smtClean="0"/>
              <a:t>Promoting events </a:t>
            </a:r>
          </a:p>
          <a:p>
            <a:pPr>
              <a:buNone/>
            </a:pPr>
            <a:endParaRPr lang="en-US" dirty="0"/>
          </a:p>
        </p:txBody>
      </p:sp>
      <p:pic>
        <p:nvPicPr>
          <p:cNvPr id="25602" name="Picture 2" descr="C:\Users\SANVED\Desktop\capture 1.PNG"/>
          <p:cNvPicPr>
            <a:picLocks noChangeAspect="1" noChangeArrowheads="1"/>
          </p:cNvPicPr>
          <p:nvPr/>
        </p:nvPicPr>
        <p:blipFill>
          <a:blip r:embed="rId2"/>
          <a:srcRect/>
          <a:stretch>
            <a:fillRect/>
          </a:stretch>
        </p:blipFill>
        <p:spPr bwMode="auto">
          <a:xfrm>
            <a:off x="685800" y="2286000"/>
            <a:ext cx="7924800" cy="407921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317</TotalTime>
  <Words>609</Words>
  <Application>Microsoft Office PowerPoint</Application>
  <PresentationFormat>On-screen Show (4:3)</PresentationFormat>
  <Paragraphs>59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Verve</vt:lpstr>
      <vt:lpstr>Kolkata Sanved </vt:lpstr>
      <vt:lpstr>GOAL</vt:lpstr>
      <vt:lpstr>GOAL</vt:lpstr>
      <vt:lpstr>GOAL</vt:lpstr>
      <vt:lpstr>Primary Audience</vt:lpstr>
      <vt:lpstr>What is being shared</vt:lpstr>
      <vt:lpstr>What is being shared</vt:lpstr>
      <vt:lpstr>What is being shared</vt:lpstr>
      <vt:lpstr>What is being shared</vt:lpstr>
      <vt:lpstr>What is being shared</vt:lpstr>
      <vt:lpstr>What is being shared</vt:lpstr>
      <vt:lpstr>Who is posting and how frequently</vt:lpstr>
      <vt:lpstr>Who decides information to share</vt:lpstr>
      <vt:lpstr>What is the review process</vt:lpstr>
      <vt:lpstr>GUIDELINES</vt:lpstr>
      <vt:lpstr>What can be changed</vt:lpstr>
      <vt:lpstr>What can be changed</vt:lpstr>
      <vt:lpstr>How do you measure success</vt:lpstr>
      <vt:lpstr>How do you measure success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Kolkata Sanved</dc:title>
  <dc:creator>SANVED</dc:creator>
  <cp:lastModifiedBy>SANVED</cp:lastModifiedBy>
  <cp:revision>45</cp:revision>
  <dcterms:created xsi:type="dcterms:W3CDTF">2015-05-05T12:26:21Z</dcterms:created>
  <dcterms:modified xsi:type="dcterms:W3CDTF">2015-06-03T11:35:30Z</dcterms:modified>
</cp:coreProperties>
</file>