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4"/>
  </p:notesMasterIdLst>
  <p:sldIdLst>
    <p:sldId id="313" r:id="rId2"/>
    <p:sldId id="314" r:id="rId3"/>
    <p:sldId id="315" r:id="rId4"/>
    <p:sldId id="316" r:id="rId5"/>
    <p:sldId id="282" r:id="rId6"/>
    <p:sldId id="285" r:id="rId7"/>
    <p:sldId id="317" r:id="rId8"/>
    <p:sldId id="318" r:id="rId9"/>
    <p:sldId id="319" r:id="rId10"/>
    <p:sldId id="300" r:id="rId11"/>
    <p:sldId id="308" r:id="rId12"/>
    <p:sldId id="320" r:id="rId13"/>
    <p:sldId id="321" r:id="rId14"/>
    <p:sldId id="322" r:id="rId15"/>
    <p:sldId id="323" r:id="rId16"/>
    <p:sldId id="304" r:id="rId17"/>
    <p:sldId id="305" r:id="rId18"/>
    <p:sldId id="306" r:id="rId19"/>
    <p:sldId id="283" r:id="rId20"/>
    <p:sldId id="324" r:id="rId21"/>
    <p:sldId id="325" r:id="rId22"/>
    <p:sldId id="32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llison" initials="" lastIdx="11" clrIdx="0"/>
  <p:cmAuthor id="1" name="sellison" initials="se"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36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24" autoAdjust="0"/>
  </p:normalViewPr>
  <p:slideViewPr>
    <p:cSldViewPr snapToGrid="0" snapToObjects="1">
      <p:cViewPr>
        <p:scale>
          <a:sx n="94" d="100"/>
          <a:sy n="94" d="100"/>
        </p:scale>
        <p:origin x="-474"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D853F-5CDE-724F-8982-3428614E2F85}" type="datetimeFigureOut">
              <a:rPr lang="en-US" smtClean="0"/>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3DF1D-347C-7B44-B5A9-E16F59677F3C}" type="slidenum">
              <a:rPr lang="en-US" smtClean="0"/>
              <a:pPr/>
              <a:t>‹#›</a:t>
            </a:fld>
            <a:endParaRPr lang="en-US"/>
          </a:p>
        </p:txBody>
      </p:sp>
    </p:spTree>
    <p:extLst>
      <p:ext uri="{BB962C8B-B14F-4D97-AF65-F5344CB8AC3E}">
        <p14:creationId xmlns:p14="http://schemas.microsoft.com/office/powerpoint/2010/main" xmlns="" val="1064567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1. Introduction</a:t>
            </a:r>
          </a:p>
          <a:p>
            <a:endParaRPr lang="en-US" dirty="0" smtClean="0"/>
          </a:p>
          <a:p>
            <a:r>
              <a:rPr lang="fr-FR" sz="1200" kern="1200" dirty="0" smtClean="0">
                <a:solidFill>
                  <a:schemeClr val="tx1"/>
                </a:solidFill>
                <a:latin typeface="+mn-lt"/>
                <a:ea typeface="+mn-ea"/>
                <a:cs typeface="+mn-cs"/>
              </a:rPr>
              <a:t>Bienvenue a ce </a:t>
            </a:r>
            <a:r>
              <a:rPr lang="fr-FR" sz="1200" kern="1200" dirty="0" err="1" smtClean="0">
                <a:solidFill>
                  <a:schemeClr val="tx1"/>
                </a:solidFill>
                <a:latin typeface="+mn-lt"/>
                <a:ea typeface="+mn-ea"/>
                <a:cs typeface="+mn-cs"/>
              </a:rPr>
              <a:t>webinaire</a:t>
            </a:r>
            <a:r>
              <a:rPr lang="fr-FR" sz="1200" kern="1200" dirty="0" smtClean="0">
                <a:solidFill>
                  <a:schemeClr val="tx1"/>
                </a:solidFill>
                <a:latin typeface="+mn-lt"/>
                <a:ea typeface="+mn-ea"/>
                <a:cs typeface="+mn-cs"/>
              </a:rPr>
              <a:t> du Fond Mondial pour les Enfants à propos du renforcement des capacités sur le suivi, apprentissage et évaluation pour les organisations de base. Avant de commencer, je voudrais me présenter ensuite présenter les organisations participantes aujourd’hui. </a:t>
            </a:r>
            <a:endParaRPr lang="en-US" sz="1200" kern="1200" dirty="0" smtClean="0">
              <a:solidFill>
                <a:schemeClr val="tx1"/>
              </a:solidFill>
              <a:latin typeface="+mn-lt"/>
              <a:ea typeface="+mn-ea"/>
              <a:cs typeface="+mn-cs"/>
            </a:endParaRP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Je m’appelle…….et je suis……. Les organisations qui sont à l’écoute aujourd’hui sont … de …. Si vous avez des difficultés techniques au cours de ce </a:t>
            </a:r>
            <a:r>
              <a:rPr lang="fr-FR" sz="1200" kern="1200" dirty="0" err="1" smtClean="0">
                <a:solidFill>
                  <a:schemeClr val="tx1"/>
                </a:solidFill>
                <a:latin typeface="+mn-lt"/>
                <a:ea typeface="+mn-ea"/>
                <a:cs typeface="+mn-cs"/>
              </a:rPr>
              <a:t>webinaire</a:t>
            </a:r>
            <a:r>
              <a:rPr lang="fr-FR" sz="1200" kern="1200" dirty="0" smtClean="0">
                <a:solidFill>
                  <a:schemeClr val="tx1"/>
                </a:solidFill>
                <a:latin typeface="+mn-lt"/>
                <a:ea typeface="+mn-ea"/>
                <a:cs typeface="+mn-cs"/>
              </a:rPr>
              <a:t>, prière de m’envoyer un email a ….ou appeler le </a:t>
            </a:r>
            <a:r>
              <a:rPr lang="en-US" baseline="0" dirty="0" smtClean="0"/>
              <a:t>+1(###)###-###  </a:t>
            </a:r>
            <a:r>
              <a:rPr lang="fr-FR" sz="1200" kern="1200" dirty="0" smtClean="0">
                <a:solidFill>
                  <a:schemeClr val="tx1"/>
                </a:solidFill>
                <a:latin typeface="+mn-lt"/>
                <a:ea typeface="+mn-ea"/>
                <a:cs typeface="+mn-cs"/>
              </a:rPr>
              <a:t>pour être assisté. Ces informations sont aussi contenues dans l’email qu’on vous a envoyé avant le </a:t>
            </a:r>
            <a:r>
              <a:rPr lang="fr-FR" sz="1200" kern="1200" dirty="0" err="1" smtClean="0">
                <a:solidFill>
                  <a:schemeClr val="tx1"/>
                </a:solidFill>
                <a:latin typeface="+mn-lt"/>
                <a:ea typeface="+mn-ea"/>
                <a:cs typeface="+mn-cs"/>
              </a:rPr>
              <a:t>webinaire</a:t>
            </a:r>
            <a:r>
              <a:rPr lang="fr-F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baseline="0" dirty="0" smtClean="0"/>
          </a:p>
          <a:p>
            <a:r>
              <a:rPr lang="fr-FR" sz="1200" kern="1200" dirty="0" smtClean="0">
                <a:solidFill>
                  <a:schemeClr val="tx1"/>
                </a:solidFill>
                <a:latin typeface="+mn-lt"/>
                <a:ea typeface="+mn-ea"/>
                <a:cs typeface="+mn-cs"/>
              </a:rPr>
              <a:t>A travers ce </a:t>
            </a:r>
            <a:r>
              <a:rPr lang="fr-FR" sz="1200" kern="1200" dirty="0" err="1" smtClean="0">
                <a:solidFill>
                  <a:schemeClr val="tx1"/>
                </a:solidFill>
                <a:latin typeface="+mn-lt"/>
                <a:ea typeface="+mn-ea"/>
                <a:cs typeface="+mn-cs"/>
              </a:rPr>
              <a:t>webinaire</a:t>
            </a:r>
            <a:r>
              <a:rPr lang="fr-FR" sz="1200" kern="1200" dirty="0" smtClean="0">
                <a:solidFill>
                  <a:schemeClr val="tx1"/>
                </a:solidFill>
                <a:latin typeface="+mn-lt"/>
                <a:ea typeface="+mn-ea"/>
                <a:cs typeface="+mn-cs"/>
              </a:rPr>
              <a:t>, je demanderai si vous avez compris les concepts, avez des questions, ou fini l’exercice. Pour répondre, je vais demande a chaque organisation de taper dans la boite a dialogue a la DROITE/GAUCHE ( ?) de votre écran soit avec un onglet d’une face souriante (taper un onglet d’une face souriante) qui consiste a un “:” un “-” et un “)” si vous avez compris ou fini l’exercice, un onglet d’une face neutre “:” un “-” et un “|” (taper et marquer la combinaison </a:t>
            </a:r>
            <a:r>
              <a:rPr lang="fr-BE"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sym typeface="Wingdings"/>
              </a:rPr>
              <a:t></a:t>
            </a:r>
            <a:r>
              <a:rPr lang="fr-BE" sz="1200" kern="1200" dirty="0" smtClean="0">
                <a:solidFill>
                  <a:schemeClr val="tx1"/>
                </a:solidFill>
                <a:latin typeface="+mn-lt"/>
                <a:ea typeface="+mn-ea"/>
                <a:cs typeface="+mn-cs"/>
              </a:rPr>
              <a:t>”); si vous n’êtes pas sure du concept, ou a face triste, taper “:”, “-”, et “(“</a:t>
            </a:r>
            <a:r>
              <a:rPr lang="fr-FR" sz="1200" kern="1200" dirty="0" smtClean="0">
                <a:solidFill>
                  <a:schemeClr val="tx1"/>
                </a:solidFill>
                <a:latin typeface="+mn-lt"/>
                <a:ea typeface="+mn-ea"/>
                <a:cs typeface="+mn-cs"/>
              </a:rPr>
              <a:t>(ensuite taper le tout </a:t>
            </a:r>
            <a:r>
              <a:rPr lang="fr-BE"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sym typeface="Wingdings"/>
              </a:rPr>
              <a:t></a:t>
            </a:r>
            <a:r>
              <a:rPr lang="fr-BE" sz="1200" kern="1200" dirty="0" smtClean="0">
                <a:solidFill>
                  <a:schemeClr val="tx1"/>
                </a:solidFill>
                <a:latin typeface="+mn-lt"/>
                <a:ea typeface="+mn-ea"/>
                <a:cs typeface="+mn-cs"/>
              </a:rPr>
              <a:t>”) si vous n’avez pas compris ou avez besoin de plus de temps.</a:t>
            </a:r>
            <a:endParaRPr lang="en-US" sz="1200" kern="1200" dirty="0" smtClean="0">
              <a:solidFill>
                <a:schemeClr val="tx1"/>
              </a:solidFill>
              <a:latin typeface="+mn-lt"/>
              <a:ea typeface="+mn-ea"/>
              <a:cs typeface="+mn-cs"/>
            </a:endParaRPr>
          </a:p>
          <a:p>
            <a:endParaRPr lang="en-US" baseline="0" dirty="0" smtClean="0">
              <a:sym typeface="Wingdings" pitchFamily="2" charset="2"/>
            </a:endParaRPr>
          </a:p>
          <a:p>
            <a:r>
              <a:rPr lang="fr-BE" sz="1200" kern="1200" dirty="0" smtClean="0">
                <a:solidFill>
                  <a:schemeClr val="tx1"/>
                </a:solidFill>
                <a:latin typeface="+mn-lt"/>
                <a:ea typeface="+mn-ea"/>
                <a:cs typeface="+mn-cs"/>
              </a:rPr>
              <a:t>Pratiquons à présent. Est-ce que chacune des organisations peut taper une face souriante? Une face neutre? Une face triste?</a:t>
            </a:r>
            <a:endParaRPr lang="en-US" sz="1200" kern="1200" dirty="0" smtClean="0">
              <a:solidFill>
                <a:schemeClr val="tx1"/>
              </a:solidFill>
              <a:latin typeface="+mn-lt"/>
              <a:ea typeface="+mn-ea"/>
              <a:cs typeface="+mn-cs"/>
            </a:endParaRPr>
          </a:p>
          <a:p>
            <a:endParaRPr lang="en-US" baseline="0" dirty="0" smtClean="0">
              <a:sym typeface="Wingdings" pitchFamily="2" charset="2"/>
            </a:endParaRPr>
          </a:p>
          <a:p>
            <a:r>
              <a:rPr lang="fr-BE" sz="1200" kern="1200" dirty="0" smtClean="0">
                <a:solidFill>
                  <a:schemeClr val="tx1"/>
                </a:solidFill>
                <a:latin typeface="+mn-lt"/>
                <a:ea typeface="+mn-ea"/>
                <a:cs typeface="+mn-cs"/>
              </a:rPr>
              <a:t>Très bien! Si vous avez d’autres questions a travers la présentation, prenez des notes and envoyez moi un email plus tard avec vos questions.</a:t>
            </a:r>
            <a:endParaRPr lang="en-US" sz="1200" kern="1200" dirty="0" smtClean="0">
              <a:solidFill>
                <a:schemeClr val="tx1"/>
              </a:solidFill>
              <a:latin typeface="+mn-lt"/>
              <a:ea typeface="+mn-ea"/>
              <a:cs typeface="+mn-cs"/>
            </a:endParaRPr>
          </a:p>
          <a:p>
            <a:endParaRPr lang="en-US" baseline="0" dirty="0" smtClean="0">
              <a:sym typeface="Wingdings" pitchFamily="2" charset="2"/>
            </a:endParaRPr>
          </a:p>
          <a:p>
            <a:r>
              <a:rPr lang="fr-BE" sz="1200" kern="1200" dirty="0" smtClean="0">
                <a:solidFill>
                  <a:schemeClr val="tx1"/>
                </a:solidFill>
                <a:latin typeface="+mn-lt"/>
                <a:ea typeface="+mn-ea"/>
                <a:cs typeface="+mn-cs"/>
              </a:rPr>
              <a:t>Commençons à présent et parlons des objectifs de ce </a:t>
            </a:r>
            <a:r>
              <a:rPr lang="fr-BE" sz="1200" kern="1200" dirty="0" err="1" smtClean="0">
                <a:solidFill>
                  <a:schemeClr val="tx1"/>
                </a:solidFill>
                <a:latin typeface="+mn-lt"/>
                <a:ea typeface="+mn-ea"/>
                <a:cs typeface="+mn-cs"/>
              </a:rPr>
              <a:t>webinaire</a:t>
            </a:r>
            <a:r>
              <a:rPr lang="fr-BE"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1</a:t>
            </a:fld>
            <a:endParaRPr lang="en-US"/>
          </a:p>
        </p:txBody>
      </p:sp>
    </p:spTree>
    <p:extLst>
      <p:ext uri="{BB962C8B-B14F-4D97-AF65-F5344CB8AC3E}">
        <p14:creationId xmlns="" xmlns:p14="http://schemas.microsoft.com/office/powerpoint/2010/main" val="358753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10. </a:t>
            </a:r>
            <a:r>
              <a:rPr lang="fr-FR" u="sng" dirty="0" smtClean="0">
                <a:solidFill>
                  <a:srgbClr val="C00000"/>
                </a:solidFill>
              </a:rPr>
              <a:t>En savoir plus </a:t>
            </a:r>
            <a:endParaRPr lang="en-US" u="sng" baseline="0" dirty="0" smtClean="0"/>
          </a:p>
          <a:p>
            <a:endParaRPr lang="en-US" baseline="0" dirty="0" smtClean="0"/>
          </a:p>
          <a:p>
            <a:r>
              <a:rPr lang="fr-FR" dirty="0" smtClean="0"/>
              <a:t>Le cadre logique a ses avantages, mais il ne explique pas tout. Parlons de quelques-uns des avantages et des inconvénients de l'utilisation d'un cadre logique.</a:t>
            </a:r>
          </a:p>
          <a:p>
            <a:endParaRPr lang="fr-FR" dirty="0" smtClean="0"/>
          </a:p>
          <a:p>
            <a:r>
              <a:rPr lang="fr-FR" dirty="0" smtClean="0"/>
              <a:t>avantages</a:t>
            </a:r>
          </a:p>
          <a:p>
            <a:pPr lvl="1"/>
            <a:r>
              <a:rPr lang="fr-FR" dirty="0" smtClean="0"/>
              <a:t>Aide à organiser des idées et des pensées afin de les exprimer à d'autres personnes qui pourraient être intéressées par vos programmes.</a:t>
            </a:r>
          </a:p>
          <a:p>
            <a:pPr lvl="1"/>
            <a:r>
              <a:rPr lang="fr-FR" dirty="0" smtClean="0"/>
              <a:t>Indique clairement vos rendements et les résultats - ce que vous devriez mesurez pour déterminer si vous atteignez vos objectifs </a:t>
            </a:r>
          </a:p>
          <a:p>
            <a:pPr lvl="1"/>
            <a:r>
              <a:rPr lang="fr-FR" dirty="0" smtClean="0"/>
              <a:t>Montre vos principaux buts et objectifs clairement à toute personne qui s’intéresse à vos rendements et son impact.</a:t>
            </a:r>
          </a:p>
          <a:p>
            <a:endParaRPr lang="fr-FR" dirty="0" smtClean="0"/>
          </a:p>
          <a:p>
            <a:r>
              <a:rPr lang="fr-FR" dirty="0" smtClean="0"/>
              <a:t>Inconvénients </a:t>
            </a:r>
          </a:p>
          <a:p>
            <a:pPr lvl="1"/>
            <a:r>
              <a:rPr lang="fr-FR" dirty="0" smtClean="0"/>
              <a:t>Vos programmes ne peuvent pas s’intégrer parfaitement dans le modèle. Il peut y avoir plusieurs étapes à votre projet ou il peut y avoir plusieurs étapes qui sont récurrents ou se produisent simultanément.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fr-FR" dirty="0" smtClean="0"/>
              <a:t>Il ne considère pas la collectivité et le contexte dans lequel votre projet fonctionne. </a:t>
            </a:r>
            <a:r>
              <a:rPr lang="fr-FR" sz="1200" dirty="0" smtClean="0"/>
              <a:t>C’est « la même mesure pour tous ».</a:t>
            </a:r>
            <a:endParaRPr lang="en-US" sz="1200" dirty="0" smtClean="0"/>
          </a:p>
          <a:p>
            <a:pPr lvl="1"/>
            <a:endParaRPr lang="en-US" dirty="0" smtClean="0"/>
          </a:p>
          <a:p>
            <a:pPr marL="457200" lvl="2" indent="0">
              <a:buNone/>
            </a:pPr>
            <a:endParaRPr lang="en-US"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10</a:t>
            </a:fld>
            <a:endParaRPr lang="en-US"/>
          </a:p>
        </p:txBody>
      </p:sp>
    </p:spTree>
    <p:extLst>
      <p:ext uri="{BB962C8B-B14F-4D97-AF65-F5344CB8AC3E}">
        <p14:creationId xmlns:p14="http://schemas.microsoft.com/office/powerpoint/2010/main" xmlns="" val="314798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11. Cadres </a:t>
            </a:r>
            <a:r>
              <a:rPr lang="en-US" u="sng" dirty="0" err="1" smtClean="0"/>
              <a:t>logiques</a:t>
            </a:r>
            <a:r>
              <a:rPr lang="en-US" u="sng" dirty="0" smtClean="0"/>
              <a:t> </a:t>
            </a:r>
            <a:r>
              <a:rPr lang="en-US" u="sng" dirty="0" err="1" smtClean="0"/>
              <a:t>Alternatifs</a:t>
            </a:r>
            <a:r>
              <a:rPr lang="en-US" u="sng" dirty="0" smtClean="0"/>
              <a:t> </a:t>
            </a:r>
          </a:p>
          <a:p>
            <a:endParaRPr lang="en-US" dirty="0" smtClean="0"/>
          </a:p>
          <a:p>
            <a:r>
              <a:rPr lang="fr-FR" dirty="0" smtClean="0"/>
              <a:t>Parce que le cadre logique ne correspond pas à chaque programme ou projet, il est important de considérer d'autres cadres qui peuvent aider votre organisation à avoir de meilleures opérations. Ici, vous voyez les deux autres cadres les plus couramment utilisés.</a:t>
            </a:r>
          </a:p>
          <a:p>
            <a:endParaRPr lang="fr-FR" dirty="0" smtClean="0"/>
          </a:p>
          <a:p>
            <a:r>
              <a:rPr lang="fr-FR" dirty="0" smtClean="0"/>
              <a:t>Le cadre conceptuel est aussi appelé un "cadre de recherche" et il donne aux organisations un sens global des facteurs qui influent sur les résultats d'un programme. Habituellement, ils sont disposés sous forme de diagrammes montrant les relations et les liens occasionnels. Il n'y a pas de format standard pour les cadres conceptuels et chaque organisation développe son propre cadre. Ce cadre est moins utile pour déterminer a quelque moment</a:t>
            </a:r>
            <a:r>
              <a:rPr lang="fr-FR" baseline="0" dirty="0" smtClean="0"/>
              <a:t> </a:t>
            </a:r>
            <a:r>
              <a:rPr lang="fr-FR" dirty="0" smtClean="0"/>
              <a:t>dans le suivi et l'évaluation des processus ont lieu, mais est très utile pour identifier les variables qui sont les plus importants pour les résultats du projet.</a:t>
            </a:r>
          </a:p>
          <a:p>
            <a:endParaRPr lang="fr-FR" dirty="0" smtClean="0"/>
          </a:p>
          <a:p>
            <a:r>
              <a:rPr lang="fr-FR" dirty="0" smtClean="0"/>
              <a:t>Le Cadre de résultats à la droite est parfois appelé un "cadre stratégique" ou d'un "plan de surveillance de la performance" et est utilisé par l'USAID. Ce type de cadre montre sous forme</a:t>
            </a:r>
            <a:r>
              <a:rPr lang="fr-FR" baseline="0" dirty="0" smtClean="0"/>
              <a:t> de </a:t>
            </a:r>
            <a:r>
              <a:rPr lang="fr-FR" dirty="0" smtClean="0"/>
              <a:t>diagramme les relations de causalité directe entre les résultats marginaux (IR) des activités clés jusqu'à l'objectif globale de l'intervention. Chacun des résultats marginaux (IR)  et sous-résultats marginaux (IR) doivent être mesurables; en d'autres termes, les indicateurs peuvent être développés pour eux et les données peuvent être collectées pour les calculer pour le suivi et l'évaluation. La force de ce cadre est qu'il indique clairement les résultats supplémentaires qui devraient être suivis le long du chemin. Une de ses faiblesse est que c’est une approche très linéaire et ne tient pas compte des relations entre les variables.</a:t>
            </a:r>
            <a:endParaRPr lang="en-US" dirty="0"/>
          </a:p>
        </p:txBody>
      </p:sp>
      <p:sp>
        <p:nvSpPr>
          <p:cNvPr id="4" name="Slide Number Placeholder 3"/>
          <p:cNvSpPr>
            <a:spLocks noGrp="1"/>
          </p:cNvSpPr>
          <p:nvPr>
            <p:ph type="sldNum" sz="quarter" idx="10"/>
          </p:nvPr>
        </p:nvSpPr>
        <p:spPr/>
        <p:txBody>
          <a:bodyPr/>
          <a:lstStyle/>
          <a:p>
            <a:fld id="{5813DF1D-347C-7B44-B5A9-E16F59677F3C}" type="slidenum">
              <a:rPr lang="en-US" smtClean="0"/>
              <a:pPr/>
              <a:t>11</a:t>
            </a:fld>
            <a:endParaRPr lang="en-US"/>
          </a:p>
        </p:txBody>
      </p:sp>
    </p:spTree>
    <p:extLst>
      <p:ext uri="{BB962C8B-B14F-4D97-AF65-F5344CB8AC3E}">
        <p14:creationId xmlns:p14="http://schemas.microsoft.com/office/powerpoint/2010/main" xmlns="" val="210491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12. S &amp; E pour GFC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baseline="0" dirty="0" smtClean="0"/>
          </a:p>
          <a:p>
            <a:r>
              <a:rPr lang="fr-BE" sz="1200" kern="1200" dirty="0" smtClean="0">
                <a:solidFill>
                  <a:schemeClr val="tx1"/>
                </a:solidFill>
                <a:latin typeface="+mn-lt"/>
                <a:ea typeface="+mn-ea"/>
                <a:cs typeface="+mn-cs"/>
              </a:rPr>
              <a:t>Lorsque vous remplissez la demande de subvention pour GFC chaque année, vous êtes tenu de donner les informations sur les résultats que votre organisation rapportera à ​​GFC. Ces questions sur l'application sont fondées sur le cadre logique et vous aident à déterminer le résultat clé de votre programme et comment vous pourrez l’atteindre. </a:t>
            </a:r>
            <a:endParaRPr lang="en-US" sz="1200" kern="1200" dirty="0" smtClean="0">
              <a:solidFill>
                <a:schemeClr val="tx1"/>
              </a:solidFill>
              <a:latin typeface="+mn-lt"/>
              <a:ea typeface="+mn-ea"/>
              <a:cs typeface="+mn-cs"/>
            </a:endParaRPr>
          </a:p>
          <a:p>
            <a:endParaRPr lang="en-US" baseline="0" dirty="0" smtClean="0"/>
          </a:p>
          <a:p>
            <a:r>
              <a:rPr lang="fr-BE" sz="1200" kern="1200" dirty="0" smtClean="0">
                <a:solidFill>
                  <a:schemeClr val="tx1"/>
                </a:solidFill>
                <a:latin typeface="+mn-lt"/>
                <a:ea typeface="+mn-ea"/>
                <a:cs typeface="+mn-cs"/>
              </a:rPr>
              <a:t>Lorsque vous remplissez la demande initiale d'une subvention du Fonds mondial pour les enfants vous pose des questions comme celles présentées ici. (Avancer l’image apparaîtra.) Ces premières questions permettent à votre organisation et votre chargé de programme de déterminer ce sur quoi vous allez rapporter au Fonds mondial pour les enfants au cours de votre partenariat de subvention avec GFC. Ces questions sont destinées à vous aider à développer en une phrase le résultat de votre programme qui détermine ce que fait votre organisation (le but clé / résultat), comment votre organisation réalise ces objectifs (activités et programmes), qui votre organisation sert (la population spécifique des enfants avec qui vous travaillez avec), et combien d'enfants vous avez atteint l'année dernière et nous espérons atteindre pour l'année à venir. Il ya des catégories déroulants qui peuvent vous guider ou vous pouvez entrer vos propres réponses. Nous parlerons plus en détails de la formulation de résultats dans les diapositives à venir. (Cliquez pour progresser et faire disparaître cette image.) </a:t>
            </a:r>
            <a:endParaRPr lang="en-US" sz="1200" kern="1200" dirty="0" smtClean="0">
              <a:solidFill>
                <a:schemeClr val="tx1"/>
              </a:solidFill>
              <a:latin typeface="+mn-lt"/>
              <a:ea typeface="+mn-ea"/>
              <a:cs typeface="+mn-cs"/>
            </a:endParaRP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latin typeface="+mn-lt"/>
                <a:ea typeface="+mn-ea"/>
                <a:cs typeface="+mn-cs"/>
              </a:rPr>
              <a:t>(Cliquez pour progresser et avoir des nouvelles images apparaître.) </a:t>
            </a:r>
            <a:endParaRPr lang="en-US" baseline="0" dirty="0" smtClean="0"/>
          </a:p>
          <a:p>
            <a:r>
              <a:rPr lang="fr-BE" sz="1200" kern="1200" dirty="0" smtClean="0">
                <a:solidFill>
                  <a:schemeClr val="tx1"/>
                </a:solidFill>
                <a:latin typeface="+mn-lt"/>
                <a:ea typeface="+mn-ea"/>
                <a:cs typeface="+mn-cs"/>
              </a:rPr>
              <a:t>Pour le renouvellement et les demandes de subventions finaux, vous êtes invités à faire le rapport sur les résultats qui a été déterminé par vous et votre chargé de programme au cours de la première année de votre subvention. Dans de rares cas, le résultat du programme que l'organisation rend compte peut changer, mais cela est très rare et rend le suivi de vos progrès en tant qu'organisation plus difficile. Lorsque vous indiquez le nombre ou le pourcentage des enfants touchés par votre programme dans votre application, cette information est envoyée au personnel et au conseil d'administration de GFC pour examiner votre progression dans une forme de recommandation de subvention. (Cliquez pour afficher une image par exemple). Par exemple, cette organisation rend compte sur leurs résultats en nombre d'enfants servis et vous pouvez voir qu'au fil des années leurs programmes continuent d'atteindre beaucoup plus d'enfants. Collecter précisément ces données pour votre résultat est une partie très importante de votre processus de demande. </a:t>
            </a:r>
            <a:endParaRPr lang="en-US" sz="1200" kern="1200" dirty="0" smtClean="0">
              <a:solidFill>
                <a:schemeClr val="tx1"/>
              </a:solidFill>
              <a:latin typeface="+mn-lt"/>
              <a:ea typeface="+mn-ea"/>
              <a:cs typeface="+mn-cs"/>
            </a:endParaRPr>
          </a:p>
          <a:p>
            <a:endParaRPr lang="en-US" baseline="0" dirty="0" smtClean="0"/>
          </a:p>
          <a:p>
            <a:r>
              <a:rPr lang="fr-BE" sz="1200" kern="1200" dirty="0" smtClean="0">
                <a:solidFill>
                  <a:schemeClr val="tx1"/>
                </a:solidFill>
                <a:latin typeface="+mn-lt"/>
                <a:ea typeface="+mn-ea"/>
                <a:cs typeface="+mn-cs"/>
              </a:rPr>
              <a:t>Maintenant, regardons ce que serait une bonne phrase formulant un résultat à la fois pour les demandes de subvention GFC que pour d'autres demandes à de donateurs potentiels.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12</a:t>
            </a:fld>
            <a:endParaRPr lang="en-US"/>
          </a:p>
        </p:txBody>
      </p:sp>
    </p:spTree>
    <p:extLst>
      <p:ext uri="{BB962C8B-B14F-4D97-AF65-F5344CB8AC3E}">
        <p14:creationId xmlns="" xmlns:p14="http://schemas.microsoft.com/office/powerpoint/2010/main" val="378806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13. Formulation des résultats pour GFC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dirty="0" smtClean="0"/>
          </a:p>
          <a:p>
            <a:r>
              <a:rPr lang="fr-BE" sz="1200" kern="1200" dirty="0" smtClean="0">
                <a:solidFill>
                  <a:schemeClr val="tx1"/>
                </a:solidFill>
                <a:latin typeface="+mn-lt"/>
                <a:ea typeface="+mn-ea"/>
                <a:cs typeface="+mn-cs"/>
              </a:rPr>
              <a:t>Voici la formule que GFC utilise dans leur demande. Il vous pose des questions pour vous aider à formuler une phrase de résultat. Remarquez comment la phrase exemple de résultat est «SMART».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Spécifique - inscrits à l'école formelle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Mesurables - Statistiques des écoles locales et le pourcentage d'élèves (66%)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Approprié  - Participants au programme (pas d'autres) [Nous supposons que ce projet répond aux besoins des participants au programme.]</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Réaliste - dépendant de l'organisation-est ce que 66% est réalisable?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En temps opportun - Un an "l'année dernière" </a:t>
            </a:r>
            <a:endParaRPr lang="en-US" sz="1200" kern="1200" dirty="0" smtClean="0">
              <a:solidFill>
                <a:schemeClr val="tx1"/>
              </a:solidFill>
              <a:latin typeface="+mn-lt"/>
              <a:ea typeface="+mn-ea"/>
              <a:cs typeface="+mn-cs"/>
            </a:endParaRPr>
          </a:p>
          <a:p>
            <a:endParaRPr lang="fr-BE"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Les questions que pose GFC pour vous aider à formuler vos résultats sont les suivants:</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1. Pour le programme que vous exécutez, quel est le résultat (changement) que votre organisation  mesure?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2. Comment l'organisation collecte t- elle les données (mesure) pour ce résultat?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3. Qui est touché (avantages) dans cette mesure des résultats?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4. Combien de fois/de personnes l'organisation a t- elle compté ce résultat cible l'année dernière?</a:t>
            </a:r>
            <a:r>
              <a:rPr lang="en-US" sz="1200" dirty="0" smtClean="0"/>
              <a:t>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13</a:t>
            </a:fld>
            <a:endParaRPr lang="en-US"/>
          </a:p>
        </p:txBody>
      </p:sp>
    </p:spTree>
    <p:extLst>
      <p:ext uri="{BB962C8B-B14F-4D97-AF65-F5344CB8AC3E}">
        <p14:creationId xmlns="" xmlns:p14="http://schemas.microsoft.com/office/powerpoint/2010/main" val="171149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14. Pratiquer la rédaction de phrases de résultats </a:t>
            </a:r>
            <a:endParaRPr lang="en-US" sz="1200" u="sng" kern="1200" dirty="0" smtClean="0">
              <a:solidFill>
                <a:schemeClr val="tx1"/>
              </a:solidFill>
              <a:latin typeface="+mn-lt"/>
              <a:ea typeface="+mn-ea"/>
              <a:cs typeface="+mn-cs"/>
            </a:endParaRPr>
          </a:p>
          <a:p>
            <a:endParaRPr lang="en-US" u="sng" baseline="0" dirty="0" smtClean="0"/>
          </a:p>
          <a:p>
            <a:r>
              <a:rPr lang="fr-BE" sz="1200" kern="1200" dirty="0" smtClean="0">
                <a:solidFill>
                  <a:schemeClr val="tx1"/>
                </a:solidFill>
                <a:latin typeface="+mn-lt"/>
                <a:ea typeface="+mn-ea"/>
                <a:cs typeface="+mn-cs"/>
              </a:rPr>
              <a:t>Donnez des exemples de demandes de subventions passées. (Déterminé par le responsable du programme.)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Maintenant, c'est à votre tour de travailler sur la formulation de résultat pour votre organisation. Travailler en groupe et décider ce que votre phrase de résultat ressemblerait. Vous avez 6 minutes. Si vous n'êtes pas sûr ou voudriez de l'aide avec la rédaction du présent résultat, assurez-vous d'envoyer plus tard à votre responsable de programme votre échantillon et toutes les questions que vous avez. Regardez la brochure 1 à la question 5.</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14</a:t>
            </a:fld>
            <a:endParaRPr lang="en-US"/>
          </a:p>
        </p:txBody>
      </p:sp>
    </p:spTree>
    <p:extLst>
      <p:ext uri="{BB962C8B-B14F-4D97-AF65-F5344CB8AC3E}">
        <p14:creationId xmlns="" xmlns:p14="http://schemas.microsoft.com/office/powerpoint/2010/main" val="124740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15. Introduction à la collecte de données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Vous pouvez collecter des données à partir d'une variété de sources. Pour la plupart des organisations, elles recueillent des données en gardant de bons dossiers comme l'assiduité, la participation, les enquêtes et les dossiers financiers.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Vous pouvez également travailler avec d'autres organisations locales, des ONG ou avec le gouvernement. Par exemple, vous pouvez parler avec les écoles sur les taux de réussite  ou les cliniques sur les statistiques globales.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Pour recueillir de bonnes données, vous devez avoir les bons outils. Souvent, les bons outils signifient que peu importe qui procède à la collecte de données les résultats seront toujours les même. Les données doivent être recueillies de la même manière à chaque fois. Il sera aidant si vous définissez une procédure afin que vous sachiez qui collecte les données, quand et comment ils vont collecter ces données.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Par exemple, si vous voulez compter le nombre d'enfants qui fréquentent vos programmes après l'école tout au long de la semaine, chaque jour, vous devriez savoir qui fera en sorte que tous les enfants  seront tenus de signer à l’arrivée, et qu’ils utilisent le même formulaire à chaque fois. De cette façon, vous pouvez comparer les informations de mois en mois et d'année en année.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Une fois les données collectées, vous devez savoir comment elles seront stockées et organisées. Différentes organisations procèdent de différentes manières, mais cela signifie souvent avoir une feuille de calcul dans Excel ou sur votre ordinateur qui dispose de toutes les informations et souvent mis à jour.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Enfin, il est important d'utiliser les données que vous avez recueillies. En ayant des données sur une période de temps, vous pouvez voir les tendances et prendre des décisions basées sur ce que vous trouvez. Par exemple, vous pouvez remarquer que beaucoup d'enfants ne viennent pas à un entrainement de football le lundi mais vous avez un trop grand nombre d'enfants qui participent à l’entrainement du football le samedi. Après avoir parlé avec les enfants afin de déterminer pourquoi il en est ainsi, vous pouvez modifier votre programme en ayant plus d'entraîneurs le samedi et soit en changeant le temps de l'entraînement le lundi ou ayant moins d’entraîneurs lundi.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Défis communs à la collecte de données pourraient être: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Pas tous les résultats  ne sont dénombrables. Il pourrait y avoir des changements dans le comportement ou l'attitude.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Certains résultats prennent plus d'un an à se manifester.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Il est difficile de mesurer l'impact de votre programme. Par exemple, il est facile de dire combien d'enfants vous travaillez avec vont à l'école, mais si vous essayez de réduire le trafique, comment mesurez-vous votre influence dans ce domaine? </a:t>
            </a:r>
          </a:p>
          <a:p>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Pour plus d'informations sur la façon de relever ces défis, voir le lien fourni et les autres ressources sur la page suivante.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15</a:t>
            </a:fld>
            <a:endParaRPr lang="en-US"/>
          </a:p>
        </p:txBody>
      </p:sp>
    </p:spTree>
    <p:extLst>
      <p:ext uri="{BB962C8B-B14F-4D97-AF65-F5344CB8AC3E}">
        <p14:creationId xmlns="" xmlns:p14="http://schemas.microsoft.com/office/powerpoint/2010/main" val="3268591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16. </a:t>
            </a:r>
            <a:r>
              <a:rPr lang="fr-BE" u="sng" dirty="0" smtClean="0">
                <a:solidFill>
                  <a:srgbClr val="C00000"/>
                </a:solidFill>
              </a:rPr>
              <a:t>Collecte de données</a:t>
            </a:r>
            <a:endParaRPr lang="en-US" u="sng" dirty="0" smtClean="0"/>
          </a:p>
          <a:p>
            <a:endParaRPr lang="en-US" baseline="0" dirty="0" smtClean="0"/>
          </a:p>
          <a:p>
            <a:r>
              <a:rPr lang="fr-FR" dirty="0" smtClean="0"/>
              <a:t>Pour recueillir de bonnes données, vous devez savoir d’où doivent venir vos données (la source) et comment vous allez les recueillir (méthode de collecte).</a:t>
            </a:r>
          </a:p>
          <a:p>
            <a:r>
              <a:rPr lang="fr-FR" dirty="0" smtClean="0"/>
              <a:t>Voici deux exemples de projets différents et comment les données dont ils ont besoin ont été recueillies.</a:t>
            </a:r>
          </a:p>
          <a:p>
            <a:r>
              <a:rPr lang="fr-FR" dirty="0" smtClean="0"/>
              <a:t>(lire exemples)</a:t>
            </a:r>
          </a:p>
          <a:p>
            <a:endParaRPr lang="fr-FR" dirty="0" smtClean="0"/>
          </a:p>
          <a:p>
            <a:r>
              <a:rPr lang="fr-FR" dirty="0" smtClean="0"/>
              <a:t>Il est important de mesurer les mêmes choses d'année en année si vos programmes restent les mêmes de sorte que vous pouvez voir le progrès que vous avez atteint sur</a:t>
            </a:r>
            <a:r>
              <a:rPr lang="fr-FR" baseline="0" dirty="0" smtClean="0"/>
              <a:t> </a:t>
            </a:r>
            <a:r>
              <a:rPr lang="fr-FR" dirty="0" smtClean="0"/>
              <a:t>vos objectifs de façon globale. La première fois que vous collectez des données, cette étape est désignée comme "données de base". C’est l'information recueillie au début d'un projet qui fournit une base pour mesurer les progrès. Les</a:t>
            </a:r>
            <a:r>
              <a:rPr lang="fr-FR" baseline="0" dirty="0" smtClean="0"/>
              <a:t> o</a:t>
            </a:r>
            <a:r>
              <a:rPr lang="fr-FR" dirty="0" smtClean="0"/>
              <a:t>rganisations mesurent leurs progrès par rapport à cette information initiale.</a:t>
            </a:r>
          </a:p>
          <a:p>
            <a:endParaRPr lang="fr-FR" dirty="0" smtClean="0"/>
          </a:p>
          <a:p>
            <a:r>
              <a:rPr lang="fr-FR" dirty="0" smtClean="0"/>
              <a:t>Pour plus d'informations sur la façon de recueillir des données, cliquez sur les ressources sur le côté gauche de l'écran.</a:t>
            </a:r>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16</a:t>
            </a:fld>
            <a:endParaRPr lang="en-US"/>
          </a:p>
        </p:txBody>
      </p:sp>
    </p:spTree>
    <p:extLst>
      <p:ext uri="{BB962C8B-B14F-4D97-AF65-F5344CB8AC3E}">
        <p14:creationId xmlns:p14="http://schemas.microsoft.com/office/powerpoint/2010/main" xmlns="" val="326859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17. </a:t>
            </a:r>
            <a:r>
              <a:rPr lang="en-US" u="sng" dirty="0" err="1" smtClean="0"/>
              <a:t>Analyse</a:t>
            </a:r>
            <a:r>
              <a:rPr lang="en-US" u="sng" dirty="0" smtClean="0"/>
              <a:t> de </a:t>
            </a:r>
            <a:r>
              <a:rPr lang="en-US" u="sng" dirty="0" err="1" smtClean="0"/>
              <a:t>données</a:t>
            </a:r>
            <a:endParaRPr lang="en-US" u="sng" dirty="0" smtClean="0"/>
          </a:p>
          <a:p>
            <a:endParaRPr lang="en-US" dirty="0" smtClean="0"/>
          </a:p>
          <a:p>
            <a:r>
              <a:rPr lang="fr-FR" dirty="0" smtClean="0"/>
              <a:t>Il existe deux types d'analyse des données: Quantitative et qualitative.</a:t>
            </a:r>
          </a:p>
          <a:p>
            <a:r>
              <a:rPr lang="fr-FR" dirty="0" smtClean="0"/>
              <a:t>Les données quantitatives se concentrent sur des choses que vous pouvez compter - comme les nombres et les pourcentages</a:t>
            </a:r>
          </a:p>
          <a:p>
            <a:r>
              <a:rPr lang="fr-FR" dirty="0" smtClean="0"/>
              <a:t>Les données qualitatives se concentrent sur des choses que vous pouvez observer, mais dont il est difficile de compter - comme les changements dans le comportement et l'attitude. Cela nécessite l'identification des catégories ou thèmes de réponses à des indicateurs qualitatifs ou des questions.</a:t>
            </a:r>
          </a:p>
          <a:p>
            <a:endParaRPr lang="fr-FR" dirty="0" smtClean="0"/>
          </a:p>
          <a:p>
            <a:r>
              <a:rPr lang="fr-FR" dirty="0" smtClean="0"/>
              <a:t>Il existe une variété d'outils et de ressources que les organisations peuvent utiliser pour les aider à donner un sens à leurs données. L'outil le plus couramment utilisé pour l'analyse quantitative est Excel. Pour plus d'analyse avancée, certaines organisations utilisent des logiciels comme STATA, SPSS et </a:t>
            </a:r>
            <a:r>
              <a:rPr lang="fr-FR" dirty="0" err="1" smtClean="0"/>
              <a:t>SenseMaker</a:t>
            </a:r>
            <a:endParaRPr lang="fr-FR" dirty="0" smtClean="0"/>
          </a:p>
          <a:p>
            <a:endParaRPr lang="fr-FR" dirty="0" smtClean="0"/>
          </a:p>
          <a:p>
            <a:r>
              <a:rPr lang="fr-FR" dirty="0" smtClean="0"/>
              <a:t>Pour plus d'exemples sur les moyens que vous pouvez analyser et étudier</a:t>
            </a:r>
            <a:r>
              <a:rPr lang="fr-FR" baseline="0" dirty="0" smtClean="0"/>
              <a:t> </a:t>
            </a:r>
            <a:r>
              <a:rPr lang="fr-FR" dirty="0" smtClean="0"/>
              <a:t>vos données, cliquez sur les liens sur le côté droit de la page.</a:t>
            </a:r>
            <a:endParaRPr lang="en-US" dirty="0"/>
          </a:p>
        </p:txBody>
      </p:sp>
      <p:sp>
        <p:nvSpPr>
          <p:cNvPr id="4" name="Slide Number Placeholder 3"/>
          <p:cNvSpPr>
            <a:spLocks noGrp="1"/>
          </p:cNvSpPr>
          <p:nvPr>
            <p:ph type="sldNum" sz="quarter" idx="10"/>
          </p:nvPr>
        </p:nvSpPr>
        <p:spPr/>
        <p:txBody>
          <a:bodyPr/>
          <a:lstStyle/>
          <a:p>
            <a:fld id="{5813DF1D-347C-7B44-B5A9-E16F59677F3C}" type="slidenum">
              <a:rPr lang="en-US" smtClean="0"/>
              <a:pPr/>
              <a:t>17</a:t>
            </a:fld>
            <a:endParaRPr lang="en-US"/>
          </a:p>
        </p:txBody>
      </p:sp>
    </p:spTree>
    <p:extLst>
      <p:ext uri="{BB962C8B-B14F-4D97-AF65-F5344CB8AC3E}">
        <p14:creationId xmlns:p14="http://schemas.microsoft.com/office/powerpoint/2010/main" xmlns="" val="262656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18. </a:t>
            </a:r>
            <a:r>
              <a:rPr lang="fr-FR" u="sng" dirty="0" smtClean="0"/>
              <a:t>Établir un plan de données!</a:t>
            </a:r>
            <a:endParaRPr lang="en-US" u="sng" baseline="0" dirty="0" smtClean="0"/>
          </a:p>
          <a:p>
            <a:endParaRPr lang="en-US" baseline="0" dirty="0" smtClean="0"/>
          </a:p>
          <a:p>
            <a:r>
              <a:rPr lang="fr-FR" dirty="0" smtClean="0"/>
              <a:t>Regardez sur la brochure et la question 4. Encerclez les différentes sources et les outils que vous pouvez utiliser pour recueillir des données sur vos programmes. Discutez en groupe sur les meilleures sources pour mesurer l'impact que vous envisager d'atteindre.</a:t>
            </a:r>
          </a:p>
          <a:p>
            <a:endParaRPr lang="fr-FR" dirty="0" smtClean="0"/>
          </a:p>
          <a:p>
            <a:r>
              <a:rPr lang="fr-FR" dirty="0" smtClean="0"/>
              <a:t>Après avoir terminé la question 4, en tant que groupe, compléter le «plan des données» à la question 5. Vous pouvez utiliser ce plan dans votre organisation à partir de demain! Vous avez sept minutes pour compléter ces deux exercice.</a:t>
            </a:r>
            <a:endParaRPr lang="en-US"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18</a:t>
            </a:fld>
            <a:endParaRPr lang="en-US"/>
          </a:p>
        </p:txBody>
      </p:sp>
    </p:spTree>
    <p:extLst>
      <p:ext uri="{BB962C8B-B14F-4D97-AF65-F5344CB8AC3E}">
        <p14:creationId xmlns:p14="http://schemas.microsoft.com/office/powerpoint/2010/main" xmlns="" val="65924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dirty="0" smtClean="0"/>
              <a:t>19. Les enfants dans S &amp; E</a:t>
            </a:r>
          </a:p>
          <a:p>
            <a:endParaRPr lang="fr-FR" u="none" dirty="0" smtClean="0"/>
          </a:p>
          <a:p>
            <a:r>
              <a:rPr lang="fr-FR" u="none" dirty="0" smtClean="0"/>
              <a:t>Impliquer les enfants dans le suivi et l'évaluation réelle de vos programmes peut être mutuellement bénéfique mais aussi</a:t>
            </a:r>
            <a:r>
              <a:rPr lang="fr-FR" u="none" baseline="0" dirty="0" smtClean="0"/>
              <a:t> il y a d</a:t>
            </a:r>
            <a:r>
              <a:rPr lang="fr-FR" u="none" dirty="0" smtClean="0"/>
              <a:t>es défis et des risques. Examinons quelques-uns des défis.</a:t>
            </a:r>
          </a:p>
          <a:p>
            <a:endParaRPr lang="fr-FR" u="none" dirty="0" smtClean="0"/>
          </a:p>
          <a:p>
            <a:r>
              <a:rPr lang="fr-FR" u="none" dirty="0" smtClean="0"/>
              <a:t>Pourquoi devrions-nous impliquer les enfants dans le</a:t>
            </a:r>
            <a:r>
              <a:rPr lang="fr-FR" u="none" baseline="0" dirty="0" smtClean="0"/>
              <a:t> S</a:t>
            </a:r>
            <a:r>
              <a:rPr lang="fr-FR" u="none" dirty="0" smtClean="0"/>
              <a:t> &amp; E?</a:t>
            </a:r>
          </a:p>
          <a:p>
            <a:r>
              <a:rPr lang="fr-FR" u="none" dirty="0" smtClean="0"/>
              <a:t>Tout d'abord, sur la base de l'article 12 de la Convention des Nations Unies sur les droits de l'enfant (CRC), la participation est un droit pour tous les enfants.</a:t>
            </a:r>
          </a:p>
          <a:p>
            <a:r>
              <a:rPr lang="fr-FR" u="none" dirty="0" smtClean="0"/>
              <a:t>Deuxièmement, les adultes qui parlent au nom des enfants ne représentent pas toujours précisément leurs points de vue, même quand ils ont les meilleures intentions.</a:t>
            </a:r>
          </a:p>
          <a:p>
            <a:r>
              <a:rPr lang="fr-FR" u="none" dirty="0" smtClean="0"/>
              <a:t>Troisièmement, il est bénéfique pour les enfants et l'organisation. Pour l'enfant, il augmente leur sentiment d'appropriation du projet, développe leur sens de la justice sociale, l'estime de soi, et la relation avec les adultes, et augmente leur résilience. C’est une occasion pour les enfants d'acquérir un large éventail de compétences et de devenir des membres actifs de leurs communautés. Pour l'organisation, elles bénéficient de l'information précieuse que l'enfant a à offrir sur leurs propres expériences. Les décisions de l'organisation deviennent plus transparente et représentative des besoins des collectivités. De ce fait, les programmes sont plus susceptibles à être largement adoptés et soutenus par les collectivités.</a:t>
            </a:r>
          </a:p>
          <a:p>
            <a:endParaRPr lang="fr-FR" u="none" dirty="0" smtClean="0"/>
          </a:p>
          <a:p>
            <a:r>
              <a:rPr lang="fr-FR" u="none" dirty="0" smtClean="0"/>
              <a:t>Il ya aussi des risques et des défis liés à la participation des enfants dans le suivi et l'évaluation.</a:t>
            </a:r>
          </a:p>
          <a:p>
            <a:r>
              <a:rPr lang="fr-FR" u="none" dirty="0" smtClean="0"/>
              <a:t>Par exemple, il nécessite beaucoup de ressources pour former le personnel dans les méthodes appropriées pour travailler avec les enfants dans cette capacité.</a:t>
            </a:r>
          </a:p>
          <a:p>
            <a:r>
              <a:rPr lang="fr-FR" u="none" dirty="0" smtClean="0"/>
              <a:t>Vous devez être conscient des autres contraintes auxquelles l'enfant est confronté. Assurez-vous que votre projet n'a pas surchargé l'enfant.</a:t>
            </a:r>
          </a:p>
          <a:p>
            <a:r>
              <a:rPr lang="fr-FR" u="none" dirty="0" smtClean="0"/>
              <a:t>En outre, il est important de reconnaître le contexte dans lequel le programme est en fonctionnement. Mettre un enfant en contradiction avec les traditions ou les attentes de la communauté peut avoir des effets néfastes que l'enfant pourrait ne pas avoir les ressources nécessaires pour faire face à.</a:t>
            </a:r>
          </a:p>
          <a:p>
            <a:r>
              <a:rPr lang="fr-FR" u="none" dirty="0" smtClean="0"/>
              <a:t>Enfin, le niveau de la participation de l'enfant devrait refléter son niveau de développement. Par exemple, les jeunes enfants peuvent être plus touchés par les défis que le programme pourrait faire face.</a:t>
            </a:r>
          </a:p>
          <a:p>
            <a:endParaRPr lang="fr-FR" u="none" dirty="0" smtClean="0"/>
          </a:p>
          <a:p>
            <a:r>
              <a:rPr lang="fr-FR" u="none" dirty="0" smtClean="0"/>
              <a:t>Autres points à considérer en impliquant les enfants dans le suivi et l'évaluation</a:t>
            </a:r>
          </a:p>
          <a:p>
            <a:r>
              <a:rPr lang="fr-FR" u="none" dirty="0" smtClean="0"/>
              <a:t>... Est que leur participation doit être volontaire, libre de toute manipulation, et avec l'approbation du</a:t>
            </a:r>
            <a:r>
              <a:rPr lang="fr-FR" u="none" baseline="0" dirty="0" smtClean="0"/>
              <a:t> </a:t>
            </a:r>
            <a:r>
              <a:rPr lang="fr-FR" u="none" dirty="0" smtClean="0"/>
              <a:t>parent ou du tuteur.</a:t>
            </a:r>
          </a:p>
          <a:p>
            <a:r>
              <a:rPr lang="fr-FR" u="none" dirty="0" smtClean="0"/>
              <a:t>Le contexte dans lequel l'enfant participe doit être «adapté aux enfants». Cela inclut la sécurité, des outils accessibles, un langage approprié, des animateurs formés, etc.</a:t>
            </a:r>
          </a:p>
          <a:p>
            <a:r>
              <a:rPr lang="fr-FR" u="none" dirty="0" smtClean="0"/>
              <a:t>L'enfant et l'organisation doivent tous deux être clair sur ce qui est attendu de la collaboration. Il est important de définir dans quelle mesure l'enfant sera impliqué, le pouvoir de décision qu'ils auront, et pour combien de temps leur implication se poursuivra.</a:t>
            </a:r>
          </a:p>
          <a:p>
            <a:r>
              <a:rPr lang="fr-FR" u="none" dirty="0" smtClean="0"/>
              <a:t>Les dynamiques de pouvoir sont également importantes à considérer. La non-discrimination et l'inclusion doivent faire partie de la conception et les questions relatives aux</a:t>
            </a:r>
            <a:r>
              <a:rPr lang="fr-FR" u="none" baseline="0" dirty="0" smtClean="0"/>
              <a:t> dynamiques</a:t>
            </a:r>
            <a:r>
              <a:rPr lang="fr-FR" u="none" dirty="0" smtClean="0"/>
              <a:t> adulte-enfant et enfant-enfant doivent être corrigés avant de faire participer les enfants.</a:t>
            </a:r>
          </a:p>
          <a:p>
            <a:r>
              <a:rPr lang="fr-FR" u="none" dirty="0" smtClean="0"/>
              <a:t>Pour s’assurer de la concentration et de la participation des enfants, il doit y avoir un équilibre entre travail et jeu. Un soutien adéquat doit être prévu pour les enfants afin</a:t>
            </a:r>
            <a:r>
              <a:rPr lang="fr-FR" u="none" baseline="0" dirty="0" smtClean="0"/>
              <a:t> de </a:t>
            </a:r>
            <a:r>
              <a:rPr lang="fr-FR" u="none" dirty="0" smtClean="0"/>
              <a:t>les aider à comprendre leurs expériences.</a:t>
            </a:r>
          </a:p>
          <a:p>
            <a:endParaRPr lang="fr-FR" u="none" dirty="0" smtClean="0"/>
          </a:p>
          <a:p>
            <a:r>
              <a:rPr lang="fr-FR" u="none" dirty="0" smtClean="0"/>
              <a:t>Premières étapes que votre organisation doit prendre lorsque elle considère l'implication d'enfants dans le processus de suivi et d'évaluation sont les suivantes.</a:t>
            </a:r>
          </a:p>
          <a:p>
            <a:r>
              <a:rPr lang="fr-FR" u="none" dirty="0" smtClean="0"/>
              <a:t>Les</a:t>
            </a:r>
            <a:r>
              <a:rPr lang="fr-FR" u="none" baseline="0" dirty="0" smtClean="0"/>
              <a:t> a</a:t>
            </a:r>
            <a:r>
              <a:rPr lang="fr-FR" u="none" dirty="0" smtClean="0"/>
              <a:t>dultes dans votre organisation doit avoir une attitude ouverte à l'apprentissage et d'écoute des enfants de manière significative. Demandez: «qu'est-ce que vous avez besoin de savoir» et «comment pouvez vous apprendre cette information"? Si les enfants peuvent donner des</a:t>
            </a:r>
            <a:r>
              <a:rPr lang="fr-FR" u="none" baseline="0" dirty="0" smtClean="0"/>
              <a:t> réponses informées sur </a:t>
            </a:r>
            <a:r>
              <a:rPr lang="fr-FR" u="none" dirty="0" smtClean="0"/>
              <a:t>ces questions, il est important de demander leur expertise.</a:t>
            </a:r>
          </a:p>
          <a:p>
            <a:r>
              <a:rPr lang="fr-FR" u="none" dirty="0" smtClean="0"/>
              <a:t>Une discussion franche sur la capacité de votre organisation à soutenir ces enfants est également important. Quel rôle joueront-ils? Qui peut les soutenir? Comment allez-vous assurer la sécurité et répondre aux autres défis mentionnés précédemment?</a:t>
            </a:r>
          </a:p>
          <a:p>
            <a:r>
              <a:rPr lang="fr-FR" u="none" dirty="0" smtClean="0"/>
              <a:t>Les enfants doivent être des participants actifs dans le processus sinon ils ne pourront pas en bénéficient. Il est important de ne pas instrumentaliser ou banaliser la voix de l'enfant. Déterminer exactement comment est-ce qu’ils vont bénéficier et comment vous allez utiliser l'information qu'ils fournissent.</a:t>
            </a:r>
          </a:p>
          <a:p>
            <a:r>
              <a:rPr lang="fr-FR" u="none" dirty="0" smtClean="0"/>
              <a:t>Pour incorporer les enfants, il doit y avoir un intérêt chez</a:t>
            </a:r>
            <a:r>
              <a:rPr lang="fr-FR" u="none" baseline="0" dirty="0" smtClean="0"/>
              <a:t> le</a:t>
            </a:r>
            <a:r>
              <a:rPr lang="fr-FR" u="none" dirty="0" smtClean="0"/>
              <a:t>s enfants de participer et une ouverture au niveau du personnel. Demandez à vos enfants ou jeunes participants s’ils veulent vraiment être impliqués dans le processus de suivi et d'évaluation.</a:t>
            </a:r>
            <a:endParaRPr lang="en-US" u="none" dirty="0" smtClean="0"/>
          </a:p>
        </p:txBody>
      </p:sp>
      <p:sp>
        <p:nvSpPr>
          <p:cNvPr id="4" name="Slide Number Placeholder 3"/>
          <p:cNvSpPr>
            <a:spLocks noGrp="1"/>
          </p:cNvSpPr>
          <p:nvPr>
            <p:ph type="sldNum" sz="quarter" idx="10"/>
          </p:nvPr>
        </p:nvSpPr>
        <p:spPr/>
        <p:txBody>
          <a:bodyPr/>
          <a:lstStyle/>
          <a:p>
            <a:fld id="{5813DF1D-347C-7B44-B5A9-E16F59677F3C}" type="slidenum">
              <a:rPr lang="en-US" smtClean="0"/>
              <a:pPr/>
              <a:t>19</a:t>
            </a:fld>
            <a:endParaRPr lang="en-US"/>
          </a:p>
        </p:txBody>
      </p:sp>
    </p:spTree>
    <p:extLst>
      <p:ext uri="{BB962C8B-B14F-4D97-AF65-F5344CB8AC3E}">
        <p14:creationId xmlns:p14="http://schemas.microsoft.com/office/powerpoint/2010/main" xmlns="" val="245047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2. Buts</a:t>
            </a:r>
          </a:p>
          <a:p>
            <a:endParaRPr lang="en-US" sz="1200" u="sng" kern="1200" dirty="0" smtClean="0">
              <a:solidFill>
                <a:schemeClr val="tx1"/>
              </a:solidFill>
              <a:latin typeface="+mn-lt"/>
              <a:ea typeface="+mn-ea"/>
              <a:cs typeface="+mn-cs"/>
            </a:endParaRPr>
          </a:p>
          <a:p>
            <a:pPr eaLnBrk="1" hangingPunct="1"/>
            <a:r>
              <a:rPr lang="fr-FR" sz="1200" kern="1200" dirty="0" smtClean="0">
                <a:solidFill>
                  <a:schemeClr val="tx1"/>
                </a:solidFill>
                <a:latin typeface="+mn-lt"/>
                <a:ea typeface="+mn-ea"/>
                <a:cs typeface="+mn-cs"/>
              </a:rPr>
              <a:t>Bienvenue a ce </a:t>
            </a:r>
            <a:r>
              <a:rPr lang="fr-FR" sz="1200" kern="1200" dirty="0" err="1" smtClean="0">
                <a:solidFill>
                  <a:schemeClr val="tx1"/>
                </a:solidFill>
                <a:latin typeface="+mn-lt"/>
                <a:ea typeface="+mn-ea"/>
                <a:cs typeface="+mn-cs"/>
              </a:rPr>
              <a:t>webinaire</a:t>
            </a:r>
            <a:r>
              <a:rPr lang="fr-FR" sz="1200" kern="1200" dirty="0" smtClean="0">
                <a:solidFill>
                  <a:schemeClr val="tx1"/>
                </a:solidFill>
                <a:latin typeface="+mn-lt"/>
                <a:ea typeface="+mn-ea"/>
                <a:cs typeface="+mn-cs"/>
              </a:rPr>
              <a:t> du Fond Mondial pour les Enfants a propos du renforcement des capacités sur le suivi et l’évaluation.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Nous sommes ravis de votre disponibilité à participer à ce tutoriel. A la fin des ces travaux pratiques, nous espérons que vous:</a:t>
            </a:r>
            <a:endParaRPr lang="en-US" sz="1200" kern="1200" dirty="0" smtClean="0">
              <a:solidFill>
                <a:schemeClr val="tx1"/>
              </a:solidFill>
              <a:latin typeface="+mn-lt"/>
              <a:ea typeface="+mn-ea"/>
              <a:cs typeface="+mn-cs"/>
            </a:endParaRPr>
          </a:p>
          <a:p>
            <a:pPr eaLnBrk="1" hangingPunct="1"/>
            <a:endParaRPr lang="en-US" dirty="0" smtClean="0"/>
          </a:p>
          <a:p>
            <a:pPr lvl="0"/>
            <a:r>
              <a:rPr lang="fr-BE" sz="1200" kern="1200" dirty="0" smtClean="0">
                <a:solidFill>
                  <a:schemeClr val="tx1"/>
                </a:solidFill>
                <a:latin typeface="+mn-lt"/>
                <a:ea typeface="+mn-ea"/>
                <a:cs typeface="+mn-cs"/>
              </a:rPr>
              <a:t>Aurez une meilleure et claire compréhension des </a:t>
            </a:r>
            <a:r>
              <a:rPr lang="fr-FR" sz="1200" kern="1200" dirty="0" smtClean="0">
                <a:solidFill>
                  <a:schemeClr val="tx1"/>
                </a:solidFill>
                <a:latin typeface="+mn-lt"/>
                <a:ea typeface="+mn-ea"/>
                <a:cs typeface="+mn-cs"/>
              </a:rPr>
              <a:t>fondements du suivi et d’évaluation (M&amp;E);</a:t>
            </a: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Aurez une appréciation sur les raisons pour lesquelles </a:t>
            </a:r>
            <a:r>
              <a:rPr lang="fr-BE" sz="1200" kern="1200" dirty="0" smtClean="0">
                <a:solidFill>
                  <a:schemeClr val="tx1"/>
                </a:solidFill>
                <a:latin typeface="+mn-lt"/>
                <a:ea typeface="+mn-ea"/>
                <a:cs typeface="+mn-cs"/>
              </a:rPr>
              <a:t>S&amp;E</a:t>
            </a:r>
            <a:r>
              <a:rPr lang="fr-FR" sz="1200" kern="1200" dirty="0" smtClean="0">
                <a:solidFill>
                  <a:schemeClr val="tx1"/>
                </a:solidFill>
                <a:latin typeface="+mn-lt"/>
                <a:ea typeface="+mn-ea"/>
                <a:cs typeface="+mn-cs"/>
              </a:rPr>
              <a:t> sont importants et ce que cela pourrait apporter a votre travail ; et</a:t>
            </a:r>
            <a:endParaRPr lang="en-US" dirty="0" smtClean="0"/>
          </a:p>
          <a:p>
            <a:pPr eaLnBrk="1" hangingPunct="1"/>
            <a:r>
              <a:rPr lang="en-US" baseline="0" dirty="0" smtClean="0"/>
              <a:t> - </a:t>
            </a:r>
            <a:r>
              <a:rPr lang="fr-FR" sz="1200" kern="1200" dirty="0" smtClean="0">
                <a:solidFill>
                  <a:schemeClr val="tx1"/>
                </a:solidFill>
                <a:latin typeface="+mn-lt"/>
                <a:ea typeface="+mn-ea"/>
                <a:cs typeface="+mn-cs"/>
              </a:rPr>
              <a:t>Etre plus confortable avec le langage et le cadre de GFC sur le suivi et d’évaluation afin que vous puissiez surveiller et évaluer votre travail de façon effective et que vous puissiez écrire de meilleurs rapports et demandes mais aussi faire avancer votre mission de façon générale.</a:t>
            </a:r>
            <a:endParaRPr lang="en-US" dirty="0" smtClean="0"/>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2</a:t>
            </a:fld>
            <a:endParaRPr lang="en-US"/>
          </a:p>
        </p:txBody>
      </p:sp>
    </p:spTree>
    <p:extLst>
      <p:ext uri="{BB962C8B-B14F-4D97-AF65-F5344CB8AC3E}">
        <p14:creationId xmlns="" xmlns:p14="http://schemas.microsoft.com/office/powerpoint/2010/main" val="276328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20.</a:t>
            </a:r>
            <a:r>
              <a:rPr lang="fr-BE" sz="1200" u="sng" kern="1200" baseline="0" dirty="0" smtClean="0">
                <a:solidFill>
                  <a:schemeClr val="tx1"/>
                </a:solidFill>
                <a:latin typeface="+mn-lt"/>
                <a:ea typeface="+mn-ea"/>
                <a:cs typeface="+mn-cs"/>
              </a:rPr>
              <a:t> </a:t>
            </a:r>
            <a:r>
              <a:rPr lang="fr-BE" sz="1200" u="sng" kern="1200" dirty="0" smtClean="0">
                <a:solidFill>
                  <a:schemeClr val="tx1"/>
                </a:solidFill>
                <a:latin typeface="+mn-lt"/>
                <a:ea typeface="+mn-ea"/>
                <a:cs typeface="+mn-cs"/>
              </a:rPr>
              <a:t>Ressources supplémentaires </a:t>
            </a:r>
          </a:p>
          <a:p>
            <a:endParaRPr lang="en-US"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Voici quelques ressources supplémentaires pour vous aider à en apprendre davantage sur le suivi et l'évaluation. Il ya plusieurs </a:t>
            </a:r>
            <a:r>
              <a:rPr lang="fr-BE" sz="1200" kern="1200" dirty="0" err="1" smtClean="0">
                <a:solidFill>
                  <a:schemeClr val="tx1"/>
                </a:solidFill>
                <a:latin typeface="+mn-lt"/>
                <a:ea typeface="+mn-ea"/>
                <a:cs typeface="+mn-cs"/>
              </a:rPr>
              <a:t>webinaires</a:t>
            </a:r>
            <a:r>
              <a:rPr lang="fr-BE" sz="1200" kern="1200" dirty="0" smtClean="0">
                <a:solidFill>
                  <a:schemeClr val="tx1"/>
                </a:solidFill>
                <a:latin typeface="+mn-lt"/>
                <a:ea typeface="+mn-ea"/>
                <a:cs typeface="+mn-cs"/>
              </a:rPr>
              <a:t> et des outils disponibles pour vous aider à recueillir des données et de mesurer votre impact. Ce n'est pas une liste complète de toutes les ressources disponibles, si vous connaissez une autre grande formation de S &amp; E, prière de nous informer afin de pouvoir partager avec d'autres bénéficiaires.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20</a:t>
            </a:fld>
            <a:endParaRPr lang="en-US"/>
          </a:p>
        </p:txBody>
      </p:sp>
    </p:spTree>
    <p:extLst>
      <p:ext uri="{BB962C8B-B14F-4D97-AF65-F5344CB8AC3E}">
        <p14:creationId xmlns="" xmlns:p14="http://schemas.microsoft.com/office/powerpoint/2010/main" val="425777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21. Réflexion </a:t>
            </a:r>
          </a:p>
          <a:p>
            <a:endParaRPr lang="en-US"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Nous avons parlé de beaucoup de choses au cours de ce </a:t>
            </a:r>
            <a:r>
              <a:rPr lang="fr-BE" sz="1200" kern="1200" dirty="0" err="1" smtClean="0">
                <a:solidFill>
                  <a:schemeClr val="tx1"/>
                </a:solidFill>
                <a:latin typeface="+mn-lt"/>
                <a:ea typeface="+mn-ea"/>
                <a:cs typeface="+mn-cs"/>
              </a:rPr>
              <a:t>webinaire</a:t>
            </a:r>
            <a:r>
              <a:rPr lang="fr-BE" sz="1200" kern="1200" dirty="0" smtClean="0">
                <a:solidFill>
                  <a:schemeClr val="tx1"/>
                </a:solidFill>
                <a:latin typeface="+mn-lt"/>
                <a:ea typeface="+mn-ea"/>
                <a:cs typeface="+mn-cs"/>
              </a:rPr>
              <a:t>. Prenez cinq minutes et écrivez trois changements que vous pouvez faire dans votre projet et les programmes d'aujourd'hui sur la brochure 1 à la question 6. Vous serez invité à les écrire plus tard sur le sondage à la fin de ce </a:t>
            </a:r>
            <a:r>
              <a:rPr lang="fr-BE" sz="1200" kern="1200" dirty="0" err="1" smtClean="0">
                <a:solidFill>
                  <a:schemeClr val="tx1"/>
                </a:solidFill>
                <a:latin typeface="+mn-lt"/>
                <a:ea typeface="+mn-ea"/>
                <a:cs typeface="+mn-cs"/>
              </a:rPr>
              <a:t>webinaire</a:t>
            </a:r>
            <a:r>
              <a:rPr lang="fr-BE" sz="1200" kern="1200" dirty="0" smtClean="0">
                <a:solidFill>
                  <a:schemeClr val="tx1"/>
                </a:solidFill>
                <a:latin typeface="+mn-lt"/>
                <a:ea typeface="+mn-ea"/>
                <a:cs typeface="+mn-cs"/>
              </a:rPr>
              <a:t>, donc réfléchissez bien!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21</a:t>
            </a:fld>
            <a:endParaRPr lang="en-US"/>
          </a:p>
        </p:txBody>
      </p:sp>
    </p:spTree>
    <p:extLst>
      <p:ext uri="{BB962C8B-B14F-4D97-AF65-F5344CB8AC3E}">
        <p14:creationId xmlns="" xmlns:p14="http://schemas.microsoft.com/office/powerpoint/2010/main" val="221619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22. Merci</a:t>
            </a:r>
          </a:p>
          <a:p>
            <a:endParaRPr lang="fr-BE"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Merci d’avoir participé à ce </a:t>
            </a:r>
            <a:r>
              <a:rPr lang="fr-BE" sz="1200" kern="1200" dirty="0" err="1" smtClean="0">
                <a:solidFill>
                  <a:schemeClr val="tx1"/>
                </a:solidFill>
                <a:latin typeface="+mn-lt"/>
                <a:ea typeface="+mn-ea"/>
                <a:cs typeface="+mn-cs"/>
              </a:rPr>
              <a:t>webinaire</a:t>
            </a:r>
            <a:r>
              <a:rPr lang="fr-BE" sz="1200" kern="1200" dirty="0" smtClean="0">
                <a:solidFill>
                  <a:schemeClr val="tx1"/>
                </a:solidFill>
                <a:latin typeface="+mn-lt"/>
                <a:ea typeface="+mn-ea"/>
                <a:cs typeface="+mn-cs"/>
              </a:rPr>
              <a:t>. Pour recevoir votre certificat de S &amp; E du GFC, vous devez compléter le lien du sondage: https://www.surveymonkey.com/s/6ZG6BSC. S'il vous plaît cliquer sur le lien dans l'écran de chat et il vous amène à l'enquête maintenant. Si vous avez des questions sur les informations dont nous avons parlé aujourd'hui, n'hésitez pas à les communiquer à votre chargé de programme régional et sur toutes autres questions. Merci!</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22</a:t>
            </a:fld>
            <a:endParaRPr lang="en-US"/>
          </a:p>
        </p:txBody>
      </p:sp>
    </p:spTree>
    <p:extLst>
      <p:ext uri="{BB962C8B-B14F-4D97-AF65-F5344CB8AC3E}">
        <p14:creationId xmlns="" xmlns:p14="http://schemas.microsoft.com/office/powerpoint/2010/main" val="126968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3. Définir Suivi et évaluation </a:t>
            </a:r>
          </a:p>
          <a:p>
            <a:endParaRPr lang="en-US"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Avant de commencer, il est utile d'examiner ce que signifie chaque mot séparément pour mieux comprendre ce que nous entendons par S &amp; E ou le suivi et de l'évaluation.</a:t>
            </a:r>
            <a:endParaRPr lang="en-US" sz="1200" kern="1200" dirty="0" smtClean="0">
              <a:solidFill>
                <a:schemeClr val="tx1"/>
              </a:solidFill>
              <a:latin typeface="+mn-lt"/>
              <a:ea typeface="+mn-ea"/>
              <a:cs typeface="+mn-cs"/>
            </a:endParaRPr>
          </a:p>
          <a:p>
            <a:pPr lvl="1"/>
            <a:endParaRPr lang="en-US" dirty="0" smtClean="0">
              <a:solidFill>
                <a:srgbClr val="CC3300"/>
              </a:solidFill>
            </a:endParaRPr>
          </a:p>
          <a:p>
            <a:pPr lvl="1"/>
            <a:r>
              <a:rPr lang="fr-BE" sz="1200" b="1" kern="1200" dirty="0" smtClean="0">
                <a:solidFill>
                  <a:schemeClr val="tx1"/>
                </a:solidFill>
                <a:latin typeface="+mn-lt"/>
                <a:ea typeface="+mn-ea"/>
                <a:cs typeface="+mn-cs"/>
              </a:rPr>
              <a:t>Le suivi </a:t>
            </a:r>
            <a:r>
              <a:rPr lang="fr-BE" sz="1200" kern="1200" dirty="0" smtClean="0">
                <a:solidFill>
                  <a:schemeClr val="tx1"/>
                </a:solidFill>
                <a:latin typeface="+mn-lt"/>
                <a:ea typeface="+mn-ea"/>
                <a:cs typeface="+mn-cs"/>
              </a:rPr>
              <a:t>est une collection et un examen systématiques des données.</a:t>
            </a:r>
          </a:p>
          <a:p>
            <a:pPr lvl="1"/>
            <a:endParaRPr lang="en-US" dirty="0" smtClean="0">
              <a:solidFill>
                <a:srgbClr val="CC3300"/>
              </a:solidFill>
            </a:endParaRPr>
          </a:p>
          <a:p>
            <a:pPr lvl="1"/>
            <a:r>
              <a:rPr lang="fr-BE" sz="1200" kern="1200" dirty="0" smtClean="0">
                <a:solidFill>
                  <a:schemeClr val="tx1"/>
                </a:solidFill>
                <a:latin typeface="+mn-lt"/>
                <a:ea typeface="+mn-ea"/>
                <a:cs typeface="+mn-cs"/>
              </a:rPr>
              <a:t>Lorsque vous surveillez, vous collectez des données volontairement. Vous déterminez les informations qui montrent que vous faites votre travail et vos objectifs. Vous recueillez ces informations ou données sur une base continue pour savoir si vous faites des progrès vers vos buts et objectifs.</a:t>
            </a:r>
            <a:endParaRPr lang="en-US" sz="1100" kern="1200" dirty="0" smtClean="0">
              <a:solidFill>
                <a:schemeClr val="tx1"/>
              </a:solidFill>
              <a:latin typeface="+mn-lt"/>
              <a:ea typeface="+mn-ea"/>
              <a:cs typeface="+mn-cs"/>
            </a:endParaRPr>
          </a:p>
          <a:p>
            <a:pPr lvl="1"/>
            <a:endParaRPr lang="en-US" baseline="0" dirty="0" smtClean="0">
              <a:solidFill>
                <a:schemeClr val="accent2"/>
              </a:solidFill>
            </a:endParaRPr>
          </a:p>
          <a:p>
            <a:pPr lvl="1"/>
            <a:r>
              <a:rPr lang="fr-BE" sz="1200" kern="1200" dirty="0" smtClean="0">
                <a:solidFill>
                  <a:schemeClr val="tx1"/>
                </a:solidFill>
                <a:latin typeface="+mn-lt"/>
                <a:ea typeface="+mn-ea"/>
                <a:cs typeface="+mn-cs"/>
              </a:rPr>
              <a:t>Par exemple, si votre objectif est d'envoyer des enfants à l'université, alors un élément d'information que vous avez besoin est de connaitre la performance des enfants à l'école. Vous pouvez collecter ces données auprès des enseignants ou des écoles, et au fil du temps il vous permet d'identifier les enfants qui ont besoin d'aide ou d'assistance supplémentaire. Ces données peuvent également vous aider à raconter l'histoire de votre organisation pour les bailleurs de fonds ou d'autres parties prenantes a travers les mots et les chiffres. Des chiffres qui indiquent combien d'enfants vous avez servi et la performance des enfants à l'école. </a:t>
            </a:r>
            <a:endParaRPr lang="en-US" sz="1100" kern="1200" dirty="0" smtClean="0">
              <a:solidFill>
                <a:schemeClr val="tx1"/>
              </a:solidFill>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accent2"/>
              </a:solidFill>
            </a:endParaRPr>
          </a:p>
          <a:p>
            <a:pPr lvl="1"/>
            <a:r>
              <a:rPr lang="fr-BE" sz="1200" kern="1200" dirty="0" smtClean="0">
                <a:solidFill>
                  <a:schemeClr val="tx1"/>
                </a:solidFill>
                <a:latin typeface="+mn-lt"/>
                <a:ea typeface="+mn-ea"/>
                <a:cs typeface="+mn-cs"/>
              </a:rPr>
              <a:t>Après avoir fait le travail et la collecte des données, vous utiliserez ensuite cette information pour évaluer votre travail, pour voir si vous avez bien répondu à vos objectifs et fait une différence dans la vie des enfants et des communautés que vous servez.</a:t>
            </a:r>
          </a:p>
          <a:p>
            <a:pPr lvl="1"/>
            <a:endParaRPr lang="en-US" dirty="0" smtClean="0">
              <a:solidFill>
                <a:schemeClr val="accent2"/>
              </a:solidFill>
            </a:endParaRPr>
          </a:p>
          <a:p>
            <a:pPr lvl="1"/>
            <a:r>
              <a:rPr lang="fr-BE" sz="1200" b="1" kern="1200" dirty="0" smtClean="0">
                <a:solidFill>
                  <a:schemeClr val="tx1"/>
                </a:solidFill>
                <a:latin typeface="+mn-lt"/>
                <a:ea typeface="+mn-ea"/>
                <a:cs typeface="+mn-cs"/>
              </a:rPr>
              <a:t>L'évaluation</a:t>
            </a:r>
            <a:r>
              <a:rPr lang="fr-BE" sz="1200" kern="1200" dirty="0" smtClean="0">
                <a:solidFill>
                  <a:schemeClr val="tx1"/>
                </a:solidFill>
                <a:latin typeface="+mn-lt"/>
                <a:ea typeface="+mn-ea"/>
                <a:cs typeface="+mn-cs"/>
              </a:rPr>
              <a:t> est une analyse systématique des données qui tire des conclusions sur l'efficacité de votre projet. Il s'agit d'une mesure du changement qui a eu lieu depuis le début de votre programme.</a:t>
            </a:r>
            <a:endParaRPr lang="en-US" sz="1100" kern="1200" dirty="0" smtClean="0">
              <a:solidFill>
                <a:schemeClr val="tx1"/>
              </a:solidFill>
              <a:latin typeface="+mn-lt"/>
              <a:ea typeface="+mn-ea"/>
              <a:cs typeface="+mn-cs"/>
            </a:endParaRPr>
          </a:p>
          <a:p>
            <a:pPr lvl="1"/>
            <a:endParaRPr lang="en-US" dirty="0" smtClean="0">
              <a:solidFill>
                <a:schemeClr val="accent2"/>
              </a:solidFill>
            </a:endParaRPr>
          </a:p>
          <a:p>
            <a:pPr lvl="1"/>
            <a:r>
              <a:rPr lang="fr-BE" sz="1200" kern="1200" dirty="0" smtClean="0">
                <a:solidFill>
                  <a:schemeClr val="tx1"/>
                </a:solidFill>
                <a:latin typeface="+mn-lt"/>
                <a:ea typeface="+mn-ea"/>
                <a:cs typeface="+mn-cs"/>
              </a:rPr>
              <a:t>Lorsque vous faites une évaluation, vous déterminez si vous atteignez les objectifs à long terme de votre projet. Il vous permet d’analyser votre travail au fil du temps et déterminer si vous avez obtenu un changement important chez les participants au programme.</a:t>
            </a:r>
            <a:endParaRPr lang="en-US" sz="110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latin typeface="+mn-lt"/>
                <a:ea typeface="+mn-ea"/>
                <a:cs typeface="+mn-cs"/>
              </a:rPr>
              <a:t>Par exemple, est ce que les élèves dans votre programme ont plus de chances de réussir à l'école et être admis au collège que les autres élèves participants à d'autres programmes parascolaires? Pour déterminer l'impact de votre programme, certaines organisations utilisent des évaluateurs externes ou utilisent les membres du personnel qualifiés. Ces études peuvent être effectuées une seule fois, à la fin d'un projet, </a:t>
            </a:r>
            <a:r>
              <a:rPr lang="fr-BE" sz="1200" u="sng" kern="1200" dirty="0" smtClean="0">
                <a:solidFill>
                  <a:schemeClr val="tx1"/>
                </a:solidFill>
                <a:latin typeface="+mn-lt"/>
                <a:ea typeface="+mn-ea"/>
                <a:cs typeface="+mn-cs"/>
              </a:rPr>
              <a:t>ou il peut être une étude en cours</a:t>
            </a:r>
            <a:r>
              <a:rPr lang="fr-BE" sz="1200" kern="1200" dirty="0" smtClean="0">
                <a:solidFill>
                  <a:schemeClr val="tx1"/>
                </a:solidFill>
                <a:latin typeface="+mn-lt"/>
                <a:ea typeface="+mn-ea"/>
                <a:cs typeface="+mn-cs"/>
              </a:rPr>
              <a:t>. Dans tous les cas, l'évaluation est une façon d'apprendre ce qui s'est passé, le regarder objectivement, et utiliser ces connaissances pour prendre des décisions éclairées au sujet de l'avenir de votre travail.</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3</a:t>
            </a:fld>
            <a:endParaRPr lang="en-US"/>
          </a:p>
        </p:txBody>
      </p:sp>
    </p:spTree>
    <p:extLst>
      <p:ext uri="{BB962C8B-B14F-4D97-AF65-F5344CB8AC3E}">
        <p14:creationId xmlns="" xmlns:p14="http://schemas.microsoft.com/office/powerpoint/2010/main" val="52514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4. Pourquoi S&amp;E?</a:t>
            </a:r>
            <a:endParaRPr lang="en-US" sz="1200" u="sng" kern="1200" dirty="0" smtClean="0">
              <a:solidFill>
                <a:schemeClr val="tx1"/>
              </a:solidFill>
              <a:latin typeface="+mn-lt"/>
              <a:ea typeface="+mn-ea"/>
              <a:cs typeface="+mn-cs"/>
            </a:endParaRPr>
          </a:p>
          <a:p>
            <a:endParaRPr lang="en-US" dirty="0" smtClean="0"/>
          </a:p>
          <a:p>
            <a:r>
              <a:rPr lang="fr-BE" sz="1200" kern="1200" dirty="0" smtClean="0">
                <a:solidFill>
                  <a:schemeClr val="tx1"/>
                </a:solidFill>
                <a:latin typeface="+mn-lt"/>
                <a:ea typeface="+mn-ea"/>
                <a:cs typeface="+mn-cs"/>
              </a:rPr>
              <a:t>Mais pourquoi les organisations passent du temps à faire le suivi et l'évaluation? </a:t>
            </a:r>
            <a:endParaRPr lang="en-US" sz="1200" kern="1200" dirty="0" smtClean="0">
              <a:solidFill>
                <a:schemeClr val="tx1"/>
              </a:solidFill>
              <a:latin typeface="+mn-lt"/>
              <a:ea typeface="+mn-ea"/>
              <a:cs typeface="+mn-cs"/>
            </a:endParaRPr>
          </a:p>
          <a:p>
            <a:endParaRPr lang="en-US" sz="1200" b="1" dirty="0" smtClean="0"/>
          </a:p>
          <a:p>
            <a:r>
              <a:rPr lang="fr-BE" sz="1200" b="1" kern="1200" dirty="0" smtClean="0">
                <a:solidFill>
                  <a:schemeClr val="tx1"/>
                </a:solidFill>
                <a:latin typeface="+mn-lt"/>
                <a:ea typeface="+mn-ea"/>
                <a:cs typeface="+mn-cs"/>
              </a:rPr>
              <a:t>Par exemple: </a:t>
            </a:r>
            <a:endParaRPr lang="en-US" sz="1200" b="1"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S&amp;E vous aide à prendre des décisions fondées sur des données objectives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S&amp;E assure l'utilisation la plus efficace du temps et de l'argent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S&amp;E satisfait aux exigences des bailleurs de fonds et la rédaction de rapport</a:t>
            </a:r>
            <a:endParaRPr lang="en-US" sz="1200" kern="1200" dirty="0" smtClean="0">
              <a:solidFill>
                <a:schemeClr val="tx1"/>
              </a:solidFill>
              <a:latin typeface="+mn-lt"/>
              <a:ea typeface="+mn-ea"/>
              <a:cs typeface="+mn-cs"/>
            </a:endParaRPr>
          </a:p>
          <a:p>
            <a:endParaRPr lang="fr-BE" sz="1200" kern="1200" dirty="0" smtClean="0">
              <a:solidFill>
                <a:schemeClr val="tx1"/>
              </a:solidFill>
              <a:latin typeface="+mn-lt"/>
              <a:ea typeface="+mn-ea"/>
              <a:cs typeface="+mn-cs"/>
            </a:endParaRPr>
          </a:p>
          <a:p>
            <a:r>
              <a:rPr lang="fr-BE" sz="1200" b="1" kern="1200" dirty="0" smtClean="0">
                <a:solidFill>
                  <a:schemeClr val="tx1"/>
                </a:solidFill>
                <a:latin typeface="+mn-lt"/>
                <a:ea typeface="+mn-ea"/>
                <a:cs typeface="+mn-cs"/>
              </a:rPr>
              <a:t>S&amp;E vous aide à répondre à ces questions: </a:t>
            </a:r>
            <a:endParaRPr lang="en-US" sz="1200" b="1"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Le programme a t-il été mis en œuvre comme prévu?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Est-ce que le bénéfice de la population cible du programme et à quel coût?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Quels programmes d’activités étaient plus efficaces, et lesquels ont été moins efficace? </a:t>
            </a:r>
            <a:endParaRPr lang="en-US" sz="1200" kern="1200" dirty="0" smtClean="0">
              <a:solidFill>
                <a:schemeClr val="tx1"/>
              </a:solidFill>
              <a:latin typeface="+mn-lt"/>
              <a:ea typeface="+mn-ea"/>
              <a:cs typeface="+mn-cs"/>
            </a:endParaRPr>
          </a:p>
          <a:p>
            <a:endParaRPr lang="en-US" sz="1200" dirty="0" smtClean="0"/>
          </a:p>
          <a:p>
            <a:r>
              <a:rPr lang="fr-BE" sz="1200" kern="1200" dirty="0" smtClean="0">
                <a:solidFill>
                  <a:schemeClr val="tx1"/>
                </a:solidFill>
                <a:latin typeface="+mn-lt"/>
                <a:ea typeface="+mn-ea"/>
                <a:cs typeface="+mn-cs"/>
              </a:rPr>
              <a:t>Comment votre organisation pourrait-elle bénéficier de l'amélioration du suivi et de l'évaluation? Prenez deux minutes, et écrivez vos réponses en tant que groupe sur la feuille, question 1.</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4</a:t>
            </a:fld>
            <a:endParaRPr lang="en-US"/>
          </a:p>
        </p:txBody>
      </p:sp>
    </p:spTree>
    <p:extLst>
      <p:ext uri="{BB962C8B-B14F-4D97-AF65-F5344CB8AC3E}">
        <p14:creationId xmlns="" xmlns:p14="http://schemas.microsoft.com/office/powerpoint/2010/main" val="370940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5. Formative et </a:t>
            </a:r>
            <a:r>
              <a:rPr lang="en-US" u="sng" dirty="0" err="1" smtClean="0"/>
              <a:t>Sommative</a:t>
            </a:r>
            <a:endParaRPr lang="en-US" u="sng" dirty="0" smtClean="0"/>
          </a:p>
          <a:p>
            <a:endParaRPr lang="en-US" dirty="0" smtClean="0"/>
          </a:p>
          <a:p>
            <a:r>
              <a:rPr lang="fr-FR" dirty="0" smtClean="0"/>
              <a:t>Il existe deux types d'évaluation. Formative et sommative.</a:t>
            </a:r>
          </a:p>
          <a:p>
            <a:endParaRPr lang="fr-FR" dirty="0" smtClean="0"/>
          </a:p>
          <a:p>
            <a:r>
              <a:rPr lang="fr-FR" dirty="0" smtClean="0"/>
              <a:t>Une évaluation formative (parfois dénommée interne) est une méthode pour évaluer le succès d'un programme tandis que les activités du programme se forment (en cours). Cette partie de l'évaluation porte sur le processus. Elle est parfois appelée évaluation du processus.</a:t>
            </a:r>
          </a:p>
          <a:p>
            <a:endParaRPr lang="fr-FR" dirty="0" smtClean="0"/>
          </a:p>
          <a:p>
            <a:r>
              <a:rPr lang="fr-FR" dirty="0" smtClean="0"/>
              <a:t>Une évaluation sommative (parfois appelé externe) est une méthode pour juger de la valeur d'un programme à la fin des activités du programme (sommation). L'accent est mis sur les résultats. Ce est ce que la plupart des gens pensent comme étant l'évaluation.</a:t>
            </a:r>
          </a:p>
          <a:p>
            <a:endParaRPr lang="fr-FR" dirty="0" smtClean="0"/>
          </a:p>
          <a:p>
            <a:r>
              <a:rPr lang="fr-FR" b="1" u="sng" dirty="0" smtClean="0"/>
              <a:t>Dans ce webinaire, ce est ce que nous ferons référence comme évaluation.</a:t>
            </a:r>
            <a:endParaRPr lang="en-US" b="1" u="sng"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Pour plus </a:t>
            </a:r>
            <a:r>
              <a:rPr lang="en-US" sz="1200" kern="1200" dirty="0" err="1" smtClean="0">
                <a:solidFill>
                  <a:schemeClr val="tx1"/>
                </a:solidFill>
                <a:effectLst/>
                <a:latin typeface="+mn-lt"/>
                <a:ea typeface="+mn-ea"/>
                <a:cs typeface="+mn-cs"/>
              </a:rPr>
              <a:t>d’info</a:t>
            </a:r>
            <a:r>
              <a:rPr lang="en-US" sz="1200" kern="1200" dirty="0" smtClean="0">
                <a:solidFill>
                  <a:schemeClr val="tx1"/>
                </a:solidFill>
                <a:effectLst/>
                <a:latin typeface="+mn-lt"/>
                <a:ea typeface="+mn-ea"/>
                <a:cs typeface="+mn-cs"/>
              </a:rPr>
              <a:t>: http://www.nwlink.com/~donclark/hrd/isd/types_of_evaluations.html#sthash.UQP0bd1S.dpuf</a:t>
            </a:r>
          </a:p>
          <a:p>
            <a:endParaRPr lang="en-US" dirty="0"/>
          </a:p>
        </p:txBody>
      </p:sp>
      <p:sp>
        <p:nvSpPr>
          <p:cNvPr id="4" name="Slide Number Placeholder 3"/>
          <p:cNvSpPr>
            <a:spLocks noGrp="1"/>
          </p:cNvSpPr>
          <p:nvPr>
            <p:ph type="sldNum" sz="quarter" idx="10"/>
          </p:nvPr>
        </p:nvSpPr>
        <p:spPr/>
        <p:txBody>
          <a:bodyPr/>
          <a:lstStyle/>
          <a:p>
            <a:fld id="{5813DF1D-347C-7B44-B5A9-E16F59677F3C}" type="slidenum">
              <a:rPr lang="en-US" smtClean="0"/>
              <a:pPr/>
              <a:t>5</a:t>
            </a:fld>
            <a:endParaRPr lang="en-US"/>
          </a:p>
        </p:txBody>
      </p:sp>
    </p:spTree>
    <p:extLst>
      <p:ext uri="{BB962C8B-B14F-4D97-AF65-F5344CB8AC3E}">
        <p14:creationId xmlns:p14="http://schemas.microsoft.com/office/powerpoint/2010/main" xmlns="" val="191705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6. </a:t>
            </a:r>
            <a:r>
              <a:rPr lang="en-US" u="sng" dirty="0" err="1" smtClean="0"/>
              <a:t>Mots</a:t>
            </a:r>
            <a:r>
              <a:rPr lang="en-US" u="sng" dirty="0" smtClean="0"/>
              <a:t> </a:t>
            </a:r>
            <a:r>
              <a:rPr lang="en-US" u="sng" dirty="0" err="1" smtClean="0"/>
              <a:t>clés</a:t>
            </a:r>
            <a:r>
              <a:rPr lang="en-US" u="sng" dirty="0" smtClean="0"/>
              <a:t> </a:t>
            </a:r>
          </a:p>
          <a:p>
            <a:endParaRPr lang="en-US" dirty="0" smtClean="0"/>
          </a:p>
          <a:p>
            <a:pPr eaLnBrk="1" hangingPunct="1"/>
            <a:r>
              <a:rPr lang="fr-FR" baseline="0" dirty="0" smtClean="0"/>
              <a:t>Il existe de nombreux systèmes et les outils utilisés pour le suivi et l’évaluation des programmes. Il n'y a pas de "meilleure" outil de S &amp; E, mais les termes clés qui sont répertoriés ci-dessus sont couramment utilisés dans le S &amp; E, y compris par GFC. * Les rendements sont souvent associés au suivi et les résultats sont associés à l'évaluation.</a:t>
            </a:r>
          </a:p>
          <a:p>
            <a:pPr eaLnBrk="1" hangingPunct="1"/>
            <a:endParaRPr lang="fr-FR" baseline="0" dirty="0" smtClean="0"/>
          </a:p>
          <a:p>
            <a:pPr eaLnBrk="1" hangingPunct="1"/>
            <a:r>
              <a:rPr lang="fr-FR" baseline="0" dirty="0" smtClean="0"/>
              <a:t>Les cinq premiers termes sont </a:t>
            </a:r>
            <a:r>
              <a:rPr lang="fr-FR" baseline="0" dirty="0" err="1" smtClean="0"/>
              <a:t>susceptiblement</a:t>
            </a:r>
            <a:r>
              <a:rPr lang="fr-FR" baseline="0" dirty="0" smtClean="0"/>
              <a:t> les plus familiers. Ce sont aussi les principaux éléments d'un cadre logique. Ce sont: apport, activité, rendements, résultats, et impact.</a:t>
            </a:r>
          </a:p>
          <a:p>
            <a:pPr eaLnBrk="1" hangingPunct="1"/>
            <a:r>
              <a:rPr lang="fr-FR" baseline="0" dirty="0" smtClean="0"/>
              <a:t>Les cinq définitions suivantes peuvent être également utilisées dans la conception de plans de suivi, d'évaluation et de rapports sur les programmes. Prenez un moment pour les regarder brièvement (1 minute).</a:t>
            </a:r>
          </a:p>
          <a:p>
            <a:pPr eaLnBrk="1" hangingPunct="1"/>
            <a:endParaRPr lang="fr-FR" baseline="0" dirty="0" smtClean="0"/>
          </a:p>
          <a:p>
            <a:pPr eaLnBrk="1" hangingPunct="1"/>
            <a:endParaRPr lang="fr-FR" baseline="0" dirty="0" smtClean="0"/>
          </a:p>
          <a:p>
            <a:pPr eaLnBrk="1" hangingPunct="1"/>
            <a:r>
              <a:rPr lang="fr-FR" b="1" baseline="0" dirty="0" smtClean="0"/>
              <a:t>Gardez à l'esprit! </a:t>
            </a:r>
          </a:p>
          <a:p>
            <a:pPr eaLnBrk="1" hangingPunct="1"/>
            <a:endParaRPr lang="fr-FR" baseline="0" dirty="0" smtClean="0"/>
          </a:p>
          <a:p>
            <a:pPr eaLnBrk="1" hangingPunct="1"/>
            <a:r>
              <a:rPr lang="fr-FR" baseline="0" dirty="0" smtClean="0"/>
              <a:t>Les indicateurs peuvent être quantitatifs (numérique et présenté en nombre ou en pourcentage) ou qualitatifs (observations descriptives)</a:t>
            </a:r>
          </a:p>
          <a:p>
            <a:pPr eaLnBrk="1" hangingPunct="1"/>
            <a:r>
              <a:rPr lang="fr-FR" baseline="0" dirty="0" smtClean="0"/>
              <a:t> </a:t>
            </a:r>
          </a:p>
          <a:p>
            <a:pPr eaLnBrk="1" hangingPunct="1"/>
            <a:r>
              <a:rPr lang="fr-FR" baseline="0" dirty="0" smtClean="0"/>
              <a:t>Prière de noter que pour les besoins de GFC, le terme le plus important est «résultat», parce que c’est sur ce que nous vous demanderons de faire le suivi et de présenter un rapport sur au cours de votre mise en œuvre de la subvention de GFC.</a:t>
            </a:r>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6</a:t>
            </a:fld>
            <a:endParaRPr lang="en-US"/>
          </a:p>
        </p:txBody>
      </p:sp>
    </p:spTree>
    <p:extLst>
      <p:ext uri="{BB962C8B-B14F-4D97-AF65-F5344CB8AC3E}">
        <p14:creationId xmlns:p14="http://schemas.microsoft.com/office/powerpoint/2010/main" xmlns="" val="3981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7. Le cadre logique </a:t>
            </a:r>
            <a:endParaRPr lang="en-US" sz="1200" u="sng" kern="1200" dirty="0" smtClean="0">
              <a:solidFill>
                <a:schemeClr val="tx1"/>
              </a:solidFill>
              <a:latin typeface="+mn-lt"/>
              <a:ea typeface="+mn-ea"/>
              <a:cs typeface="+mn-cs"/>
            </a:endParaRPr>
          </a:p>
          <a:p>
            <a:endParaRPr lang="en-US" u="sng" dirty="0" smtClean="0"/>
          </a:p>
          <a:p>
            <a:r>
              <a:rPr lang="fr-BE" sz="1200" kern="1200" dirty="0" smtClean="0">
                <a:solidFill>
                  <a:schemeClr val="tx1"/>
                </a:solidFill>
                <a:latin typeface="+mn-lt"/>
                <a:ea typeface="+mn-ea"/>
                <a:cs typeface="+mn-cs"/>
              </a:rPr>
              <a:t>Les mots clés que nous venons d'apprendre sont les principaux éléments du cadre logique ou "cadre logique". Le cadre logique permet de nous organiser, organiser nos pensées et nos activités pour être en mesure d’informer les autres sur notre projet et comment il aide les enfants. Le cadre logique est une structure utilisée pour organiser la façon dont vous planifiez, rapportez et évaluez vos programmes. </a:t>
            </a:r>
            <a:endParaRPr lang="en-US" sz="1200" kern="1200" dirty="0" smtClean="0">
              <a:solidFill>
                <a:schemeClr val="tx1"/>
              </a:solidFill>
              <a:latin typeface="+mn-lt"/>
              <a:ea typeface="+mn-ea"/>
              <a:cs typeface="+mn-cs"/>
            </a:endParaRPr>
          </a:p>
          <a:p>
            <a:endParaRPr lang="en-US" baseline="0" dirty="0" smtClean="0"/>
          </a:p>
          <a:p>
            <a:r>
              <a:rPr lang="fr-BE" sz="1200" kern="1200" dirty="0" smtClean="0">
                <a:solidFill>
                  <a:schemeClr val="tx1"/>
                </a:solidFill>
                <a:latin typeface="+mn-lt"/>
                <a:ea typeface="+mn-ea"/>
                <a:cs typeface="+mn-cs"/>
              </a:rPr>
              <a:t>Voir ci-dessous des exemples pour chaque mot-clé. Vous verrez également les mêmes images utilisées sur la diapositive précédente. </a:t>
            </a:r>
            <a:endParaRPr lang="en-US" sz="1200" kern="1200" dirty="0" smtClean="0">
              <a:solidFill>
                <a:schemeClr val="tx1"/>
              </a:solidFill>
              <a:latin typeface="+mn-lt"/>
              <a:ea typeface="+mn-ea"/>
              <a:cs typeface="+mn-cs"/>
            </a:endParaRPr>
          </a:p>
          <a:p>
            <a:endParaRPr lang="en-US" baseline="0" dirty="0" smtClean="0"/>
          </a:p>
          <a:p>
            <a:r>
              <a:rPr lang="fr-BE" sz="1200" kern="1200" dirty="0" smtClean="0">
                <a:solidFill>
                  <a:schemeClr val="tx1"/>
                </a:solidFill>
                <a:latin typeface="+mn-lt"/>
                <a:ea typeface="+mn-ea"/>
                <a:cs typeface="+mn-cs"/>
              </a:rPr>
              <a:t>Une autre façon de comprendre ce que le résultat est, est de penser que c'est le changement qui se produit au sein des participants. Avant les participants étaient comme _______ alors l'activité et le programme ont eu lieu. Après l'activité, les participants ont changé et sont devenus comme ________. Le résultat est la modification en conséquence de l'activité.</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7</a:t>
            </a:fld>
            <a:endParaRPr lang="en-US"/>
          </a:p>
        </p:txBody>
      </p:sp>
    </p:spTree>
    <p:extLst>
      <p:ext uri="{BB962C8B-B14F-4D97-AF65-F5344CB8AC3E}">
        <p14:creationId xmlns="" xmlns:p14="http://schemas.microsoft.com/office/powerpoint/2010/main" val="367294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u="sng" kern="1200" dirty="0" smtClean="0">
                <a:solidFill>
                  <a:schemeClr val="tx1"/>
                </a:solidFill>
                <a:latin typeface="+mn-lt"/>
                <a:ea typeface="+mn-ea"/>
                <a:cs typeface="+mn-cs"/>
              </a:rPr>
              <a:t>8. Exemple 1 </a:t>
            </a:r>
          </a:p>
          <a:p>
            <a:endParaRPr lang="en-US" sz="1200" u="sng"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Voici un exemple de ce qu'est un cadre logique pourrait ressembler pour une organisation qui fait du tutorat et de mentorat après l'école.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Il commence avec le problème que la communauté fait face - commencer au bas de la page (lire problème)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Pour le cadre logique, d'abord, vient l’apport (lire apport)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Ensuite, l'activité / programme (activité de lecture / programme)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De l'activité, il ya des rendements (lecture rendements)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Des rendements, viennent les résultats (lire résultats) </a:t>
            </a:r>
            <a:endParaRPr lang="en-US"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Enfin, il en résulte l'impact (lire impact)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8</a:t>
            </a:fld>
            <a:endParaRPr lang="en-US"/>
          </a:p>
        </p:txBody>
      </p:sp>
    </p:spTree>
    <p:extLst>
      <p:ext uri="{BB962C8B-B14F-4D97-AF65-F5344CB8AC3E}">
        <p14:creationId xmlns="" xmlns:p14="http://schemas.microsoft.com/office/powerpoint/2010/main" val="25348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200" u="sng" kern="1200" dirty="0" smtClean="0">
                <a:solidFill>
                  <a:schemeClr val="tx1"/>
                </a:solidFill>
                <a:latin typeface="+mn-lt"/>
                <a:ea typeface="+mn-ea"/>
                <a:cs typeface="+mn-cs"/>
              </a:rPr>
              <a:t>9. Exercice d’association</a:t>
            </a:r>
            <a:endParaRPr lang="en-US" sz="1200" u="sng" kern="1200" dirty="0" smtClean="0">
              <a:solidFill>
                <a:schemeClr val="tx1"/>
              </a:solidFill>
              <a:latin typeface="+mn-lt"/>
              <a:ea typeface="+mn-ea"/>
              <a:cs typeface="+mn-cs"/>
            </a:endParaRPr>
          </a:p>
          <a:p>
            <a:endParaRPr lang="en-US" u="sng" baseline="0" dirty="0" smtClean="0"/>
          </a:p>
          <a:p>
            <a:r>
              <a:rPr lang="fr-BE" sz="1200" kern="1200" dirty="0" smtClean="0">
                <a:solidFill>
                  <a:schemeClr val="tx1"/>
                </a:solidFill>
                <a:latin typeface="+mn-lt"/>
                <a:ea typeface="+mn-ea"/>
                <a:cs typeface="+mn-cs"/>
              </a:rPr>
              <a:t>Maintenant c'est à votre tour de pratiquer. Associez chaque partie de la description du programme sur la gauche avec le mot-clé correspondant sur ​​la droite! Regardez la feuille 1 question 2 si vous voulez l'écrire et dessiner des lignes. Vous avez 5 minutes! (Une fois les trois minutes sont écoulées cliquez pour révéler les réponses et en discuter.)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641AE-0E24-AF46-B29D-0C468557A9BA}" type="slidenum">
              <a:rPr lang="en-US" smtClean="0"/>
              <a:pPr/>
              <a:t>9</a:t>
            </a:fld>
            <a:endParaRPr lang="en-US"/>
          </a:p>
        </p:txBody>
      </p:sp>
    </p:spTree>
    <p:extLst>
      <p:ext uri="{BB962C8B-B14F-4D97-AF65-F5344CB8AC3E}">
        <p14:creationId xmlns="" xmlns:p14="http://schemas.microsoft.com/office/powerpoint/2010/main" val="25348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75EE754-9C6F-2F4B-A661-0F79F78E7589}"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91533E-9141-D844-98EA-A42FE28D9D97}"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791533E-9141-D844-98EA-A42FE28D9D97}" type="datetimeFigureOut">
              <a:rPr lang="en-US" smtClean="0"/>
              <a:pPr/>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75EE754-9C6F-2F4B-A661-0F79F78E7589}" type="datetimeFigureOut">
              <a:rPr lang="en-US" smtClean="0"/>
              <a:pPr/>
              <a:t>2/2/2015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75EE754-9C6F-2F4B-A661-0F79F78E7589}" type="datetimeFigureOut">
              <a:rPr lang="en-US" smtClean="0"/>
              <a:pPr/>
              <a:t>2/2/2015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4F7A3-56D4-5042-AA6A-F924628ED23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75EE754-9C6F-2F4B-A661-0F79F78E7589}" type="datetimeFigureOut">
              <a:rPr lang="en-US" smtClean="0"/>
              <a:pPr/>
              <a:t>2/2/2015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791533E-9141-D844-98EA-A42FE28D9D97}" type="datetimeFigureOut">
              <a:rPr lang="en-US" smtClean="0"/>
              <a:pPr/>
              <a:t>2/2/2015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CF4F7A3-56D4-5042-AA6A-F924628ED23D}"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91533E-9141-D844-98EA-A42FE28D9D97}" type="datetimeFigureOut">
              <a:rPr lang="en-US" smtClean="0"/>
              <a:pPr/>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4F7A3-56D4-5042-AA6A-F924628ED23D}"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5EE754-9C6F-2F4B-A661-0F79F78E7589}"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D2CC2D5-CBA7-7241-B7C2-A28C3FEE0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91533E-9141-D844-98EA-A42FE28D9D97}"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4F7A3-56D4-5042-AA6A-F924628ED23D}"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791533E-9141-D844-98EA-A42FE28D9D97}" type="datetimeFigureOut">
              <a:rPr lang="en-US" smtClean="0"/>
              <a:pPr/>
              <a:t>2/2/2015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CF4F7A3-56D4-5042-AA6A-F924628ED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ellison@globalfundforchildre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mymande.org/howto-recomm-page?q=node/9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earnmandeforum.com/?s=Data+Collect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mnestudies.com/monitoring/methods-tools-collecting-me-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youtube.com/watch?v=Uc2b-C-Ob1c&amp;feature=relmf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youtube.com/watch?v=z16A63Hsqz0&amp;feature=relmfu" TargetMode="External"/><Relationship Id="rId5" Type="http://schemas.openxmlformats.org/officeDocument/2006/relationships/hyperlink" Target="http://www.bbc.co.uk/podcasts/series/moreorless" TargetMode="External"/><Relationship Id="rId4" Type="http://schemas.openxmlformats.org/officeDocument/2006/relationships/hyperlink" Target="http://www.ted.com/talks/hans_rosling_the_truth_about_hiv.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oecd.org/development/peer-reviews/2754804.pdf" TargetMode="External"/><Relationship Id="rId7" Type="http://schemas.openxmlformats.org/officeDocument/2006/relationships/hyperlink" Target="http://www.worldbank.org/ieg/ecd/tool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www.crsprogramquality.org/publications/tag/me-modules-and-short-cuts" TargetMode="External"/><Relationship Id="rId11" Type="http://schemas.openxmlformats.org/officeDocument/2006/relationships/image" Target="../media/image1.jpeg"/><Relationship Id="rId5" Type="http://schemas.openxmlformats.org/officeDocument/2006/relationships/hyperlink" Target="http://web.undp.org/evaluation/guidance.shtml" TargetMode="External"/><Relationship Id="rId10" Type="http://schemas.openxmlformats.org/officeDocument/2006/relationships/image" Target="../media/image10.jpeg"/><Relationship Id="rId4" Type="http://schemas.openxmlformats.org/officeDocument/2006/relationships/hyperlink" Target="http://lnweb90.worldbank.org/oed/oeddoclib.nsf/24cc3bb1f94ae11c85256808006a0046/a5c2b725b9a7727c85256f320067befa/$FILE/influential_evaluations_ecd_french.pdf" TargetMode="External"/><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s/LZ3TBG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783" y="4624668"/>
            <a:ext cx="8562417" cy="933450"/>
          </a:xfrm>
        </p:spPr>
        <p:txBody>
          <a:bodyPr>
            <a:normAutofit fontScale="90000"/>
          </a:bodyPr>
          <a:lstStyle/>
          <a:p>
            <a:pPr algn="ctr"/>
            <a:r>
              <a:rPr lang="fr-FR" sz="4000" dirty="0" smtClean="0">
                <a:solidFill>
                  <a:srgbClr val="0F3661"/>
                </a:solidFill>
              </a:rPr>
              <a:t>Suivi, apprentissage et évaluation</a:t>
            </a:r>
            <a:r>
              <a:rPr lang="en-US" sz="4000" dirty="0" smtClean="0"/>
              <a:t/>
            </a:r>
            <a:br>
              <a:rPr lang="en-US" sz="4000" dirty="0" smtClean="0"/>
            </a:br>
            <a:endParaRPr lang="en-US" sz="4000" dirty="0"/>
          </a:p>
        </p:txBody>
      </p:sp>
      <p:pic>
        <p:nvPicPr>
          <p:cNvPr id="4" name="Picture 2" descr="GFC logo mid-res"/>
          <p:cNvPicPr>
            <a:picLocks noChangeAspect="1" noChangeArrowheads="1"/>
          </p:cNvPicPr>
          <p:nvPr/>
        </p:nvPicPr>
        <p:blipFill>
          <a:blip r:embed="rId3" cstate="print"/>
          <a:srcRect/>
          <a:stretch>
            <a:fillRect/>
          </a:stretch>
        </p:blipFill>
        <p:spPr bwMode="auto">
          <a:xfrm>
            <a:off x="429977" y="2497404"/>
            <a:ext cx="3980208" cy="1751706"/>
          </a:xfrm>
          <a:prstGeom prst="rect">
            <a:avLst/>
          </a:prstGeom>
          <a:noFill/>
          <a:ln w="9525">
            <a:noFill/>
            <a:miter lim="800000"/>
            <a:headEnd/>
            <a:tailEnd/>
          </a:ln>
        </p:spPr>
      </p:pic>
      <p:sp>
        <p:nvSpPr>
          <p:cNvPr id="5" name="Subtitle 2"/>
          <p:cNvSpPr>
            <a:spLocks noGrp="1"/>
          </p:cNvSpPr>
          <p:nvPr>
            <p:ph type="subTitle" idx="1"/>
          </p:nvPr>
        </p:nvSpPr>
        <p:spPr>
          <a:xfrm>
            <a:off x="4800600" y="5562599"/>
            <a:ext cx="4038600" cy="748553"/>
          </a:xfrm>
        </p:spPr>
        <p:txBody>
          <a:bodyPr>
            <a:normAutofit/>
          </a:bodyPr>
          <a:lstStyle/>
          <a:p>
            <a:r>
              <a:rPr lang="en-US" dirty="0" smtClean="0"/>
              <a:t>Questions of problems during the webinar?</a:t>
            </a:r>
          </a:p>
          <a:p>
            <a:r>
              <a:rPr lang="en-US" dirty="0" smtClean="0"/>
              <a:t> Email </a:t>
            </a:r>
            <a:r>
              <a:rPr lang="en-US" dirty="0" smtClean="0">
                <a:hlinkClick r:id="rId4"/>
              </a:rPr>
              <a:t>sellison@globalfundforchildren.org</a:t>
            </a:r>
            <a:r>
              <a:rPr lang="en-US" dirty="0" smtClean="0"/>
              <a:t> </a:t>
            </a:r>
            <a:endParaRPr lang="en-US" dirty="0"/>
          </a:p>
        </p:txBody>
      </p:sp>
    </p:spTree>
    <p:extLst>
      <p:ext uri="{BB962C8B-B14F-4D97-AF65-F5344CB8AC3E}">
        <p14:creationId xmlns="" xmlns:p14="http://schemas.microsoft.com/office/powerpoint/2010/main" val="237075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227922"/>
            <a:ext cx="7556313" cy="1139608"/>
          </a:xfrm>
        </p:spPr>
        <p:txBody>
          <a:bodyPr/>
          <a:lstStyle/>
          <a:p>
            <a:r>
              <a:rPr lang="fr-FR" dirty="0" smtClean="0">
                <a:solidFill>
                  <a:srgbClr val="0F3661"/>
                </a:solidFill>
              </a:rPr>
              <a:t>En savoir plus sur le cadre logique</a:t>
            </a:r>
            <a:endParaRPr lang="en-US" dirty="0">
              <a:solidFill>
                <a:srgbClr val="0F3661"/>
              </a:solidFill>
            </a:endParaRPr>
          </a:p>
        </p:txBody>
      </p:sp>
      <p:sp>
        <p:nvSpPr>
          <p:cNvPr id="3" name="Content Placeholder 2"/>
          <p:cNvSpPr>
            <a:spLocks noGrp="1"/>
          </p:cNvSpPr>
          <p:nvPr>
            <p:ph sz="half" idx="1"/>
          </p:nvPr>
        </p:nvSpPr>
        <p:spPr>
          <a:xfrm>
            <a:off x="498517" y="2173289"/>
            <a:ext cx="7569157" cy="2317449"/>
          </a:xfrm>
        </p:spPr>
        <p:txBody>
          <a:bodyPr>
            <a:noAutofit/>
          </a:bodyPr>
          <a:lstStyle/>
          <a:p>
            <a:pPr marL="228600" lvl="2">
              <a:spcBef>
                <a:spcPts val="2000"/>
              </a:spcBef>
            </a:pPr>
            <a:r>
              <a:rPr lang="fr-FR" sz="2500" dirty="0" smtClean="0"/>
              <a:t>Avantages</a:t>
            </a:r>
            <a:endParaRPr lang="en-US" sz="2500" dirty="0" smtClean="0"/>
          </a:p>
          <a:p>
            <a:pPr marL="457200" lvl="2" indent="0">
              <a:buNone/>
            </a:pPr>
            <a:r>
              <a:rPr lang="fr-FR" sz="2500" dirty="0" smtClean="0"/>
              <a:t>Organise votre procédure</a:t>
            </a:r>
          </a:p>
          <a:p>
            <a:pPr marL="457200" lvl="2" indent="0">
              <a:buNone/>
            </a:pPr>
            <a:r>
              <a:rPr lang="fr-FR" sz="2500" dirty="0" smtClean="0"/>
              <a:t> Identifie ce que vous devez mesurer</a:t>
            </a:r>
          </a:p>
          <a:p>
            <a:pPr marL="457200" lvl="2" indent="0">
              <a:buNone/>
            </a:pPr>
            <a:r>
              <a:rPr lang="fr-FR" sz="2500" dirty="0" smtClean="0"/>
              <a:t>Communique clairement vos objectifs</a:t>
            </a:r>
          </a:p>
        </p:txBody>
      </p:sp>
      <p:sp>
        <p:nvSpPr>
          <p:cNvPr id="4" name="Content Placeholder 3"/>
          <p:cNvSpPr>
            <a:spLocks noGrp="1"/>
          </p:cNvSpPr>
          <p:nvPr>
            <p:ph sz="half" idx="14"/>
          </p:nvPr>
        </p:nvSpPr>
        <p:spPr>
          <a:xfrm>
            <a:off x="498517" y="4490739"/>
            <a:ext cx="7569157" cy="1965960"/>
          </a:xfrm>
        </p:spPr>
        <p:txBody>
          <a:bodyPr>
            <a:normAutofit/>
          </a:bodyPr>
          <a:lstStyle/>
          <a:p>
            <a:r>
              <a:rPr lang="fr-FR" sz="2800" dirty="0" smtClean="0"/>
              <a:t>Inconvénients</a:t>
            </a:r>
            <a:endParaRPr lang="en-US" sz="2500" dirty="0" smtClean="0"/>
          </a:p>
          <a:p>
            <a:pPr marL="457200" lvl="2" indent="0">
              <a:buNone/>
            </a:pPr>
            <a:r>
              <a:rPr lang="fr-FR" sz="2500" dirty="0" smtClean="0"/>
              <a:t>Ne pas montrer la complexité et les nuances</a:t>
            </a:r>
          </a:p>
          <a:p>
            <a:pPr marL="457200" lvl="2" indent="0">
              <a:buNone/>
            </a:pPr>
            <a:r>
              <a:rPr lang="fr-FR" sz="2500" dirty="0" smtClean="0"/>
              <a:t>C’est « la même mesure pour tous »</a:t>
            </a:r>
            <a:endParaRPr lang="en-US" sz="2500"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64787"/>
            <a:ext cx="1780997" cy="783824"/>
          </a:xfrm>
          <a:prstGeom prst="rect">
            <a:avLst/>
          </a:prstGeom>
          <a:noFill/>
          <a:ln w="9525">
            <a:noFill/>
            <a:miter lim="800000"/>
            <a:headEnd/>
            <a:tailEnd/>
          </a:ln>
        </p:spPr>
      </p:pic>
    </p:spTree>
    <p:extLst>
      <p:ext uri="{BB962C8B-B14F-4D97-AF65-F5344CB8AC3E}">
        <p14:creationId xmlns:p14="http://schemas.microsoft.com/office/powerpoint/2010/main" xmlns="" val="3458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28251"/>
            <a:ext cx="7556313" cy="1116106"/>
          </a:xfrm>
        </p:spPr>
        <p:txBody>
          <a:bodyPr/>
          <a:lstStyle/>
          <a:p>
            <a:r>
              <a:rPr lang="fr-FR" dirty="0" smtClean="0">
                <a:solidFill>
                  <a:srgbClr val="0F3661"/>
                </a:solidFill>
              </a:rPr>
              <a:t>Cadres logiques </a:t>
            </a:r>
            <a:r>
              <a:rPr lang="en-US" dirty="0" err="1" smtClean="0">
                <a:solidFill>
                  <a:schemeClr val="tx2">
                    <a:lumMod val="90000"/>
                    <a:lumOff val="10000"/>
                  </a:schemeClr>
                </a:solidFill>
              </a:rPr>
              <a:t>Alternatifs</a:t>
            </a:r>
            <a:r>
              <a:rPr lang="en-US" dirty="0" smtClean="0">
                <a:solidFill>
                  <a:schemeClr val="tx2">
                    <a:lumMod val="90000"/>
                    <a:lumOff val="10000"/>
                  </a:schemeClr>
                </a:solidFill>
              </a:rPr>
              <a:t>  </a:t>
            </a:r>
            <a:endParaRPr lang="en-US" dirty="0">
              <a:solidFill>
                <a:schemeClr val="tx2">
                  <a:lumMod val="90000"/>
                  <a:lumOff val="10000"/>
                </a:schemeClr>
              </a:solidFill>
            </a:endParaRPr>
          </a:p>
        </p:txBody>
      </p:sp>
      <p:sp>
        <p:nvSpPr>
          <p:cNvPr id="5" name="Text Placeholder 4"/>
          <p:cNvSpPr>
            <a:spLocks noGrp="1"/>
          </p:cNvSpPr>
          <p:nvPr>
            <p:ph type="body" idx="1"/>
          </p:nvPr>
        </p:nvSpPr>
        <p:spPr>
          <a:xfrm>
            <a:off x="497541" y="716325"/>
            <a:ext cx="3657600" cy="493151"/>
          </a:xfrm>
        </p:spPr>
        <p:txBody>
          <a:bodyPr/>
          <a:lstStyle/>
          <a:p>
            <a:r>
              <a:rPr lang="en-US" dirty="0" smtClean="0"/>
              <a:t>Cadre </a:t>
            </a:r>
            <a:r>
              <a:rPr lang="en-US" dirty="0" err="1" smtClean="0"/>
              <a:t>conceptuel</a:t>
            </a:r>
            <a:endParaRPr lang="en-US" dirty="0"/>
          </a:p>
        </p:txBody>
      </p:sp>
      <p:sp>
        <p:nvSpPr>
          <p:cNvPr id="7" name="Text Placeholder 4"/>
          <p:cNvSpPr txBox="1">
            <a:spLocks/>
          </p:cNvSpPr>
          <p:nvPr/>
        </p:nvSpPr>
        <p:spPr>
          <a:xfrm>
            <a:off x="4397187" y="716325"/>
            <a:ext cx="3657600" cy="493151"/>
          </a:xfrm>
          <a:prstGeom prst="rect">
            <a:avLst/>
          </a:prstGeom>
          <a:solidFill>
            <a:schemeClr val="accent3"/>
          </a:solidFill>
        </p:spPr>
        <p:txBody>
          <a:bodyPr vert="horz" lIns="91440" tIns="0" rIns="91440" bIns="0" rtlCol="0" anchor="ctr" anchorCtr="0">
            <a:noAutofit/>
          </a:bodyPr>
          <a:lstStyle>
            <a:lvl1pPr marL="0" indent="0" algn="ctr" defTabSz="914400" rtl="0" eaLnBrk="1" latinLnBrk="0" hangingPunct="1">
              <a:spcBef>
                <a:spcPts val="0"/>
              </a:spcBef>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9pPr>
          </a:lstStyle>
          <a:p>
            <a:r>
              <a:rPr lang="en-US" dirty="0" smtClean="0"/>
              <a:t>Cadre de </a:t>
            </a:r>
            <a:r>
              <a:rPr lang="en-US" dirty="0" err="1" smtClean="0"/>
              <a:t>résultats</a:t>
            </a:r>
            <a:endParaRPr lang="en-US" dirty="0"/>
          </a:p>
        </p:txBody>
      </p:sp>
      <p:pic>
        <p:nvPicPr>
          <p:cNvPr id="8" name="Picture 2" descr="GFC logo mid-res"/>
          <p:cNvPicPr>
            <a:picLocks noChangeAspect="1" noChangeArrowheads="1"/>
          </p:cNvPicPr>
          <p:nvPr/>
        </p:nvPicPr>
        <p:blipFill>
          <a:blip r:embed="rId3" cstate="print"/>
          <a:srcRect/>
          <a:stretch>
            <a:fillRect/>
          </a:stretch>
        </p:blipFill>
        <p:spPr bwMode="auto">
          <a:xfrm>
            <a:off x="7363003" y="6071151"/>
            <a:ext cx="1780997" cy="783824"/>
          </a:xfrm>
          <a:prstGeom prst="rect">
            <a:avLst/>
          </a:prstGeom>
          <a:noFill/>
          <a:ln w="9525">
            <a:noFill/>
            <a:miter lim="800000"/>
            <a:headEnd/>
            <a:tailEnd/>
          </a:ln>
        </p:spPr>
      </p:pic>
      <p:pic>
        <p:nvPicPr>
          <p:cNvPr id="10" name="Picture 9" descr="results framework.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21233" y="1314709"/>
            <a:ext cx="4076700" cy="2171700"/>
          </a:xfrm>
          <a:prstGeom prst="rect">
            <a:avLst/>
          </a:prstGeom>
        </p:spPr>
      </p:pic>
      <p:pic>
        <p:nvPicPr>
          <p:cNvPr id="11" name="Picture 10" descr="conceptual framework.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98474" y="1302009"/>
            <a:ext cx="4191000" cy="2184400"/>
          </a:xfrm>
          <a:prstGeom prst="rect">
            <a:avLst/>
          </a:prstGeom>
        </p:spPr>
      </p:pic>
      <p:sp>
        <p:nvSpPr>
          <p:cNvPr id="3" name="TextBox 2"/>
          <p:cNvSpPr txBox="1"/>
          <p:nvPr/>
        </p:nvSpPr>
        <p:spPr>
          <a:xfrm>
            <a:off x="487381" y="3867400"/>
            <a:ext cx="3657600" cy="2585323"/>
          </a:xfrm>
          <a:prstGeom prst="rect">
            <a:avLst/>
          </a:prstGeom>
          <a:noFill/>
        </p:spPr>
        <p:txBody>
          <a:bodyPr wrap="square" rtlCol="0">
            <a:spAutoFit/>
          </a:bodyPr>
          <a:lstStyle/>
          <a:p>
            <a:pPr marL="285750" indent="-285750">
              <a:buFont typeface="Arial"/>
              <a:buChar char="•"/>
            </a:pPr>
            <a:r>
              <a:rPr lang="fr-FR" dirty="0" smtClean="0"/>
              <a:t>Démontre des relations</a:t>
            </a:r>
          </a:p>
          <a:p>
            <a:pPr marL="285750" indent="-285750">
              <a:buFont typeface="Arial"/>
              <a:buChar char="•"/>
            </a:pPr>
            <a:r>
              <a:rPr lang="fr-FR" dirty="0" smtClean="0"/>
              <a:t>Pas de format universel</a:t>
            </a:r>
          </a:p>
          <a:p>
            <a:pPr marL="285750" indent="-285750">
              <a:buFont typeface="Arial"/>
              <a:buChar char="•"/>
            </a:pPr>
            <a:r>
              <a:rPr lang="fr-FR" dirty="0" smtClean="0"/>
              <a:t>Avantage: Flexible et identifie les facteurs les plus importants influençant le projet</a:t>
            </a:r>
          </a:p>
          <a:p>
            <a:pPr marL="285750" indent="-285750">
              <a:buFont typeface="Arial"/>
              <a:buChar char="•"/>
            </a:pPr>
            <a:r>
              <a:rPr lang="fr-FR" dirty="0" smtClean="0"/>
              <a:t>Inconvénient: Ne donne pas un aperçu clair de S &amp; E de planification</a:t>
            </a:r>
            <a:endParaRPr lang="en-US" dirty="0"/>
          </a:p>
        </p:txBody>
      </p:sp>
      <p:sp>
        <p:nvSpPr>
          <p:cNvPr id="4" name="TextBox 3"/>
          <p:cNvSpPr txBox="1"/>
          <p:nvPr/>
        </p:nvSpPr>
        <p:spPr>
          <a:xfrm>
            <a:off x="4397187" y="3867400"/>
            <a:ext cx="4500746" cy="1754326"/>
          </a:xfrm>
          <a:prstGeom prst="rect">
            <a:avLst/>
          </a:prstGeom>
          <a:noFill/>
        </p:spPr>
        <p:txBody>
          <a:bodyPr wrap="square" rtlCol="0">
            <a:spAutoFit/>
          </a:bodyPr>
          <a:lstStyle/>
          <a:p>
            <a:pPr marL="285750" indent="-285750">
              <a:buFont typeface="Arial"/>
              <a:buChar char="•"/>
            </a:pPr>
            <a:r>
              <a:rPr lang="fr-FR" dirty="0" smtClean="0"/>
              <a:t>Relations de causalité directes</a:t>
            </a:r>
          </a:p>
          <a:p>
            <a:pPr marL="285750" indent="-285750">
              <a:buFont typeface="Arial"/>
              <a:buChar char="•"/>
            </a:pPr>
            <a:r>
              <a:rPr lang="fr-FR" dirty="0" smtClean="0"/>
              <a:t>Le format linéaire utilisé par l'USAID</a:t>
            </a:r>
          </a:p>
          <a:p>
            <a:pPr marL="285750" indent="-285750">
              <a:buFont typeface="Arial"/>
              <a:buChar char="•"/>
            </a:pPr>
            <a:r>
              <a:rPr lang="fr-FR" dirty="0" smtClean="0"/>
              <a:t>Avantage: Fournit cadre clair pour le S &amp; E comme chaque IR est mesurable</a:t>
            </a:r>
          </a:p>
          <a:p>
            <a:pPr marL="285750" indent="-285750">
              <a:buFont typeface="Arial"/>
              <a:buChar char="•"/>
            </a:pPr>
            <a:r>
              <a:rPr lang="fr-FR" dirty="0" smtClean="0"/>
              <a:t>Inconvénient: modèle linéaire qui ne tient pas compte des interactions</a:t>
            </a:r>
            <a:endParaRPr lang="en-US" dirty="0"/>
          </a:p>
        </p:txBody>
      </p:sp>
    </p:spTree>
    <p:extLst>
      <p:ext uri="{BB962C8B-B14F-4D97-AF65-F5344CB8AC3E}">
        <p14:creationId xmlns:p14="http://schemas.microsoft.com/office/powerpoint/2010/main" xmlns="" val="120671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86944" y="129209"/>
            <a:ext cx="2457056" cy="5198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209" y="0"/>
            <a:ext cx="6679095" cy="1127632"/>
          </a:xfrm>
        </p:spPr>
        <p:txBody>
          <a:bodyPr>
            <a:noAutofit/>
          </a:bodyPr>
          <a:lstStyle/>
          <a:p>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solidFill>
                  <a:srgbClr val="0F3661"/>
                </a:solidFill>
              </a:rPr>
              <a:t>S &amp; E pour GFC: Les phrases et rapports pour les Résultats</a:t>
            </a:r>
            <a:endParaRPr lang="en-US" sz="3500" dirty="0">
              <a:solidFill>
                <a:srgbClr val="0F3661"/>
              </a:solidFill>
            </a:endParaRPr>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45627"/>
            <a:ext cx="1780997" cy="783824"/>
          </a:xfrm>
          <a:prstGeom prst="rect">
            <a:avLst/>
          </a:prstGeom>
          <a:noFill/>
          <a:ln w="9525">
            <a:noFill/>
            <a:miter lim="800000"/>
            <a:headEnd/>
            <a:tailEnd/>
          </a:ln>
        </p:spPr>
      </p:pic>
      <p:sp>
        <p:nvSpPr>
          <p:cNvPr id="7" name="Rectangle 6"/>
          <p:cNvSpPr/>
          <p:nvPr/>
        </p:nvSpPr>
        <p:spPr>
          <a:xfrm>
            <a:off x="288235" y="4621696"/>
            <a:ext cx="308113" cy="37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nitial Request Outcomes.PNG"/>
          <p:cNvPicPr>
            <a:picLocks noChangeAspect="1"/>
          </p:cNvPicPr>
          <p:nvPr/>
        </p:nvPicPr>
        <p:blipFill>
          <a:blip r:embed="rId4"/>
          <a:stretch>
            <a:fillRect/>
          </a:stretch>
        </p:blipFill>
        <p:spPr>
          <a:xfrm>
            <a:off x="129209" y="1096221"/>
            <a:ext cx="4794414" cy="5733230"/>
          </a:xfrm>
          <a:prstGeom prst="rect">
            <a:avLst/>
          </a:prstGeom>
          <a:ln>
            <a:solidFill>
              <a:schemeClr val="tx1"/>
            </a:solidFill>
          </a:ln>
        </p:spPr>
      </p:pic>
      <p:pic>
        <p:nvPicPr>
          <p:cNvPr id="9" name="Picture 8" descr="Renewal Request Outcomes.PNG"/>
          <p:cNvPicPr>
            <a:picLocks noChangeAspect="1"/>
          </p:cNvPicPr>
          <p:nvPr/>
        </p:nvPicPr>
        <p:blipFill>
          <a:blip r:embed="rId5"/>
          <a:stretch>
            <a:fillRect/>
          </a:stretch>
        </p:blipFill>
        <p:spPr>
          <a:xfrm>
            <a:off x="139148" y="1127632"/>
            <a:ext cx="6360126" cy="4024439"/>
          </a:xfrm>
          <a:prstGeom prst="rect">
            <a:avLst/>
          </a:prstGeom>
        </p:spPr>
      </p:pic>
      <p:pic>
        <p:nvPicPr>
          <p:cNvPr id="12" name="Picture 11" descr="French Outcome Example.JPG"/>
          <p:cNvPicPr>
            <a:picLocks noChangeAspect="1"/>
          </p:cNvPicPr>
          <p:nvPr/>
        </p:nvPicPr>
        <p:blipFill>
          <a:blip r:embed="rId6"/>
          <a:stretch>
            <a:fillRect/>
          </a:stretch>
        </p:blipFill>
        <p:spPr>
          <a:xfrm>
            <a:off x="6541478" y="1127632"/>
            <a:ext cx="2333625" cy="1838325"/>
          </a:xfrm>
          <a:prstGeom prst="rect">
            <a:avLst/>
          </a:prstGeom>
          <a:ln>
            <a:solidFill>
              <a:schemeClr val="tx1"/>
            </a:solidFill>
          </a:ln>
        </p:spPr>
      </p:pic>
    </p:spTree>
    <p:extLst>
      <p:ext uri="{BB962C8B-B14F-4D97-AF65-F5344CB8AC3E}">
        <p14:creationId xmlns="" xmlns:p14="http://schemas.microsoft.com/office/powerpoint/2010/main" val="29382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44231" y="960518"/>
            <a:ext cx="6457460" cy="944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8544" y="349495"/>
            <a:ext cx="6153571" cy="1162050"/>
          </a:xfrm>
        </p:spPr>
        <p:txBody>
          <a:bodyPr anchor="t">
            <a:normAutofit fontScale="90000"/>
          </a:bodyPr>
          <a:lstStyle/>
          <a:p>
            <a:r>
              <a:rPr lang="fr-BE" sz="3200" dirty="0" smtClean="0"/>
              <a:t>Formulation de résultats pour GFC</a:t>
            </a:r>
            <a:r>
              <a:rPr lang="en-US" sz="3200" dirty="0" smtClean="0"/>
              <a:t/>
            </a:r>
            <a:br>
              <a:rPr lang="en-US" sz="3200" dirty="0" smtClean="0"/>
            </a:br>
            <a:endParaRPr lang="en-US" sz="3000" dirty="0"/>
          </a:p>
        </p:txBody>
      </p:sp>
      <p:grpSp>
        <p:nvGrpSpPr>
          <p:cNvPr id="3" name="Group 18"/>
          <p:cNvGrpSpPr>
            <a:grpSpLocks/>
          </p:cNvGrpSpPr>
          <p:nvPr/>
        </p:nvGrpSpPr>
        <p:grpSpPr bwMode="auto">
          <a:xfrm>
            <a:off x="243555" y="956500"/>
            <a:ext cx="6545352" cy="831044"/>
            <a:chOff x="262" y="1971"/>
            <a:chExt cx="11107" cy="1241"/>
          </a:xfrm>
          <a:solidFill>
            <a:srgbClr val="FFFFFF"/>
          </a:solidFill>
        </p:grpSpPr>
        <p:sp>
          <p:nvSpPr>
            <p:cNvPr id="7" name="Text Box 19"/>
            <p:cNvSpPr txBox="1">
              <a:spLocks noChangeArrowheads="1"/>
            </p:cNvSpPr>
            <p:nvPr/>
          </p:nvSpPr>
          <p:spPr bwMode="auto">
            <a:xfrm>
              <a:off x="1915" y="2027"/>
              <a:ext cx="1825" cy="45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0070C0"/>
                  </a:solidFill>
                  <a:effectLst/>
                  <a:latin typeface="Calibri" pitchFamily="34" charset="0"/>
                  <a:cs typeface="Arial" pitchFamily="34" charset="0"/>
                </a:rPr>
                <a:t># ou % (4)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0"/>
            <p:cNvSpPr txBox="1">
              <a:spLocks noChangeArrowheads="1"/>
            </p:cNvSpPr>
            <p:nvPr/>
          </p:nvSpPr>
          <p:spPr bwMode="auto">
            <a:xfrm>
              <a:off x="5897" y="1971"/>
              <a:ext cx="1797" cy="36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339933"/>
                  </a:solidFill>
                  <a:effectLst/>
                  <a:latin typeface="Calibri" pitchFamily="34" charset="0"/>
                  <a:cs typeface="Arial" pitchFamily="34" charset="0"/>
                </a:rPr>
                <a:t>Quoi?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1"/>
            <p:cNvSpPr txBox="1">
              <a:spLocks noChangeArrowheads="1"/>
            </p:cNvSpPr>
            <p:nvPr/>
          </p:nvSpPr>
          <p:spPr bwMode="auto">
            <a:xfrm>
              <a:off x="9617" y="2768"/>
              <a:ext cx="1531" cy="44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7030A0"/>
                  </a:solidFill>
                  <a:effectLst/>
                  <a:latin typeface="Calibri" pitchFamily="34" charset="0"/>
                  <a:cs typeface="Arial" pitchFamily="34" charset="0"/>
                </a:rPr>
                <a:t>Comment?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2"/>
            <p:cNvSpPr txBox="1">
              <a:spLocks noChangeArrowheads="1"/>
            </p:cNvSpPr>
            <p:nvPr/>
          </p:nvSpPr>
          <p:spPr bwMode="auto">
            <a:xfrm>
              <a:off x="3286" y="2768"/>
              <a:ext cx="1028" cy="4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C00000"/>
                  </a:solidFill>
                  <a:effectLst/>
                  <a:latin typeface="Calibri" pitchFamily="34" charset="0"/>
                  <a:cs typeface="Arial" pitchFamily="34" charset="0"/>
                </a:rPr>
                <a:t>Qui?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3"/>
            <p:cNvSpPr txBox="1">
              <a:spLocks noChangeArrowheads="1"/>
            </p:cNvSpPr>
            <p:nvPr/>
          </p:nvSpPr>
          <p:spPr bwMode="auto">
            <a:xfrm>
              <a:off x="262" y="2373"/>
              <a:ext cx="11107" cy="42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fr-BE" sz="1000" b="1" dirty="0" smtClean="0">
                  <a:latin typeface="Calibri" pitchFamily="34" charset="0"/>
                </a:rPr>
                <a:t>L'année dernière, </a:t>
              </a:r>
              <a:r>
                <a:rPr lang="fr-BE" sz="1000" b="1" dirty="0" smtClean="0">
                  <a:solidFill>
                    <a:schemeClr val="tx2">
                      <a:lumMod val="75000"/>
                      <a:lumOff val="25000"/>
                    </a:schemeClr>
                  </a:solidFill>
                  <a:latin typeface="Calibri" pitchFamily="34" charset="0"/>
                </a:rPr>
                <a:t>66%</a:t>
              </a:r>
              <a:r>
                <a:rPr lang="fr-BE" sz="1000" b="1" dirty="0" smtClean="0">
                  <a:latin typeface="Calibri" pitchFamily="34" charset="0"/>
                </a:rPr>
                <a:t> des </a:t>
              </a:r>
              <a:r>
                <a:rPr lang="fr-BE" sz="1000" b="1" dirty="0" smtClean="0">
                  <a:solidFill>
                    <a:schemeClr val="accent6"/>
                  </a:solidFill>
                  <a:latin typeface="Calibri" pitchFamily="34" charset="0"/>
                </a:rPr>
                <a:t>participants au programme </a:t>
              </a:r>
              <a:r>
                <a:rPr lang="fr-BE" sz="1000" b="1" dirty="0" smtClean="0">
                  <a:latin typeface="Calibri" pitchFamily="34" charset="0"/>
                </a:rPr>
                <a:t>ont été inscrits avec succès à l'école formelle selon </a:t>
              </a:r>
              <a:r>
                <a:rPr lang="fr-BE" sz="1000" b="1" dirty="0" smtClean="0">
                  <a:solidFill>
                    <a:srgbClr val="7030A0"/>
                  </a:solidFill>
                  <a:latin typeface="Calibri" pitchFamily="34" charset="0"/>
                </a:rPr>
                <a:t>les statistiques des écoles locales.</a:t>
              </a:r>
              <a:endParaRPr lang="en-US" sz="1000" b="1" dirty="0" smtClean="0">
                <a:solidFill>
                  <a:srgbClr val="7030A0"/>
                </a:solidFill>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 name="AutoShape 24"/>
            <p:cNvSpPr>
              <a:spLocks/>
            </p:cNvSpPr>
            <p:nvPr/>
          </p:nvSpPr>
          <p:spPr bwMode="auto">
            <a:xfrm rot="5400000">
              <a:off x="10414" y="2076"/>
              <a:ext cx="148" cy="1319"/>
            </a:xfrm>
            <a:prstGeom prst="rightBrace">
              <a:avLst>
                <a:gd name="adj1" fmla="val 128604"/>
                <a:gd name="adj2" fmla="val 50000"/>
              </a:avLst>
            </a:prstGeom>
            <a:grp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25"/>
            <p:cNvSpPr>
              <a:spLocks/>
            </p:cNvSpPr>
            <p:nvPr/>
          </p:nvSpPr>
          <p:spPr bwMode="auto">
            <a:xfrm rot="16200000">
              <a:off x="6429" y="1308"/>
              <a:ext cx="165" cy="2061"/>
            </a:xfrm>
            <a:prstGeom prst="rightBrace">
              <a:avLst>
                <a:gd name="adj1" fmla="val 104091"/>
                <a:gd name="adj2" fmla="val 50000"/>
              </a:avLst>
            </a:prstGeom>
            <a:grpFill/>
            <a:ln w="9525">
              <a:solidFill>
                <a:srgbClr val="3399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26"/>
            <p:cNvSpPr>
              <a:spLocks/>
            </p:cNvSpPr>
            <p:nvPr/>
          </p:nvSpPr>
          <p:spPr bwMode="auto">
            <a:xfrm rot="5400000">
              <a:off x="3666" y="1966"/>
              <a:ext cx="148" cy="1540"/>
            </a:xfrm>
            <a:prstGeom prst="rightBrace">
              <a:avLst>
                <a:gd name="adj1" fmla="val 86712"/>
                <a:gd name="adj2" fmla="val 50000"/>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27"/>
            <p:cNvSpPr>
              <a:spLocks/>
            </p:cNvSpPr>
            <p:nvPr/>
          </p:nvSpPr>
          <p:spPr bwMode="auto">
            <a:xfrm rot="5400000" flipH="1" flipV="1">
              <a:off x="2193" y="2150"/>
              <a:ext cx="165" cy="390"/>
            </a:xfrm>
            <a:prstGeom prst="rightBrace">
              <a:avLst>
                <a:gd name="adj1" fmla="val 19697"/>
                <a:gd name="adj2" fmla="val 50000"/>
              </a:avLst>
            </a:prstGeom>
            <a:grpFill/>
            <a:ln w="952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6"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17" name="TextBox 16"/>
          <p:cNvSpPr txBox="1"/>
          <p:nvPr/>
        </p:nvSpPr>
        <p:spPr>
          <a:xfrm>
            <a:off x="469760" y="2012462"/>
            <a:ext cx="6041477" cy="3585597"/>
          </a:xfrm>
          <a:prstGeom prst="rect">
            <a:avLst/>
          </a:prstGeom>
          <a:noFill/>
        </p:spPr>
        <p:txBody>
          <a:bodyPr wrap="square" rtlCol="0">
            <a:spAutoFit/>
          </a:bodyPr>
          <a:lstStyle/>
          <a:p>
            <a:r>
              <a:rPr lang="en-US" sz="1700" dirty="0"/>
              <a:t> </a:t>
            </a:r>
          </a:p>
          <a:p>
            <a:r>
              <a:rPr lang="fr-BE" sz="1600" dirty="0" smtClean="0"/>
              <a:t>1. Pour le programme que vous exécutez, quel est le résultat (changement) que votre organisation  mesure? </a:t>
            </a:r>
            <a:endParaRPr lang="en-US" sz="1600" dirty="0" smtClean="0"/>
          </a:p>
          <a:p>
            <a:endParaRPr lang="en-US" sz="1700" dirty="0"/>
          </a:p>
          <a:p>
            <a:r>
              <a:rPr lang="fr-BE" sz="1600" dirty="0" smtClean="0"/>
              <a:t>2. Comment l'organisation collecte t- elle les données (mesure) pour ce résultat? </a:t>
            </a:r>
            <a:endParaRPr lang="en-US" sz="1700" dirty="0" smtClean="0"/>
          </a:p>
          <a:p>
            <a:r>
              <a:rPr lang="en-US" sz="1700" dirty="0"/>
              <a:t>    </a:t>
            </a:r>
          </a:p>
          <a:p>
            <a:r>
              <a:rPr lang="fr-BE" sz="1600" dirty="0" smtClean="0"/>
              <a:t>3. Qui est touché (avantages) dans cette mesure des résultats? </a:t>
            </a:r>
            <a:endParaRPr lang="en-US" sz="1600" dirty="0" smtClean="0"/>
          </a:p>
          <a:p>
            <a:r>
              <a:rPr lang="en-US" sz="1700" dirty="0"/>
              <a:t/>
            </a:r>
            <a:br>
              <a:rPr lang="en-US" sz="1700" dirty="0"/>
            </a:br>
            <a:r>
              <a:rPr lang="fr-BE" sz="1600" dirty="0" smtClean="0"/>
              <a:t>4. Combien de fois/de personnes l'organisation a t- elle compté ce résultat cible l'année dernière?</a:t>
            </a:r>
            <a:endParaRPr lang="en-US" sz="1600" dirty="0" smtClean="0"/>
          </a:p>
          <a:p>
            <a:r>
              <a:rPr lang="en-US" sz="1700" dirty="0"/>
              <a:t>    </a:t>
            </a:r>
            <a:r>
              <a:rPr lang="en-US" sz="1300" dirty="0"/>
              <a:t> </a:t>
            </a:r>
          </a:p>
          <a:p>
            <a:r>
              <a:rPr lang="en-US" sz="1300" dirty="0"/>
              <a:t>    </a:t>
            </a:r>
          </a:p>
          <a:p>
            <a:endParaRPr lang="en-US" sz="1300" dirty="0"/>
          </a:p>
        </p:txBody>
      </p:sp>
      <p:sp>
        <p:nvSpPr>
          <p:cNvPr id="19" name="TextBox 18"/>
          <p:cNvSpPr txBox="1"/>
          <p:nvPr/>
        </p:nvSpPr>
        <p:spPr>
          <a:xfrm>
            <a:off x="6789615" y="2383692"/>
            <a:ext cx="1934308" cy="2977738"/>
          </a:xfrm>
          <a:prstGeom prst="rect">
            <a:avLst/>
          </a:prstGeom>
          <a:noFill/>
        </p:spPr>
        <p:txBody>
          <a:bodyPr wrap="square" rtlCol="0">
            <a:spAutoFit/>
          </a:bodyPr>
          <a:lstStyle/>
          <a:p>
            <a:pPr algn="ctr">
              <a:lnSpc>
                <a:spcPct val="150000"/>
              </a:lnSpc>
            </a:pPr>
            <a:r>
              <a:rPr lang="en-US" sz="2500" dirty="0" smtClean="0">
                <a:solidFill>
                  <a:srgbClr val="0F3661"/>
                </a:solidFill>
              </a:rPr>
              <a:t>Quoi</a:t>
            </a:r>
          </a:p>
          <a:p>
            <a:pPr algn="ctr">
              <a:lnSpc>
                <a:spcPct val="150000"/>
              </a:lnSpc>
            </a:pPr>
            <a:r>
              <a:rPr lang="en-US" sz="2500" dirty="0" smtClean="0">
                <a:solidFill>
                  <a:srgbClr val="0F3661"/>
                </a:solidFill>
              </a:rPr>
              <a:t>Qui</a:t>
            </a:r>
          </a:p>
          <a:p>
            <a:pPr algn="ctr">
              <a:lnSpc>
                <a:spcPct val="150000"/>
              </a:lnSpc>
            </a:pPr>
            <a:r>
              <a:rPr lang="en-US" sz="2500" dirty="0" err="1" smtClean="0">
                <a:solidFill>
                  <a:srgbClr val="0F3661"/>
                </a:solidFill>
              </a:rPr>
              <a:t>Quand</a:t>
            </a:r>
            <a:endParaRPr lang="en-US" sz="2500" dirty="0" smtClean="0">
              <a:solidFill>
                <a:srgbClr val="0F3661"/>
              </a:solidFill>
            </a:endParaRPr>
          </a:p>
          <a:p>
            <a:pPr algn="ctr">
              <a:lnSpc>
                <a:spcPct val="150000"/>
              </a:lnSpc>
            </a:pPr>
            <a:r>
              <a:rPr lang="en-US" sz="2500" dirty="0" err="1" smtClean="0">
                <a:solidFill>
                  <a:srgbClr val="0F3661"/>
                </a:solidFill>
              </a:rPr>
              <a:t>Combien</a:t>
            </a:r>
            <a:endParaRPr lang="en-US" sz="2500" dirty="0" smtClean="0">
              <a:solidFill>
                <a:srgbClr val="0F3661"/>
              </a:solidFill>
            </a:endParaRPr>
          </a:p>
          <a:p>
            <a:pPr algn="ctr">
              <a:lnSpc>
                <a:spcPct val="150000"/>
              </a:lnSpc>
            </a:pPr>
            <a:r>
              <a:rPr lang="en-US" sz="2500" dirty="0" smtClean="0">
                <a:solidFill>
                  <a:srgbClr val="0F3661"/>
                </a:solidFill>
              </a:rPr>
              <a:t>Comment</a:t>
            </a:r>
          </a:p>
        </p:txBody>
      </p:sp>
    </p:spTree>
    <p:extLst>
      <p:ext uri="{BB962C8B-B14F-4D97-AF65-F5344CB8AC3E}">
        <p14:creationId xmlns="" xmlns:p14="http://schemas.microsoft.com/office/powerpoint/2010/main" val="94048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195369"/>
            <a:ext cx="7556313" cy="1116106"/>
          </a:xfrm>
        </p:spPr>
        <p:txBody>
          <a:bodyPr/>
          <a:lstStyle/>
          <a:p>
            <a:r>
              <a:rPr lang="fr-BE" dirty="0" smtClean="0">
                <a:solidFill>
                  <a:srgbClr val="0F3661"/>
                </a:solidFill>
              </a:rPr>
              <a:t>Formuler le résultat pour GFC</a:t>
            </a:r>
            <a:endParaRPr lang="en-US" dirty="0">
              <a:solidFill>
                <a:srgbClr val="0F3661"/>
              </a:solidFill>
            </a:endParaRPr>
          </a:p>
        </p:txBody>
      </p:sp>
      <p:sp>
        <p:nvSpPr>
          <p:cNvPr id="3" name="Content Placeholder 2"/>
          <p:cNvSpPr>
            <a:spLocks noGrp="1"/>
          </p:cNvSpPr>
          <p:nvPr>
            <p:ph idx="1"/>
          </p:nvPr>
        </p:nvSpPr>
        <p:spPr>
          <a:xfrm>
            <a:off x="498474" y="1981200"/>
            <a:ext cx="7556313" cy="1342941"/>
          </a:xfrm>
        </p:spPr>
        <p:txBody>
          <a:bodyPr>
            <a:normAutofit/>
          </a:bodyPr>
          <a:lstStyle/>
          <a:p>
            <a:r>
              <a:rPr lang="fr-BE" dirty="0" smtClean="0"/>
              <a:t>Utilisez les questions ci-dessous pour déterminer le résultat du programme sur lequel votre organisation souhaite rapporter au Fonds mondial pour les enfants.</a:t>
            </a:r>
            <a:endParaRPr lang="en-US" dirty="0" smtClean="0"/>
          </a:p>
          <a:p>
            <a:endParaRPr lang="en-US" dirty="0" smtClean="0"/>
          </a:p>
        </p:txBody>
      </p:sp>
      <p:sp>
        <p:nvSpPr>
          <p:cNvPr id="4" name="Rounded Rectangular Callout 3"/>
          <p:cNvSpPr/>
          <p:nvPr/>
        </p:nvSpPr>
        <p:spPr>
          <a:xfrm>
            <a:off x="6503884" y="945564"/>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 </a:t>
            </a:r>
            <a:r>
              <a:rPr lang="en-US" dirty="0" err="1" smtClean="0"/>
              <a:t>votre</a:t>
            </a:r>
            <a:r>
              <a:rPr lang="en-US" dirty="0" smtClean="0"/>
              <a:t> tour!</a:t>
            </a:r>
            <a:endParaRPr lang="en-US"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6" name="TextBox 5"/>
          <p:cNvSpPr txBox="1"/>
          <p:nvPr/>
        </p:nvSpPr>
        <p:spPr>
          <a:xfrm>
            <a:off x="780673" y="3167343"/>
            <a:ext cx="8171277" cy="3185487"/>
          </a:xfrm>
          <a:prstGeom prst="rect">
            <a:avLst/>
          </a:prstGeom>
          <a:noFill/>
        </p:spPr>
        <p:txBody>
          <a:bodyPr wrap="square" rtlCol="0">
            <a:spAutoFit/>
          </a:bodyPr>
          <a:lstStyle/>
          <a:p>
            <a:r>
              <a:rPr lang="en-US" sz="1500" dirty="0"/>
              <a:t> </a:t>
            </a:r>
          </a:p>
          <a:p>
            <a:r>
              <a:rPr lang="fr-BE" sz="1600" dirty="0" smtClean="0"/>
              <a:t>1. Pour le programme que vous exécutez, quel est le résultat (changement) que votre organisation  mesure? </a:t>
            </a:r>
            <a:r>
              <a:rPr lang="en-US" sz="1500" dirty="0" smtClean="0"/>
              <a:t>  </a:t>
            </a:r>
            <a:endParaRPr lang="en-US" sz="1500" dirty="0"/>
          </a:p>
          <a:p>
            <a:r>
              <a:rPr lang="en-US" sz="1500" dirty="0"/>
              <a:t> </a:t>
            </a:r>
          </a:p>
          <a:p>
            <a:r>
              <a:rPr lang="fr-BE" sz="1600" dirty="0" smtClean="0"/>
              <a:t>2. Comment l'organisation collecte t- elle les données (mesure) pour ce résultat? </a:t>
            </a:r>
            <a:endParaRPr lang="en-US" sz="1600" dirty="0" smtClean="0"/>
          </a:p>
          <a:p>
            <a:endParaRPr lang="en-US" sz="1500" dirty="0"/>
          </a:p>
          <a:p>
            <a:r>
              <a:rPr lang="en-US" sz="1500" dirty="0"/>
              <a:t> </a:t>
            </a:r>
            <a:r>
              <a:rPr lang="fr-BE" sz="1600" dirty="0" smtClean="0"/>
              <a:t>3. Qui est touché (avantages) dans cette mesure des résultats? </a:t>
            </a:r>
            <a:endParaRPr lang="en-US" sz="1600" dirty="0" smtClean="0"/>
          </a:p>
          <a:p>
            <a:r>
              <a:rPr lang="en-US" sz="1500" dirty="0"/>
              <a:t> </a:t>
            </a:r>
            <a:br>
              <a:rPr lang="en-US" sz="1500" dirty="0"/>
            </a:br>
            <a:r>
              <a:rPr lang="fr-BE" sz="1600" dirty="0" smtClean="0"/>
              <a:t>4. Combien de fois/de personnes l'organisation a t- elle compté ce résultat cible l'année dernière?</a:t>
            </a:r>
            <a:endParaRPr lang="en-US" sz="1600" dirty="0" smtClean="0"/>
          </a:p>
          <a:p>
            <a:r>
              <a:rPr lang="en-US" sz="1500" dirty="0"/>
              <a:t>    </a:t>
            </a:r>
          </a:p>
          <a:p>
            <a:r>
              <a:rPr lang="en-US" sz="1500" dirty="0"/>
              <a:t> </a:t>
            </a:r>
            <a:r>
              <a:rPr lang="en-US" sz="1500" dirty="0">
                <a:effectLst>
                  <a:glow rad="228600">
                    <a:schemeClr val="accent4">
                      <a:satMod val="175000"/>
                      <a:alpha val="40000"/>
                    </a:schemeClr>
                  </a:glow>
                </a:effectLst>
              </a:rPr>
              <a:t>    </a:t>
            </a:r>
          </a:p>
          <a:p>
            <a:endParaRPr lang="en-US" sz="1500" dirty="0">
              <a:effectLst>
                <a:glow rad="228600">
                  <a:schemeClr val="accent4">
                    <a:satMod val="175000"/>
                    <a:alpha val="40000"/>
                  </a:schemeClr>
                </a:glow>
              </a:effectLst>
            </a:endParaRPr>
          </a:p>
        </p:txBody>
      </p:sp>
      <p:sp>
        <p:nvSpPr>
          <p:cNvPr id="7" name="TextBox 6"/>
          <p:cNvSpPr txBox="1"/>
          <p:nvPr/>
        </p:nvSpPr>
        <p:spPr>
          <a:xfrm>
            <a:off x="297876" y="5911326"/>
            <a:ext cx="6898174" cy="646331"/>
          </a:xfrm>
          <a:prstGeom prst="rect">
            <a:avLst/>
          </a:prstGeom>
          <a:noFill/>
        </p:spPr>
        <p:txBody>
          <a:bodyPr wrap="square" rtlCol="0">
            <a:spAutoFit/>
          </a:bodyPr>
          <a:lstStyle/>
          <a:p>
            <a:r>
              <a:rPr lang="fr-BE" dirty="0" smtClean="0"/>
              <a:t>L'année dernière </a:t>
            </a:r>
            <a:r>
              <a:rPr lang="fr-BE" u="sng" dirty="0" smtClean="0"/>
              <a:t>   (4)  </a:t>
            </a:r>
            <a:r>
              <a:rPr lang="fr-BE" dirty="0" smtClean="0"/>
              <a:t>de </a:t>
            </a:r>
            <a:r>
              <a:rPr lang="fr-BE" u="sng" dirty="0" smtClean="0"/>
              <a:t>(3) </a:t>
            </a:r>
            <a:r>
              <a:rPr lang="fr-BE" dirty="0" smtClean="0"/>
              <a:t>ont été</a:t>
            </a:r>
            <a:r>
              <a:rPr lang="fr-BE" u="sng" dirty="0" smtClean="0"/>
              <a:t> (1) </a:t>
            </a:r>
            <a:r>
              <a:rPr lang="fr-BE" dirty="0" smtClean="0"/>
              <a:t>sur la base</a:t>
            </a:r>
            <a:r>
              <a:rPr lang="fr-BE" u="sng" dirty="0" smtClean="0"/>
              <a:t>       (2).</a:t>
            </a:r>
            <a:endParaRPr lang="en-US" u="sng" dirty="0" smtClean="0"/>
          </a:p>
          <a:p>
            <a:endParaRPr lang="en-US" dirty="0"/>
          </a:p>
        </p:txBody>
      </p:sp>
      <p:sp>
        <p:nvSpPr>
          <p:cNvPr id="8" name="TextBox 7"/>
          <p:cNvSpPr txBox="1"/>
          <p:nvPr/>
        </p:nvSpPr>
        <p:spPr>
          <a:xfrm>
            <a:off x="6405915" y="1574993"/>
            <a:ext cx="1648872" cy="400110"/>
          </a:xfrm>
          <a:prstGeom prst="rect">
            <a:avLst/>
          </a:prstGeom>
          <a:noFill/>
        </p:spPr>
        <p:txBody>
          <a:bodyPr wrap="square" rtlCol="0">
            <a:spAutoFit/>
          </a:bodyPr>
          <a:lstStyle/>
          <a:p>
            <a:r>
              <a:rPr lang="en-US" sz="2000" dirty="0" smtClean="0">
                <a:solidFill>
                  <a:schemeClr val="accent1">
                    <a:lumMod val="75000"/>
                  </a:schemeClr>
                </a:solidFill>
              </a:rPr>
              <a:t>[6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401342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2" name="Title 1"/>
          <p:cNvSpPr>
            <a:spLocks noGrp="1"/>
          </p:cNvSpPr>
          <p:nvPr>
            <p:ph type="title"/>
          </p:nvPr>
        </p:nvSpPr>
        <p:spPr>
          <a:xfrm>
            <a:off x="380555" y="1635808"/>
            <a:ext cx="3255264" cy="1162050"/>
          </a:xfrm>
        </p:spPr>
        <p:txBody>
          <a:bodyPr>
            <a:normAutofit fontScale="90000"/>
          </a:bodyPr>
          <a:lstStyle/>
          <a:p>
            <a:r>
              <a:rPr lang="fr-BE" dirty="0" smtClean="0">
                <a:solidFill>
                  <a:srgbClr val="0F3661"/>
                </a:solidFill>
              </a:rPr>
              <a:t>Collecte de données</a:t>
            </a:r>
            <a:r>
              <a:rPr lang="en-US" dirty="0" smtClean="0"/>
              <a:t/>
            </a:r>
            <a:br>
              <a:rPr lang="en-US" dirty="0" smtClean="0"/>
            </a:br>
            <a:endParaRPr lang="en-US" dirty="0"/>
          </a:p>
        </p:txBody>
      </p:sp>
      <p:sp>
        <p:nvSpPr>
          <p:cNvPr id="3" name="Content Placeholder 2"/>
          <p:cNvSpPr>
            <a:spLocks noGrp="1"/>
          </p:cNvSpPr>
          <p:nvPr>
            <p:ph idx="1"/>
          </p:nvPr>
        </p:nvSpPr>
        <p:spPr>
          <a:xfrm>
            <a:off x="4168775" y="273050"/>
            <a:ext cx="4597399" cy="6328191"/>
          </a:xfrm>
        </p:spPr>
        <p:txBody>
          <a:bodyPr>
            <a:normAutofit/>
          </a:bodyPr>
          <a:lstStyle/>
          <a:p>
            <a:r>
              <a:rPr lang="fr-BE" dirty="0" smtClean="0"/>
              <a:t>Pourquoi? </a:t>
            </a:r>
            <a:endParaRPr lang="en-US" dirty="0" smtClean="0"/>
          </a:p>
          <a:p>
            <a:pPr lvl="1"/>
            <a:r>
              <a:rPr lang="fr-BE" dirty="0" smtClean="0"/>
              <a:t>Rend le suivi et l'évaluation possible </a:t>
            </a:r>
            <a:endParaRPr lang="en-US" dirty="0" smtClean="0"/>
          </a:p>
          <a:p>
            <a:r>
              <a:rPr lang="fr-BE" dirty="0" smtClean="0"/>
              <a:t>D’où pouvez-vous obtenir des données? </a:t>
            </a:r>
          </a:p>
          <a:p>
            <a:pPr lvl="1"/>
            <a:r>
              <a:rPr lang="fr-BE" dirty="0" smtClean="0"/>
              <a:t>Vos propres données </a:t>
            </a:r>
            <a:endParaRPr lang="en-US" dirty="0" smtClean="0"/>
          </a:p>
          <a:p>
            <a:pPr lvl="1"/>
            <a:r>
              <a:rPr lang="fr-BE" dirty="0" smtClean="0"/>
              <a:t>Les organisations locales </a:t>
            </a:r>
            <a:endParaRPr lang="en-US" dirty="0" smtClean="0"/>
          </a:p>
          <a:p>
            <a:r>
              <a:rPr lang="fr-BE" dirty="0" smtClean="0"/>
              <a:t>Outils: Questions à considérer </a:t>
            </a:r>
            <a:endParaRPr lang="en-US" dirty="0" smtClean="0"/>
          </a:p>
          <a:p>
            <a:pPr lvl="1"/>
            <a:r>
              <a:rPr lang="fr-BE" dirty="0" smtClean="0"/>
              <a:t>Qui recueille les données, quand et comment? </a:t>
            </a:r>
            <a:endParaRPr lang="en-US" sz="1600" dirty="0" smtClean="0"/>
          </a:p>
          <a:p>
            <a:pPr lvl="1"/>
            <a:r>
              <a:rPr lang="fr-BE" dirty="0" smtClean="0"/>
              <a:t>Où sont mémorisées les données et comment sont-elles organisées? </a:t>
            </a:r>
            <a:endParaRPr lang="en-US" sz="1600" dirty="0" smtClean="0"/>
          </a:p>
          <a:p>
            <a:r>
              <a:rPr lang="fr-BE" dirty="0" smtClean="0"/>
              <a:t>Autres ressources: </a:t>
            </a:r>
            <a:endParaRPr lang="en-US" dirty="0" smtClean="0"/>
          </a:p>
          <a:p>
            <a:pPr lvl="1"/>
            <a:r>
              <a:rPr lang="fr-BE" dirty="0" smtClean="0"/>
              <a:t>Mon  S &amp; E site internet sur ​​la façon de recueillir des données </a:t>
            </a:r>
            <a:r>
              <a:rPr lang="pl-PL" dirty="0" smtClean="0">
                <a:hlinkClick r:id="rId4"/>
              </a:rPr>
              <a:t>http://www.mymande.org/howto-recomm-page?q=node/94</a:t>
            </a:r>
            <a:r>
              <a:rPr lang="pl-PL" dirty="0" smtClean="0"/>
              <a:t> </a:t>
            </a:r>
            <a:r>
              <a:rPr lang="pl-PL" sz="1200" dirty="0" smtClean="0"/>
              <a:t>(Anglais</a:t>
            </a:r>
            <a:r>
              <a:rPr lang="en-US" sz="1200" dirty="0" smtClean="0"/>
              <a:t> - </a:t>
            </a:r>
            <a:r>
              <a:rPr lang="fr-FR" sz="1200" dirty="0" smtClean="0"/>
              <a:t>Pour lire en français, sélectionnez « Français  dans le coin supérieur droit de la page.)</a:t>
            </a:r>
            <a:endParaRPr lang="en-US" sz="1200" dirty="0" smtClean="0"/>
          </a:p>
        </p:txBody>
      </p:sp>
      <p:sp>
        <p:nvSpPr>
          <p:cNvPr id="4" name="Text Placeholder 3"/>
          <p:cNvSpPr>
            <a:spLocks noGrp="1"/>
          </p:cNvSpPr>
          <p:nvPr>
            <p:ph type="body" sz="half" idx="2"/>
          </p:nvPr>
        </p:nvSpPr>
        <p:spPr/>
        <p:txBody>
          <a:bodyPr>
            <a:normAutofit lnSpcReduction="10000"/>
          </a:bodyPr>
          <a:lstStyle/>
          <a:p>
            <a:r>
              <a:rPr lang="fr-BE" sz="2000" dirty="0" smtClean="0"/>
              <a:t>Garder les informations sur les ressources, nombre de participants, et ce qui s'est passé au cours de votre programme de manière cohérente et reproductible.</a:t>
            </a:r>
            <a:endParaRPr lang="en-US" sz="2000" dirty="0" smtClean="0"/>
          </a:p>
          <a:p>
            <a:pPr algn="just"/>
            <a:endParaRPr lang="en-US" sz="1900" dirty="0" smtClean="0"/>
          </a:p>
        </p:txBody>
      </p:sp>
    </p:spTree>
    <p:extLst>
      <p:ext uri="{BB962C8B-B14F-4D97-AF65-F5344CB8AC3E}">
        <p14:creationId xmlns="" xmlns:p14="http://schemas.microsoft.com/office/powerpoint/2010/main" val="192625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273050"/>
            <a:ext cx="3255264" cy="559177"/>
          </a:xfrm>
        </p:spPr>
        <p:txBody>
          <a:bodyPr>
            <a:normAutofit fontScale="90000"/>
          </a:bodyPr>
          <a:lstStyle/>
          <a:p>
            <a:pPr algn="r"/>
            <a:r>
              <a:rPr lang="en-US" dirty="0" err="1" smtClean="0">
                <a:solidFill>
                  <a:srgbClr val="0F3661"/>
                </a:solidFill>
              </a:rPr>
              <a:t>Collecte</a:t>
            </a:r>
            <a:r>
              <a:rPr lang="en-US" dirty="0" smtClean="0">
                <a:solidFill>
                  <a:srgbClr val="0F3661"/>
                </a:solidFill>
              </a:rPr>
              <a:t> de </a:t>
            </a:r>
            <a:r>
              <a:rPr lang="en-US" dirty="0" err="1" smtClean="0">
                <a:solidFill>
                  <a:srgbClr val="0F3661"/>
                </a:solidFill>
              </a:rPr>
              <a:t>données</a:t>
            </a:r>
            <a:endParaRPr lang="en-US" dirty="0">
              <a:solidFill>
                <a:srgbClr val="0F3661"/>
              </a:solidFill>
            </a:endParaRPr>
          </a:p>
        </p:txBody>
      </p:sp>
      <p:sp>
        <p:nvSpPr>
          <p:cNvPr id="3" name="Content Placeholder 2"/>
          <p:cNvSpPr>
            <a:spLocks noGrp="1"/>
          </p:cNvSpPr>
          <p:nvPr>
            <p:ph idx="1"/>
          </p:nvPr>
        </p:nvSpPr>
        <p:spPr>
          <a:xfrm>
            <a:off x="3793549" y="0"/>
            <a:ext cx="5350451" cy="6858000"/>
          </a:xfrm>
        </p:spPr>
        <p:txBody>
          <a:bodyPr numCol="2">
            <a:normAutofit/>
          </a:bodyPr>
          <a:lstStyle/>
          <a:p>
            <a:pPr marL="0" indent="0">
              <a:spcBef>
                <a:spcPts val="0"/>
              </a:spcBef>
              <a:buNone/>
            </a:pPr>
            <a:endParaRPr lang="en-US" dirty="0"/>
          </a:p>
          <a:p>
            <a:pPr marL="0" indent="0">
              <a:spcBef>
                <a:spcPts val="0"/>
              </a:spcBef>
              <a:buNone/>
            </a:pPr>
            <a:r>
              <a:rPr lang="en-US" b="1" dirty="0" smtClean="0">
                <a:solidFill>
                  <a:srgbClr val="C00000"/>
                </a:solidFill>
              </a:rPr>
              <a:t>Sources</a:t>
            </a:r>
          </a:p>
          <a:p>
            <a:pPr marL="0" indent="0">
              <a:spcBef>
                <a:spcPts val="0"/>
              </a:spcBef>
              <a:buNone/>
            </a:pPr>
            <a:endParaRPr lang="en-US" dirty="0" smtClean="0"/>
          </a:p>
          <a:p>
            <a:pPr marL="0" indent="0">
              <a:spcBef>
                <a:spcPts val="0"/>
              </a:spcBef>
              <a:buNone/>
            </a:pPr>
            <a:endParaRPr lang="en-US" dirty="0" smtClean="0"/>
          </a:p>
          <a:p>
            <a:pPr marL="0" indent="0">
              <a:spcBef>
                <a:spcPts val="0"/>
              </a:spcBef>
              <a:buNone/>
            </a:pPr>
            <a:r>
              <a:rPr lang="fr-FR" dirty="0" smtClean="0"/>
              <a:t>Fiche de présence</a:t>
            </a:r>
          </a:p>
          <a:p>
            <a:pPr marL="0" indent="0">
              <a:spcBef>
                <a:spcPts val="0"/>
              </a:spcBef>
              <a:buNone/>
            </a:pPr>
            <a:r>
              <a:rPr lang="fr-FR" dirty="0" smtClean="0"/>
              <a:t>(Project de révision)</a:t>
            </a:r>
            <a:endParaRPr lang="en-US" dirty="0" smtClean="0"/>
          </a:p>
          <a:p>
            <a:pPr marL="0" indent="0">
              <a:spcBef>
                <a:spcPts val="0"/>
              </a:spcBef>
              <a:buNone/>
            </a:pPr>
            <a:endParaRPr lang="en-US" dirty="0" smtClean="0"/>
          </a:p>
          <a:p>
            <a:pPr marL="0" indent="0">
              <a:spcBef>
                <a:spcPts val="0"/>
              </a:spcBef>
              <a:buNone/>
            </a:pPr>
            <a:endParaRPr lang="en-US" dirty="0" smtClean="0"/>
          </a:p>
          <a:p>
            <a:pPr marL="0" indent="0">
              <a:spcBef>
                <a:spcPts val="0"/>
              </a:spcBef>
              <a:buNone/>
            </a:pPr>
            <a:endParaRPr lang="en-US" dirty="0" smtClean="0"/>
          </a:p>
          <a:p>
            <a:pPr marL="0" indent="0">
              <a:spcBef>
                <a:spcPts val="0"/>
              </a:spcBef>
              <a:buNone/>
            </a:pPr>
            <a:endParaRPr lang="en-US" dirty="0" smtClean="0"/>
          </a:p>
          <a:p>
            <a:pPr marL="0" indent="0">
              <a:spcBef>
                <a:spcPts val="0"/>
              </a:spcBef>
              <a:buNone/>
            </a:pPr>
            <a:r>
              <a:rPr lang="en-US" dirty="0" smtClean="0"/>
              <a:t>			</a:t>
            </a:r>
          </a:p>
          <a:p>
            <a:pPr marL="0" indent="0">
              <a:spcBef>
                <a:spcPts val="0"/>
              </a:spcBef>
              <a:buNone/>
            </a:pPr>
            <a:r>
              <a:rPr lang="en-US" dirty="0" smtClean="0"/>
              <a:t>	             </a:t>
            </a:r>
          </a:p>
          <a:p>
            <a:pPr marL="0" indent="0">
              <a:spcBef>
                <a:spcPts val="0"/>
              </a:spcBef>
              <a:buNone/>
            </a:pPr>
            <a:r>
              <a:rPr lang="fr-FR" dirty="0" smtClean="0"/>
              <a:t>Appels téléphoniques</a:t>
            </a:r>
          </a:p>
          <a:p>
            <a:pPr marL="0" indent="0">
              <a:spcBef>
                <a:spcPts val="0"/>
              </a:spcBef>
              <a:buNone/>
            </a:pPr>
            <a:r>
              <a:rPr lang="fr-FR" dirty="0" smtClean="0"/>
              <a:t>(Projet de réunification) </a:t>
            </a:r>
            <a:r>
              <a:rPr lang="en-US" dirty="0" smtClean="0"/>
              <a:t>						</a:t>
            </a:r>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r>
              <a:rPr lang="en-US" dirty="0" smtClean="0"/>
              <a:t>	</a:t>
            </a:r>
          </a:p>
          <a:p>
            <a:pPr marL="0" indent="0" algn="ctr">
              <a:spcBef>
                <a:spcPts val="0"/>
              </a:spcBef>
              <a:buNone/>
            </a:pPr>
            <a:r>
              <a:rPr lang="en-US" b="1" dirty="0" err="1" smtClean="0">
                <a:solidFill>
                  <a:srgbClr val="C00000"/>
                </a:solidFill>
              </a:rPr>
              <a:t>Methode</a:t>
            </a:r>
            <a:r>
              <a:rPr lang="en-US" b="1" dirty="0" smtClean="0">
                <a:solidFill>
                  <a:srgbClr val="C00000"/>
                </a:solidFill>
              </a:rPr>
              <a:t> de collection</a:t>
            </a:r>
          </a:p>
          <a:p>
            <a:pPr marL="0" indent="0">
              <a:spcBef>
                <a:spcPts val="0"/>
              </a:spcBef>
              <a:buNone/>
            </a:pPr>
            <a:endParaRPr lang="en-US" b="1" u="sng" dirty="0" smtClean="0">
              <a:solidFill>
                <a:srgbClr val="C00000"/>
              </a:solidFill>
            </a:endParaRPr>
          </a:p>
          <a:p>
            <a:pPr marL="0" indent="0">
              <a:spcBef>
                <a:spcPts val="0"/>
              </a:spcBef>
              <a:buNone/>
            </a:pPr>
            <a:r>
              <a:rPr lang="fr-FR" dirty="0" smtClean="0"/>
              <a:t>Tous les jours à 16 heures la liste des enfants sera établie avec leur nom et prénom et l'âge. A la fin de l'activité </a:t>
            </a:r>
            <a:r>
              <a:rPr lang="fr-FR" dirty="0" err="1" smtClean="0"/>
              <a:t>unmembre</a:t>
            </a:r>
            <a:r>
              <a:rPr lang="fr-FR" dirty="0" smtClean="0"/>
              <a:t> du personnel met l'information sur une fiche de présence.</a:t>
            </a:r>
            <a:endParaRPr lang="en-US" dirty="0" smtClean="0"/>
          </a:p>
          <a:p>
            <a:pPr marL="0" indent="0">
              <a:spcBef>
                <a:spcPts val="0"/>
              </a:spcBef>
              <a:buNone/>
            </a:pPr>
            <a:endParaRPr lang="en-US" dirty="0" smtClean="0"/>
          </a:p>
          <a:p>
            <a:pPr marL="0" indent="0">
              <a:spcBef>
                <a:spcPts val="0"/>
              </a:spcBef>
              <a:buNone/>
            </a:pPr>
            <a:r>
              <a:rPr lang="fr-FR" dirty="0" smtClean="0"/>
              <a:t>Un chargé de programme appelle pour savoir si un enfant a été réunifier avec sa famille. Le résultat est enregistré dans une fiche. La fiche de données est mis à jour à la fin de chaque appel téléphonique.</a:t>
            </a:r>
            <a:endParaRPr lang="en-US" dirty="0" smtClean="0"/>
          </a:p>
          <a:p>
            <a:pPr marL="0" indent="0">
              <a:spcBef>
                <a:spcPts val="0"/>
              </a:spcBef>
              <a:buNone/>
            </a:pPr>
            <a:endParaRPr lang="en-US" dirty="0"/>
          </a:p>
        </p:txBody>
      </p:sp>
      <p:sp>
        <p:nvSpPr>
          <p:cNvPr id="4" name="Text Placeholder 3"/>
          <p:cNvSpPr>
            <a:spLocks noGrp="1"/>
          </p:cNvSpPr>
          <p:nvPr>
            <p:ph type="body" sz="half" idx="2"/>
          </p:nvPr>
        </p:nvSpPr>
        <p:spPr>
          <a:xfrm>
            <a:off x="381093" y="1269850"/>
            <a:ext cx="3255264" cy="4856314"/>
          </a:xfrm>
        </p:spPr>
        <p:txBody>
          <a:bodyPr/>
          <a:lstStyle/>
          <a:p>
            <a:r>
              <a:rPr lang="fr-FR" b="1" u="sng" dirty="0" smtClean="0"/>
              <a:t>Pourquoi?</a:t>
            </a:r>
          </a:p>
          <a:p>
            <a:pPr lvl="1"/>
            <a:r>
              <a:rPr lang="fr-FR" b="1" dirty="0" smtClean="0">
                <a:solidFill>
                  <a:schemeClr val="bg1"/>
                </a:solidFill>
              </a:rPr>
              <a:t>Recueillir les données pour les utiliser.</a:t>
            </a:r>
          </a:p>
          <a:p>
            <a:pPr lvl="2"/>
            <a:r>
              <a:rPr lang="fr-FR" sz="1100" b="1" dirty="0" smtClean="0">
                <a:solidFill>
                  <a:schemeClr val="bg1"/>
                </a:solidFill>
              </a:rPr>
              <a:t>pour les rapports</a:t>
            </a:r>
          </a:p>
          <a:p>
            <a:pPr lvl="2"/>
            <a:r>
              <a:rPr lang="fr-FR" sz="1100" b="1" dirty="0" smtClean="0">
                <a:solidFill>
                  <a:schemeClr val="bg1"/>
                </a:solidFill>
              </a:rPr>
              <a:t>Pour vous aider à prendre des décisions au sujet de vos programmes</a:t>
            </a:r>
          </a:p>
          <a:p>
            <a:pPr lvl="2"/>
            <a:r>
              <a:rPr lang="fr-FR" sz="1100" b="1" dirty="0" smtClean="0">
                <a:solidFill>
                  <a:schemeClr val="bg1"/>
                </a:solidFill>
              </a:rPr>
              <a:t>Pour avoir les meilleurs programmes possibles</a:t>
            </a:r>
          </a:p>
          <a:p>
            <a:pPr lvl="2"/>
            <a:r>
              <a:rPr lang="fr-FR" sz="1100" b="1" dirty="0" smtClean="0">
                <a:solidFill>
                  <a:schemeClr val="bg1"/>
                </a:solidFill>
              </a:rPr>
              <a:t>Pour savoir que vous atteignez vos objectifs</a:t>
            </a:r>
            <a:endParaRPr lang="en-US" sz="1100" dirty="0" smtClean="0">
              <a:solidFill>
                <a:schemeClr val="bg1"/>
              </a:solidFill>
            </a:endParaRPr>
          </a:p>
          <a:p>
            <a:r>
              <a:rPr lang="en-US" b="1" dirty="0" smtClean="0"/>
              <a:t>Resources: </a:t>
            </a:r>
          </a:p>
          <a:p>
            <a:r>
              <a:rPr lang="en-US" dirty="0" smtClean="0">
                <a:hlinkClick r:id="rId3"/>
              </a:rPr>
              <a:t>http://learnmandeforum.com/?s=Data+Collection</a:t>
            </a:r>
            <a:endParaRPr lang="en-US" dirty="0" smtClean="0"/>
          </a:p>
          <a:p>
            <a:endParaRPr lang="en-US" dirty="0" smtClean="0"/>
          </a:p>
          <a:p>
            <a:r>
              <a:rPr lang="en-US" dirty="0" smtClean="0">
                <a:hlinkClick r:id="rId4"/>
              </a:rPr>
              <a:t>http://mnestudies.com/monitoring/methods-tools-collecting-me-data</a:t>
            </a:r>
            <a:r>
              <a:rPr lang="en-US" dirty="0" smtClean="0"/>
              <a:t> </a:t>
            </a:r>
            <a:endParaRPr lang="en-US" dirty="0"/>
          </a:p>
        </p:txBody>
      </p:sp>
      <p:pic>
        <p:nvPicPr>
          <p:cNvPr id="5" name="Picture 2" descr="GFC logo mid-res"/>
          <p:cNvPicPr>
            <a:picLocks noChangeAspect="1" noChangeArrowheads="1"/>
          </p:cNvPicPr>
          <p:nvPr/>
        </p:nvPicPr>
        <p:blipFill>
          <a:blip r:embed="rId5" cstate="print"/>
          <a:srcRect/>
          <a:stretch>
            <a:fillRect/>
          </a:stretch>
        </p:blipFill>
        <p:spPr bwMode="auto">
          <a:xfrm>
            <a:off x="1040311" y="5734252"/>
            <a:ext cx="1780997" cy="783824"/>
          </a:xfrm>
          <a:prstGeom prst="rect">
            <a:avLst/>
          </a:prstGeom>
          <a:noFill/>
          <a:ln w="9525">
            <a:noFill/>
            <a:miter lim="800000"/>
            <a:headEnd/>
            <a:tailEnd/>
          </a:ln>
        </p:spPr>
      </p:pic>
    </p:spTree>
    <p:extLst>
      <p:ext uri="{BB962C8B-B14F-4D97-AF65-F5344CB8AC3E}">
        <p14:creationId xmlns:p14="http://schemas.microsoft.com/office/powerpoint/2010/main" xmlns="" val="61008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GFC logo mid-res"/>
          <p:cNvPicPr>
            <a:picLocks noChangeAspect="1" noChangeArrowheads="1"/>
          </p:cNvPicPr>
          <p:nvPr/>
        </p:nvPicPr>
        <p:blipFill>
          <a:blip r:embed="rId3" cstate="print"/>
          <a:srcRect/>
          <a:stretch>
            <a:fillRect/>
          </a:stretch>
        </p:blipFill>
        <p:spPr bwMode="auto">
          <a:xfrm>
            <a:off x="0" y="6069288"/>
            <a:ext cx="1780997" cy="783824"/>
          </a:xfrm>
          <a:prstGeom prst="rect">
            <a:avLst/>
          </a:prstGeom>
          <a:noFill/>
          <a:ln w="9525">
            <a:noFill/>
            <a:miter lim="800000"/>
            <a:headEnd/>
            <a:tailEnd/>
          </a:ln>
        </p:spPr>
      </p:pic>
      <p:sp>
        <p:nvSpPr>
          <p:cNvPr id="2" name="Title 1"/>
          <p:cNvSpPr>
            <a:spLocks noGrp="1"/>
          </p:cNvSpPr>
          <p:nvPr>
            <p:ph type="title"/>
          </p:nvPr>
        </p:nvSpPr>
        <p:spPr>
          <a:xfrm>
            <a:off x="497541" y="124495"/>
            <a:ext cx="7556313" cy="738351"/>
          </a:xfrm>
        </p:spPr>
        <p:txBody>
          <a:bodyPr/>
          <a:lstStyle/>
          <a:p>
            <a:r>
              <a:rPr lang="en-US" dirty="0" err="1" smtClean="0">
                <a:solidFill>
                  <a:srgbClr val="0F3661"/>
                </a:solidFill>
              </a:rPr>
              <a:t>Analyse</a:t>
            </a:r>
            <a:r>
              <a:rPr lang="en-US" dirty="0" smtClean="0">
                <a:solidFill>
                  <a:srgbClr val="0F3661"/>
                </a:solidFill>
              </a:rPr>
              <a:t> de </a:t>
            </a:r>
            <a:r>
              <a:rPr lang="en-US" dirty="0" err="1" smtClean="0">
                <a:solidFill>
                  <a:srgbClr val="0F3661"/>
                </a:solidFill>
              </a:rPr>
              <a:t>données</a:t>
            </a:r>
            <a:endParaRPr lang="en-US" dirty="0">
              <a:solidFill>
                <a:srgbClr val="0F3661"/>
              </a:solidFill>
            </a:endParaRPr>
          </a:p>
        </p:txBody>
      </p:sp>
      <p:sp>
        <p:nvSpPr>
          <p:cNvPr id="4" name="Content Placeholder 3"/>
          <p:cNvSpPr>
            <a:spLocks noGrp="1"/>
          </p:cNvSpPr>
          <p:nvPr>
            <p:ph sz="quarter" idx="4"/>
          </p:nvPr>
        </p:nvSpPr>
        <p:spPr>
          <a:xfrm>
            <a:off x="4399878" y="3899616"/>
            <a:ext cx="3657600" cy="2833202"/>
          </a:xfrm>
        </p:spPr>
        <p:txBody>
          <a:bodyPr>
            <a:normAutofit/>
          </a:bodyPr>
          <a:lstStyle/>
          <a:p>
            <a:pPr fontAlgn="base">
              <a:buFont typeface="Arial"/>
              <a:buChar char="•"/>
            </a:pPr>
            <a:r>
              <a:rPr lang="en-US" dirty="0" smtClean="0">
                <a:hlinkClick r:id="rId4"/>
              </a:rPr>
              <a:t>Hans </a:t>
            </a:r>
            <a:r>
              <a:rPr lang="en-US" dirty="0">
                <a:hlinkClick r:id="rId4"/>
              </a:rPr>
              <a:t>Rosling on HIV: New facts and stunning data visuals</a:t>
            </a:r>
            <a:endParaRPr lang="en-US" dirty="0"/>
          </a:p>
          <a:p>
            <a:pPr fontAlgn="base">
              <a:buFont typeface="Arial"/>
              <a:buChar char="•"/>
            </a:pPr>
            <a:r>
              <a:rPr lang="en-US" dirty="0">
                <a:hlinkClick r:id="rId5"/>
              </a:rPr>
              <a:t>BBC Podcast on Statistics</a:t>
            </a:r>
            <a:endParaRPr lang="en-US" dirty="0"/>
          </a:p>
          <a:p>
            <a:pPr fontAlgn="base">
              <a:buFont typeface="Arial"/>
              <a:buChar char="•"/>
            </a:pPr>
            <a:r>
              <a:rPr lang="en-US" dirty="0">
                <a:hlinkClick r:id="rId6"/>
              </a:rPr>
              <a:t>Using Excel for Analysis and Reporting</a:t>
            </a:r>
            <a:r>
              <a:rPr lang="en-US" dirty="0"/>
              <a:t> (Webinar – 1 hour)</a:t>
            </a:r>
          </a:p>
          <a:p>
            <a:pPr fontAlgn="base">
              <a:buFont typeface="Arial"/>
              <a:buChar char="•"/>
            </a:pPr>
            <a:r>
              <a:rPr lang="en-US" dirty="0">
                <a:hlinkClick r:id="rId7"/>
              </a:rPr>
              <a:t>Basic Data Analysis</a:t>
            </a:r>
            <a:r>
              <a:rPr lang="en-US" dirty="0"/>
              <a:t> (Webinar – 1 hour)</a:t>
            </a:r>
          </a:p>
          <a:p>
            <a:pPr marL="0" indent="0">
              <a:buNone/>
            </a:pPr>
            <a:endParaRPr lang="en-US" dirty="0"/>
          </a:p>
        </p:txBody>
      </p:sp>
      <p:sp>
        <p:nvSpPr>
          <p:cNvPr id="5" name="Text Placeholder 4"/>
          <p:cNvSpPr>
            <a:spLocks noGrp="1"/>
          </p:cNvSpPr>
          <p:nvPr>
            <p:ph type="body" idx="1"/>
          </p:nvPr>
        </p:nvSpPr>
        <p:spPr>
          <a:xfrm>
            <a:off x="498474" y="862846"/>
            <a:ext cx="3657600" cy="476872"/>
          </a:xfrm>
        </p:spPr>
        <p:txBody>
          <a:bodyPr/>
          <a:lstStyle/>
          <a:p>
            <a:r>
              <a:rPr lang="en-US" sz="2500" dirty="0" smtClean="0"/>
              <a:t>Types</a:t>
            </a:r>
            <a:endParaRPr lang="en-US" sz="2500" dirty="0"/>
          </a:p>
        </p:txBody>
      </p:sp>
      <p:sp>
        <p:nvSpPr>
          <p:cNvPr id="6" name="Text Placeholder 5"/>
          <p:cNvSpPr>
            <a:spLocks noGrp="1"/>
          </p:cNvSpPr>
          <p:nvPr>
            <p:ph type="body" sz="quarter" idx="3"/>
          </p:nvPr>
        </p:nvSpPr>
        <p:spPr>
          <a:xfrm>
            <a:off x="4399878" y="862846"/>
            <a:ext cx="3657600" cy="476872"/>
          </a:xfrm>
          <a:solidFill>
            <a:schemeClr val="accent3"/>
          </a:solidFill>
        </p:spPr>
        <p:txBody>
          <a:bodyPr/>
          <a:lstStyle/>
          <a:p>
            <a:r>
              <a:rPr lang="en-US" sz="2500" dirty="0" err="1" smtClean="0"/>
              <a:t>Outils</a:t>
            </a:r>
            <a:r>
              <a:rPr lang="en-US" sz="2500" dirty="0" smtClean="0"/>
              <a:t> + </a:t>
            </a:r>
            <a:r>
              <a:rPr lang="en-US" sz="2500" dirty="0" err="1" smtClean="0"/>
              <a:t>Ressources</a:t>
            </a:r>
            <a:endParaRPr lang="en-US" sz="2500" dirty="0"/>
          </a:p>
        </p:txBody>
      </p:sp>
      <p:sp>
        <p:nvSpPr>
          <p:cNvPr id="8" name="TextBox 7"/>
          <p:cNvSpPr txBox="1"/>
          <p:nvPr/>
        </p:nvSpPr>
        <p:spPr>
          <a:xfrm>
            <a:off x="4399878" y="1514051"/>
            <a:ext cx="3653976" cy="1754327"/>
          </a:xfrm>
          <a:prstGeom prst="rect">
            <a:avLst/>
          </a:prstGeom>
          <a:noFill/>
        </p:spPr>
        <p:txBody>
          <a:bodyPr wrap="square" rtlCol="0">
            <a:spAutoFit/>
          </a:bodyPr>
          <a:lstStyle/>
          <a:p>
            <a:pPr marL="285750" indent="-285750">
              <a:buFont typeface="Arial"/>
              <a:buChar char="•"/>
            </a:pPr>
            <a:r>
              <a:rPr lang="fr-FR" dirty="0" smtClean="0"/>
              <a:t>La plupart des organisations utilisent les ressources de base tels que Excel</a:t>
            </a:r>
          </a:p>
          <a:p>
            <a:pPr marL="285750" indent="-285750">
              <a:buFont typeface="Arial"/>
              <a:buChar char="•"/>
            </a:pPr>
            <a:r>
              <a:rPr lang="fr-FR" dirty="0" smtClean="0"/>
              <a:t>Des logiciels plus avancés sont disponible :STATA, SPSS et </a:t>
            </a:r>
            <a:r>
              <a:rPr lang="fr-FR" dirty="0" err="1" smtClean="0"/>
              <a:t>SenseMaker</a:t>
            </a:r>
            <a:endParaRPr lang="fr-FR" dirty="0" smtClean="0"/>
          </a:p>
        </p:txBody>
      </p:sp>
      <p:sp>
        <p:nvSpPr>
          <p:cNvPr id="9" name="TextBox 8"/>
          <p:cNvSpPr txBox="1"/>
          <p:nvPr/>
        </p:nvSpPr>
        <p:spPr>
          <a:xfrm>
            <a:off x="4592316" y="3326786"/>
            <a:ext cx="3887774" cy="707886"/>
          </a:xfrm>
          <a:prstGeom prst="rect">
            <a:avLst/>
          </a:prstGeom>
          <a:noFill/>
        </p:spPr>
        <p:txBody>
          <a:bodyPr wrap="square" rtlCol="0">
            <a:spAutoFit/>
          </a:bodyPr>
          <a:lstStyle/>
          <a:p>
            <a:r>
              <a:rPr lang="en-US" sz="2000" b="1" dirty="0" err="1" smtClean="0">
                <a:solidFill>
                  <a:srgbClr val="C00000"/>
                </a:solidFill>
              </a:rPr>
              <a:t>Exemples</a:t>
            </a:r>
            <a:r>
              <a:rPr lang="en-US" sz="2000" b="1" dirty="0" smtClean="0">
                <a:solidFill>
                  <a:srgbClr val="C00000"/>
                </a:solidFill>
              </a:rPr>
              <a:t> </a:t>
            </a:r>
            <a:r>
              <a:rPr lang="en-US" sz="2000" b="1" dirty="0" err="1" smtClean="0">
                <a:solidFill>
                  <a:srgbClr val="C00000"/>
                </a:solidFill>
              </a:rPr>
              <a:t>d'analyse</a:t>
            </a:r>
            <a:r>
              <a:rPr lang="en-US" sz="2000" b="1" dirty="0" smtClean="0">
                <a:solidFill>
                  <a:srgbClr val="C00000"/>
                </a:solidFill>
              </a:rPr>
              <a:t> de </a:t>
            </a:r>
            <a:r>
              <a:rPr lang="en-US" sz="2000" b="1" dirty="0" err="1" smtClean="0">
                <a:solidFill>
                  <a:srgbClr val="C00000"/>
                </a:solidFill>
              </a:rPr>
              <a:t>données</a:t>
            </a:r>
            <a:endParaRPr lang="en-US" sz="2000" b="1" dirty="0">
              <a:solidFill>
                <a:srgbClr val="C00000"/>
              </a:solidFill>
            </a:endParaRPr>
          </a:p>
        </p:txBody>
      </p:sp>
      <p:sp>
        <p:nvSpPr>
          <p:cNvPr id="12" name="Content Placeholder 2"/>
          <p:cNvSpPr txBox="1">
            <a:spLocks/>
          </p:cNvSpPr>
          <p:nvPr/>
        </p:nvSpPr>
        <p:spPr>
          <a:xfrm>
            <a:off x="497541" y="1457177"/>
            <a:ext cx="3657600" cy="4612111"/>
          </a:xfrm>
          <a:prstGeom prst="rect">
            <a:avLst/>
          </a:prstGeom>
        </p:spPr>
        <p:txBody>
          <a:bodyPr vert="horz" lIns="91440" tIns="45720" rIns="91440" bIns="45720" rtlCol="0">
            <a:normAutofit/>
          </a:bodyPr>
          <a:lstStyle/>
          <a:p>
            <a:pPr lvl="0" indent="-228600" defTabSz="914400">
              <a:buClr>
                <a:schemeClr val="accent1"/>
              </a:buClr>
              <a:buSzPct val="75000"/>
              <a:buFont typeface="Wingdings" pitchFamily="2" charset="2"/>
              <a:buChar char="n"/>
              <a:defRPr/>
            </a:pPr>
            <a:r>
              <a:rPr lang="fr-FR" dirty="0" smtClean="0">
                <a:solidFill>
                  <a:schemeClr val="tx1">
                    <a:lumMod val="65000"/>
                    <a:lumOff val="35000"/>
                  </a:schemeClr>
                </a:solidFill>
              </a:rPr>
              <a:t>Quantitatif</a:t>
            </a:r>
          </a:p>
          <a:p>
            <a:pPr lvl="0" indent="-228600" defTabSz="914400">
              <a:buClr>
                <a:schemeClr val="accent1"/>
              </a:buClr>
              <a:buSzPct val="75000"/>
              <a:defRPr/>
            </a:pPr>
            <a:r>
              <a:rPr lang="fr-FR" dirty="0" smtClean="0">
                <a:solidFill>
                  <a:schemeClr val="tx1">
                    <a:lumMod val="65000"/>
                    <a:lumOff val="35000"/>
                  </a:schemeClr>
                </a:solidFill>
              </a:rPr>
              <a:t>Compte  le nombres, pourcentage, fréquence, moyenne et médiane afin de répondre aux questions «combien?» et «combien?»</a:t>
            </a:r>
          </a:p>
          <a:p>
            <a:pPr lvl="0" indent="-228600" defTabSz="914400">
              <a:buClr>
                <a:schemeClr val="accent1"/>
              </a:buClr>
              <a:buSzPct val="75000"/>
              <a:buFont typeface="Wingdings" pitchFamily="2" charset="2"/>
              <a:buChar char="n"/>
              <a:defRPr/>
            </a:pPr>
            <a:endParaRPr lang="fr-FR" dirty="0" smtClean="0">
              <a:solidFill>
                <a:schemeClr val="tx1">
                  <a:lumMod val="65000"/>
                  <a:lumOff val="35000"/>
                </a:schemeClr>
              </a:solidFill>
            </a:endParaRPr>
          </a:p>
          <a:p>
            <a:pPr lvl="0" indent="-228600" defTabSz="914400">
              <a:buClr>
                <a:schemeClr val="accent1"/>
              </a:buClr>
              <a:buSzPct val="75000"/>
              <a:buFont typeface="Wingdings" pitchFamily="2" charset="2"/>
              <a:buChar char="n"/>
              <a:defRPr/>
            </a:pPr>
            <a:r>
              <a:rPr lang="fr-FR" dirty="0" smtClean="0">
                <a:solidFill>
                  <a:schemeClr val="tx1">
                    <a:lumMod val="65000"/>
                    <a:lumOff val="35000"/>
                  </a:schemeClr>
                </a:solidFill>
              </a:rPr>
              <a:t>Qualitatif</a:t>
            </a:r>
          </a:p>
          <a:p>
            <a:pPr lvl="0" indent="-228600" defTabSz="914400">
              <a:buClr>
                <a:schemeClr val="accent1"/>
              </a:buClr>
              <a:buSzPct val="75000"/>
              <a:defRPr/>
            </a:pPr>
            <a:r>
              <a:rPr lang="fr-FR" dirty="0" smtClean="0">
                <a:solidFill>
                  <a:schemeClr val="tx1">
                    <a:lumMod val="65000"/>
                    <a:lumOff val="35000"/>
                  </a:schemeClr>
                </a:solidFill>
              </a:rPr>
              <a:t>Une analyse descriptive pour répondre aux questions «pourquoi et comment?». Cela nécessite l'identification des catégories ou thèmes de réponses à des indicateurs qualitatifs ou à des questions</a:t>
            </a:r>
          </a:p>
          <a:p>
            <a:pPr marL="0" marR="0" lvl="0" indent="0" algn="l" defTabSz="914400" rtl="0" eaLnBrk="1" fontAlgn="auto" latinLnBrk="0" hangingPunct="1">
              <a:lnSpc>
                <a:spcPct val="100000"/>
              </a:lnSpc>
              <a:spcBef>
                <a:spcPts val="0"/>
              </a:spcBef>
              <a:spcAft>
                <a:spcPts val="0"/>
              </a:spcAft>
              <a:buClr>
                <a:schemeClr val="accent1"/>
              </a:buClr>
              <a:buSzPct val="75000"/>
              <a:buFont typeface="Wingdings" pitchFamily="2" charset="2"/>
              <a:buNone/>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xmlns="" val="2023599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1396" y="204513"/>
            <a:ext cx="6487928" cy="6448974"/>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p:nvSpPr>
        <p:spPr>
          <a:xfrm>
            <a:off x="6776720" y="211642"/>
            <a:ext cx="2245360" cy="2165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94" y="211642"/>
            <a:ext cx="6179566" cy="1009367"/>
          </a:xfrm>
        </p:spPr>
        <p:txBody>
          <a:bodyPr anchor="t">
            <a:normAutofit fontScale="90000"/>
          </a:bodyPr>
          <a:lstStyle/>
          <a:p>
            <a:r>
              <a:rPr lang="fr-FR" dirty="0" smtClean="0">
                <a:solidFill>
                  <a:srgbClr val="0F3661"/>
                </a:solidFill>
              </a:rPr>
              <a:t>Identifier les outils que vous pourriez utiliser pour recueillir des données à partir de la liste ci-dessous</a:t>
            </a:r>
            <a:endParaRPr lang="en-US" dirty="0">
              <a:solidFill>
                <a:srgbClr val="0F3661"/>
              </a:solidFill>
            </a:endParaRPr>
          </a:p>
        </p:txBody>
      </p:sp>
      <p:sp>
        <p:nvSpPr>
          <p:cNvPr id="3" name="Text Placeholder 2"/>
          <p:cNvSpPr>
            <a:spLocks noGrp="1"/>
          </p:cNvSpPr>
          <p:nvPr>
            <p:ph type="body" sz="half" idx="2"/>
          </p:nvPr>
        </p:nvSpPr>
        <p:spPr>
          <a:xfrm>
            <a:off x="381094" y="1381167"/>
            <a:ext cx="6179566" cy="1728336"/>
          </a:xfrm>
        </p:spPr>
        <p:txBody>
          <a:bodyPr/>
          <a:lstStyle/>
          <a:p>
            <a:r>
              <a:rPr lang="fr-FR" dirty="0" smtClean="0"/>
              <a:t>Feuilles  d’inscription - Sondages  - Conversations - Interviews  - Groupes de discussion – Rapports d’ école - Rapports nationaux – statistiques - Centre de recherche sanitaire – Résultats de recherche - Agendas  -dossiers juridiques - Couverture médiatique  - Articles publiés Photographies - Vidéos - syndicats - Documents gouvernementaux changement de  comportement</a:t>
            </a:r>
            <a:endParaRPr lang="en-US" dirty="0"/>
          </a:p>
        </p:txBody>
      </p:sp>
      <p:sp>
        <p:nvSpPr>
          <p:cNvPr id="6" name="Title 1"/>
          <p:cNvSpPr txBox="1">
            <a:spLocks/>
          </p:cNvSpPr>
          <p:nvPr/>
        </p:nvSpPr>
        <p:spPr>
          <a:xfrm>
            <a:off x="381094" y="2967263"/>
            <a:ext cx="6179566" cy="121342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algn="ctr">
              <a:lnSpc>
                <a:spcPct val="90000"/>
              </a:lnSpc>
            </a:pPr>
            <a:r>
              <a:rPr lang="en-US" sz="2500" dirty="0" smtClean="0">
                <a:solidFill>
                  <a:srgbClr val="0F3661"/>
                </a:solidFill>
              </a:rPr>
              <a:t>Plan de </a:t>
            </a:r>
            <a:r>
              <a:rPr lang="en-US" sz="2500" dirty="0" err="1" smtClean="0">
                <a:solidFill>
                  <a:srgbClr val="0F3661"/>
                </a:solidFill>
              </a:rPr>
              <a:t>données</a:t>
            </a:r>
            <a:r>
              <a:rPr lang="en-US" sz="2500" dirty="0" smtClean="0">
                <a:solidFill>
                  <a:srgbClr val="0F3661"/>
                </a:solidFill>
              </a:rPr>
              <a:t> </a:t>
            </a:r>
          </a:p>
          <a:p>
            <a:pPr>
              <a:lnSpc>
                <a:spcPct val="90000"/>
              </a:lnSpc>
            </a:pPr>
            <a:endParaRPr lang="en-US" sz="500" dirty="0"/>
          </a:p>
          <a:p>
            <a:pPr>
              <a:lnSpc>
                <a:spcPct val="90000"/>
              </a:lnSpc>
            </a:pPr>
            <a:r>
              <a:rPr lang="fr-FR" sz="1800" dirty="0" smtClean="0"/>
              <a:t>Qui dans votre équipe sera responsable de la collecte et de l'utiliser de données pour rendre vos programmes plus fort?</a:t>
            </a:r>
            <a:endParaRPr lang="en-US" sz="1800" dirty="0"/>
          </a:p>
        </p:txBody>
      </p:sp>
      <p:sp>
        <p:nvSpPr>
          <p:cNvPr id="7" name="TextBox 6"/>
          <p:cNvSpPr txBox="1"/>
          <p:nvPr/>
        </p:nvSpPr>
        <p:spPr>
          <a:xfrm>
            <a:off x="381094" y="4003040"/>
            <a:ext cx="6179566" cy="2576924"/>
          </a:xfrm>
          <a:prstGeom prst="rect">
            <a:avLst/>
          </a:prstGeom>
          <a:noFill/>
        </p:spPr>
        <p:txBody>
          <a:bodyPr wrap="square" rtlCol="0">
            <a:spAutoFit/>
          </a:bodyPr>
          <a:lstStyle/>
          <a:p>
            <a:pPr>
              <a:lnSpc>
                <a:spcPct val="130000"/>
              </a:lnSpc>
            </a:pPr>
            <a:r>
              <a:rPr lang="fr-FR" dirty="0" smtClean="0"/>
              <a:t>La personne qui va recueillir ces données est </a:t>
            </a:r>
            <a:r>
              <a:rPr lang="en-US" dirty="0" smtClean="0"/>
              <a:t>________________.  </a:t>
            </a:r>
            <a:r>
              <a:rPr lang="en-US" dirty="0" err="1" smtClean="0"/>
              <a:t>Ils</a:t>
            </a:r>
            <a:r>
              <a:rPr lang="en-US" dirty="0" smtClean="0"/>
              <a:t> </a:t>
            </a:r>
            <a:r>
              <a:rPr lang="en-US" dirty="0" err="1" smtClean="0"/>
              <a:t>recueilleront</a:t>
            </a:r>
            <a:r>
              <a:rPr lang="en-US" dirty="0" smtClean="0"/>
              <a:t> </a:t>
            </a:r>
            <a:r>
              <a:rPr lang="en-US" dirty="0" err="1" smtClean="0"/>
              <a:t>chaque</a:t>
            </a:r>
            <a:r>
              <a:rPr lang="en-US" dirty="0" smtClean="0"/>
              <a:t> ________. </a:t>
            </a:r>
            <a:r>
              <a:rPr lang="en-US" sz="1400" dirty="0" smtClean="0"/>
              <a:t>(jour, </a:t>
            </a:r>
            <a:r>
              <a:rPr lang="en-US" sz="1400" dirty="0" err="1" smtClean="0"/>
              <a:t>semaine</a:t>
            </a:r>
            <a:r>
              <a:rPr lang="en-US" sz="1400" dirty="0" smtClean="0"/>
              <a:t>, </a:t>
            </a:r>
            <a:r>
              <a:rPr lang="en-US" sz="1400" dirty="0" err="1" smtClean="0"/>
              <a:t>mois</a:t>
            </a:r>
            <a:r>
              <a:rPr lang="en-US" sz="1400" dirty="0" smtClean="0"/>
              <a:t>, etc.)  </a:t>
            </a:r>
            <a:r>
              <a:rPr lang="fr-FR" dirty="0" smtClean="0"/>
              <a:t>Nous pouvons utiliser ces données pour nous informer sur</a:t>
            </a:r>
            <a:r>
              <a:rPr lang="en-US" dirty="0" smtClean="0"/>
              <a:t>__________ </a:t>
            </a:r>
            <a:r>
              <a:rPr lang="fr-FR" dirty="0" smtClean="0"/>
              <a:t>et cela va nous aider à améliorer </a:t>
            </a:r>
            <a:r>
              <a:rPr lang="en-US" dirty="0" smtClean="0"/>
              <a:t>___________ . </a:t>
            </a:r>
            <a:r>
              <a:rPr lang="fr-FR" dirty="0" smtClean="0"/>
              <a:t>Après que les données ont été recueillies, elles seront stockées </a:t>
            </a:r>
            <a:r>
              <a:rPr lang="en-US" dirty="0" smtClean="0"/>
              <a:t>_________ </a:t>
            </a:r>
            <a:r>
              <a:rPr lang="fr-FR" sz="1400" dirty="0" smtClean="0"/>
              <a:t>(où) </a:t>
            </a:r>
            <a:r>
              <a:rPr lang="fr-FR" dirty="0" smtClean="0"/>
              <a:t>et sera organisé par</a:t>
            </a:r>
            <a:r>
              <a:rPr lang="en-US" dirty="0" smtClean="0"/>
              <a:t> ________ </a:t>
            </a:r>
            <a:r>
              <a:rPr lang="en-US" sz="1400" dirty="0" smtClean="0"/>
              <a:t>(qui)</a:t>
            </a:r>
            <a:r>
              <a:rPr lang="en-US" dirty="0" smtClean="0"/>
              <a:t>. </a:t>
            </a:r>
            <a:endParaRPr lang="en-US" dirty="0"/>
          </a:p>
        </p:txBody>
      </p:sp>
      <p:sp>
        <p:nvSpPr>
          <p:cNvPr id="8" name="Rounded Rectangular Callout 7"/>
          <p:cNvSpPr/>
          <p:nvPr/>
        </p:nvSpPr>
        <p:spPr>
          <a:xfrm>
            <a:off x="6560660" y="336525"/>
            <a:ext cx="1188045" cy="704685"/>
          </a:xfrm>
          <a:prstGeom prst="wedgeRoundRectCallout">
            <a:avLst>
              <a:gd name="adj1" fmla="val -91388"/>
              <a:gd name="adj2" fmla="val 26405"/>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 </a:t>
            </a:r>
            <a:r>
              <a:rPr lang="en-US" dirty="0" err="1" smtClean="0"/>
              <a:t>votre</a:t>
            </a:r>
            <a:r>
              <a:rPr lang="en-US" dirty="0" smtClean="0"/>
              <a:t> tour!</a:t>
            </a:r>
            <a:endParaRPr lang="en-US" dirty="0"/>
          </a:p>
        </p:txBody>
      </p:sp>
      <p:pic>
        <p:nvPicPr>
          <p:cNvPr id="9"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10" name="TextBox 9"/>
          <p:cNvSpPr txBox="1"/>
          <p:nvPr/>
        </p:nvSpPr>
        <p:spPr>
          <a:xfrm>
            <a:off x="6675120" y="990474"/>
            <a:ext cx="1648872" cy="400110"/>
          </a:xfrm>
          <a:prstGeom prst="rect">
            <a:avLst/>
          </a:prstGeom>
          <a:noFill/>
        </p:spPr>
        <p:txBody>
          <a:bodyPr wrap="square" rtlCol="0">
            <a:spAutoFit/>
          </a:bodyPr>
          <a:lstStyle/>
          <a:p>
            <a:r>
              <a:rPr lang="en-US" sz="2000" dirty="0" smtClean="0">
                <a:solidFill>
                  <a:schemeClr val="accent1">
                    <a:lumMod val="75000"/>
                  </a:schemeClr>
                </a:solidFill>
              </a:rPr>
              <a:t>[7 minutes]</a:t>
            </a:r>
            <a:endParaRPr lang="en-US" sz="2000" dirty="0">
              <a:solidFill>
                <a:schemeClr val="accent1">
                  <a:lumMod val="75000"/>
                </a:schemeClr>
              </a:solidFill>
            </a:endParaRPr>
          </a:p>
        </p:txBody>
      </p:sp>
      <p:cxnSp>
        <p:nvCxnSpPr>
          <p:cNvPr id="5" name="Straight Connector 4"/>
          <p:cNvCxnSpPr/>
          <p:nvPr/>
        </p:nvCxnSpPr>
        <p:spPr>
          <a:xfrm flipV="1">
            <a:off x="192438" y="2899056"/>
            <a:ext cx="6630168" cy="51311"/>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4217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GFC logo mid-res"/>
          <p:cNvPicPr>
            <a:picLocks noChangeAspect="1" noChangeArrowheads="1"/>
          </p:cNvPicPr>
          <p:nvPr/>
        </p:nvPicPr>
        <p:blipFill>
          <a:blip r:embed="rId3" cstate="print"/>
          <a:srcRect/>
          <a:stretch>
            <a:fillRect/>
          </a:stretch>
        </p:blipFill>
        <p:spPr bwMode="auto">
          <a:xfrm>
            <a:off x="7363003" y="6059663"/>
            <a:ext cx="1780997" cy="783824"/>
          </a:xfrm>
          <a:prstGeom prst="rect">
            <a:avLst/>
          </a:prstGeom>
          <a:noFill/>
          <a:ln w="9525">
            <a:noFill/>
            <a:miter lim="800000"/>
            <a:headEnd/>
            <a:tailEnd/>
          </a:ln>
        </p:spPr>
      </p:pic>
      <p:sp>
        <p:nvSpPr>
          <p:cNvPr id="2" name="Title 1"/>
          <p:cNvSpPr>
            <a:spLocks noGrp="1"/>
          </p:cNvSpPr>
          <p:nvPr>
            <p:ph type="title"/>
          </p:nvPr>
        </p:nvSpPr>
        <p:spPr>
          <a:xfrm>
            <a:off x="498474" y="179081"/>
            <a:ext cx="7556313" cy="1237289"/>
          </a:xfrm>
        </p:spPr>
        <p:txBody>
          <a:bodyPr/>
          <a:lstStyle/>
          <a:p>
            <a:r>
              <a:rPr lang="fr-FR" dirty="0" smtClean="0">
                <a:solidFill>
                  <a:srgbClr val="0F3661"/>
                </a:solidFill>
              </a:rPr>
              <a:t>Impliquer les enfants dans le suivi et l’évaluation</a:t>
            </a:r>
            <a:endParaRPr lang="en-US" dirty="0">
              <a:solidFill>
                <a:srgbClr val="0F3661"/>
              </a:solidFill>
            </a:endParaRPr>
          </a:p>
        </p:txBody>
      </p:sp>
      <p:sp>
        <p:nvSpPr>
          <p:cNvPr id="3" name="Content Placeholder 2"/>
          <p:cNvSpPr>
            <a:spLocks noGrp="1"/>
          </p:cNvSpPr>
          <p:nvPr>
            <p:ph sz="half" idx="17"/>
          </p:nvPr>
        </p:nvSpPr>
        <p:spPr>
          <a:xfrm>
            <a:off x="502920" y="1465951"/>
            <a:ext cx="3657413" cy="2165259"/>
          </a:xfrm>
          <a:effectLst/>
        </p:spPr>
        <p:txBody>
          <a:bodyPr/>
          <a:lstStyle/>
          <a:p>
            <a:r>
              <a:rPr lang="fr-FR" dirty="0" smtClean="0"/>
              <a:t>C’est un  droit d'un enfant</a:t>
            </a:r>
          </a:p>
          <a:p>
            <a:r>
              <a:rPr lang="fr-FR" dirty="0" smtClean="0"/>
              <a:t>Les adultes sont non représentatifs</a:t>
            </a:r>
          </a:p>
          <a:p>
            <a:r>
              <a:rPr lang="fr-FR" dirty="0" smtClean="0"/>
              <a:t>Mutuellement bénéfique</a:t>
            </a:r>
            <a:endParaRPr lang="en-US" dirty="0" smtClean="0"/>
          </a:p>
        </p:txBody>
      </p:sp>
      <p:sp>
        <p:nvSpPr>
          <p:cNvPr id="4" name="Content Placeholder 3"/>
          <p:cNvSpPr>
            <a:spLocks noGrp="1"/>
          </p:cNvSpPr>
          <p:nvPr>
            <p:ph sz="half" idx="18"/>
          </p:nvPr>
        </p:nvSpPr>
        <p:spPr>
          <a:xfrm>
            <a:off x="4934566" y="3814835"/>
            <a:ext cx="3911601" cy="2318734"/>
          </a:xfrm>
        </p:spPr>
        <p:txBody>
          <a:bodyPr>
            <a:normAutofit fontScale="85000" lnSpcReduction="10000"/>
          </a:bodyPr>
          <a:lstStyle/>
          <a:p>
            <a:r>
              <a:rPr lang="fr-FR" dirty="0" smtClean="0"/>
              <a:t>Les adultes devraient être ouverts à l'apprentissage</a:t>
            </a:r>
          </a:p>
          <a:p>
            <a:r>
              <a:rPr lang="fr-FR" dirty="0" smtClean="0"/>
              <a:t>Discutez de </a:t>
            </a:r>
            <a:r>
              <a:rPr lang="fr-FR" dirty="0" err="1" smtClean="0"/>
              <a:t>lacapacité</a:t>
            </a:r>
            <a:r>
              <a:rPr lang="fr-FR" dirty="0" smtClean="0"/>
              <a:t> organisationnelle</a:t>
            </a:r>
          </a:p>
          <a:p>
            <a:r>
              <a:rPr lang="fr-FR" dirty="0" smtClean="0"/>
              <a:t>Comment les enfants vont bénéficier</a:t>
            </a:r>
          </a:p>
          <a:p>
            <a:r>
              <a:rPr lang="fr-FR" dirty="0" smtClean="0"/>
              <a:t>Déterminer l'intérêt de la participation</a:t>
            </a:r>
            <a:endParaRPr lang="en-US" dirty="0"/>
          </a:p>
        </p:txBody>
      </p:sp>
      <p:sp>
        <p:nvSpPr>
          <p:cNvPr id="5" name="Content Placeholder 4"/>
          <p:cNvSpPr>
            <a:spLocks noGrp="1"/>
          </p:cNvSpPr>
          <p:nvPr>
            <p:ph sz="half" idx="1"/>
          </p:nvPr>
        </p:nvSpPr>
        <p:spPr>
          <a:xfrm>
            <a:off x="4934566" y="1416371"/>
            <a:ext cx="3657600" cy="1975666"/>
          </a:xfrm>
        </p:spPr>
        <p:txBody>
          <a:bodyPr>
            <a:normAutofit fontScale="92500"/>
          </a:bodyPr>
          <a:lstStyle/>
          <a:p>
            <a:r>
              <a:rPr lang="fr-FR" dirty="0" smtClean="0"/>
              <a:t>Nécessite des ressources</a:t>
            </a:r>
          </a:p>
          <a:p>
            <a:r>
              <a:rPr lang="fr-FR" dirty="0" smtClean="0"/>
              <a:t>Ne pas nuire</a:t>
            </a:r>
          </a:p>
          <a:p>
            <a:r>
              <a:rPr lang="fr-FR" dirty="0" smtClean="0"/>
              <a:t>Les questions sensibles</a:t>
            </a:r>
          </a:p>
          <a:p>
            <a:r>
              <a:rPr lang="fr-FR" dirty="0" smtClean="0"/>
              <a:t>Appropriée au développement</a:t>
            </a:r>
            <a:endParaRPr lang="en-US" dirty="0" smtClean="0"/>
          </a:p>
        </p:txBody>
      </p:sp>
      <p:sp>
        <p:nvSpPr>
          <p:cNvPr id="7" name="TextBox 6"/>
          <p:cNvSpPr txBox="1"/>
          <p:nvPr/>
        </p:nvSpPr>
        <p:spPr>
          <a:xfrm rot="16200000">
            <a:off x="-949602" y="2241812"/>
            <a:ext cx="2561264" cy="584775"/>
          </a:xfrm>
          <a:prstGeom prst="rect">
            <a:avLst/>
          </a:prstGeom>
          <a:noFill/>
        </p:spPr>
        <p:txBody>
          <a:bodyPr wrap="square" rtlCol="0">
            <a:spAutoFit/>
          </a:bodyPr>
          <a:lstStyle/>
          <a:p>
            <a:r>
              <a:rPr lang="en-US" sz="1600" dirty="0" err="1" smtClean="0">
                <a:solidFill>
                  <a:schemeClr val="accent6"/>
                </a:solidFill>
              </a:rPr>
              <a:t>Pourquoi</a:t>
            </a:r>
            <a:r>
              <a:rPr lang="en-US" sz="1600" dirty="0" smtClean="0">
                <a:solidFill>
                  <a:schemeClr val="accent6"/>
                </a:solidFill>
              </a:rPr>
              <a:t> </a:t>
            </a:r>
            <a:r>
              <a:rPr lang="en-US" sz="1600" dirty="0" err="1" smtClean="0">
                <a:solidFill>
                  <a:schemeClr val="accent6"/>
                </a:solidFill>
              </a:rPr>
              <a:t>impliquer</a:t>
            </a:r>
            <a:r>
              <a:rPr lang="en-US" sz="1600" dirty="0" smtClean="0">
                <a:solidFill>
                  <a:schemeClr val="accent6"/>
                </a:solidFill>
              </a:rPr>
              <a:t> les enfants?</a:t>
            </a:r>
            <a:endParaRPr lang="en-US" sz="1600" dirty="0">
              <a:solidFill>
                <a:schemeClr val="accent6"/>
              </a:solidFill>
            </a:endParaRPr>
          </a:p>
        </p:txBody>
      </p:sp>
      <p:sp>
        <p:nvSpPr>
          <p:cNvPr id="8" name="TextBox 7"/>
          <p:cNvSpPr txBox="1"/>
          <p:nvPr/>
        </p:nvSpPr>
        <p:spPr>
          <a:xfrm rot="16200000">
            <a:off x="3527998" y="2175061"/>
            <a:ext cx="2474581" cy="338554"/>
          </a:xfrm>
          <a:prstGeom prst="rect">
            <a:avLst/>
          </a:prstGeom>
          <a:noFill/>
        </p:spPr>
        <p:txBody>
          <a:bodyPr wrap="square" rtlCol="0">
            <a:spAutoFit/>
          </a:bodyPr>
          <a:lstStyle/>
          <a:p>
            <a:r>
              <a:rPr lang="en-US" sz="1600" dirty="0" err="1" smtClean="0">
                <a:solidFill>
                  <a:schemeClr val="accent6"/>
                </a:solidFill>
              </a:rPr>
              <a:t>Risques</a:t>
            </a:r>
            <a:r>
              <a:rPr lang="en-US" sz="1600" dirty="0" smtClean="0">
                <a:solidFill>
                  <a:schemeClr val="accent6"/>
                </a:solidFill>
              </a:rPr>
              <a:t> et challenges.</a:t>
            </a:r>
            <a:endParaRPr lang="en-US" sz="1600" dirty="0">
              <a:solidFill>
                <a:schemeClr val="accent6"/>
              </a:solidFill>
            </a:endParaRPr>
          </a:p>
        </p:txBody>
      </p:sp>
      <p:sp>
        <p:nvSpPr>
          <p:cNvPr id="9" name="TextBox 8"/>
          <p:cNvSpPr txBox="1"/>
          <p:nvPr/>
        </p:nvSpPr>
        <p:spPr>
          <a:xfrm rot="16200000">
            <a:off x="3782308" y="4505427"/>
            <a:ext cx="1965960" cy="584775"/>
          </a:xfrm>
          <a:prstGeom prst="rect">
            <a:avLst/>
          </a:prstGeom>
          <a:noFill/>
        </p:spPr>
        <p:txBody>
          <a:bodyPr wrap="square" rtlCol="0">
            <a:spAutoFit/>
          </a:bodyPr>
          <a:lstStyle/>
          <a:p>
            <a:r>
              <a:rPr lang="en-US" sz="1600" dirty="0" smtClean="0">
                <a:solidFill>
                  <a:schemeClr val="accent6"/>
                </a:solidFill>
              </a:rPr>
              <a:t>Premières </a:t>
            </a:r>
            <a:r>
              <a:rPr lang="en-US" sz="1600" dirty="0" err="1" smtClean="0">
                <a:solidFill>
                  <a:schemeClr val="accent6"/>
                </a:solidFill>
              </a:rPr>
              <a:t>mesures</a:t>
            </a:r>
            <a:r>
              <a:rPr lang="en-US" sz="1600" dirty="0" smtClean="0">
                <a:solidFill>
                  <a:schemeClr val="accent6"/>
                </a:solidFill>
              </a:rPr>
              <a:t> à </a:t>
            </a:r>
            <a:r>
              <a:rPr lang="en-US" sz="1600" dirty="0" err="1" smtClean="0">
                <a:solidFill>
                  <a:schemeClr val="accent6"/>
                </a:solidFill>
              </a:rPr>
              <a:t>prendre</a:t>
            </a:r>
            <a:r>
              <a:rPr lang="en-US" sz="1600" dirty="0" smtClean="0">
                <a:solidFill>
                  <a:schemeClr val="accent6"/>
                </a:solidFill>
              </a:rPr>
              <a:t>.</a:t>
            </a:r>
            <a:endParaRPr lang="en-US" sz="1600" dirty="0">
              <a:solidFill>
                <a:schemeClr val="accent6"/>
              </a:solidFill>
            </a:endParaRPr>
          </a:p>
        </p:txBody>
      </p:sp>
      <p:sp>
        <p:nvSpPr>
          <p:cNvPr id="11" name="Content Placeholder 3"/>
          <p:cNvSpPr>
            <a:spLocks noGrp="1"/>
          </p:cNvSpPr>
          <p:nvPr>
            <p:ph sz="half" idx="18"/>
          </p:nvPr>
        </p:nvSpPr>
        <p:spPr>
          <a:xfrm>
            <a:off x="458314" y="3814834"/>
            <a:ext cx="3648068" cy="2731189"/>
          </a:xfrm>
        </p:spPr>
        <p:txBody>
          <a:bodyPr>
            <a:normAutofit/>
          </a:bodyPr>
          <a:lstStyle/>
          <a:p>
            <a:r>
              <a:rPr lang="fr-FR" dirty="0" smtClean="0"/>
              <a:t>Consentement bien expliqué</a:t>
            </a:r>
          </a:p>
          <a:p>
            <a:r>
              <a:rPr lang="fr-FR" dirty="0" smtClean="0"/>
              <a:t>Sécurité</a:t>
            </a:r>
          </a:p>
          <a:p>
            <a:r>
              <a:rPr lang="fr-FR" dirty="0" smtClean="0"/>
              <a:t>Attentes claires</a:t>
            </a:r>
          </a:p>
          <a:p>
            <a:r>
              <a:rPr lang="fr-FR" dirty="0" smtClean="0"/>
              <a:t>Dynamique du pouvoir</a:t>
            </a:r>
          </a:p>
          <a:p>
            <a:r>
              <a:rPr lang="fr-FR" dirty="0" smtClean="0"/>
              <a:t>Équilibre et soutien</a:t>
            </a:r>
            <a:endParaRPr lang="en-US" dirty="0"/>
          </a:p>
        </p:txBody>
      </p:sp>
      <p:sp>
        <p:nvSpPr>
          <p:cNvPr id="13" name="TextBox 12"/>
          <p:cNvSpPr txBox="1"/>
          <p:nvPr/>
        </p:nvSpPr>
        <p:spPr>
          <a:xfrm rot="16200000">
            <a:off x="-938731" y="4613414"/>
            <a:ext cx="2455535" cy="584775"/>
          </a:xfrm>
          <a:prstGeom prst="rect">
            <a:avLst/>
          </a:prstGeom>
          <a:noFill/>
        </p:spPr>
        <p:txBody>
          <a:bodyPr wrap="square" rtlCol="0">
            <a:spAutoFit/>
          </a:bodyPr>
          <a:lstStyle/>
          <a:p>
            <a:r>
              <a:rPr lang="fr-FR" sz="1600" dirty="0" smtClean="0">
                <a:solidFill>
                  <a:schemeClr val="accent6"/>
                </a:solidFill>
              </a:rPr>
              <a:t>Choses à garder à l'esprit</a:t>
            </a:r>
            <a:r>
              <a:rPr lang="en-US" sz="1600" dirty="0" smtClean="0">
                <a:solidFill>
                  <a:schemeClr val="accent6"/>
                </a:solidFill>
              </a:rPr>
              <a:t>.</a:t>
            </a:r>
            <a:endParaRPr lang="en-US" sz="1600" dirty="0">
              <a:solidFill>
                <a:schemeClr val="accent6"/>
              </a:solidFill>
            </a:endParaRPr>
          </a:p>
        </p:txBody>
      </p:sp>
    </p:spTree>
    <p:extLst>
      <p:ext uri="{BB962C8B-B14F-4D97-AF65-F5344CB8AC3E}">
        <p14:creationId xmlns:p14="http://schemas.microsoft.com/office/powerpoint/2010/main" xmlns="" val="33201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79" y="1340069"/>
            <a:ext cx="7561175" cy="962110"/>
          </a:xfrm>
        </p:spPr>
        <p:txBody>
          <a:bodyPr anchor="t">
            <a:normAutofit fontScale="90000"/>
          </a:bodyPr>
          <a:lstStyle/>
          <a:p>
            <a:r>
              <a:rPr lang="fr-FR" sz="5400" dirty="0" smtClean="0">
                <a:solidFill>
                  <a:srgbClr val="0F3661"/>
                </a:solidFill>
              </a:rPr>
              <a:t>Objectifs d’apprentissage</a:t>
            </a:r>
            <a:r>
              <a:rPr lang="en-US" sz="5400" dirty="0" smtClean="0"/>
              <a:t/>
            </a:r>
            <a:br>
              <a:rPr lang="en-US" sz="5400" dirty="0" smtClean="0"/>
            </a:br>
            <a:endParaRPr lang="en-US" sz="5000" dirty="0"/>
          </a:p>
        </p:txBody>
      </p:sp>
      <p:sp>
        <p:nvSpPr>
          <p:cNvPr id="3" name="Text Placeholder 2"/>
          <p:cNvSpPr>
            <a:spLocks noGrp="1"/>
          </p:cNvSpPr>
          <p:nvPr>
            <p:ph type="body" idx="1"/>
          </p:nvPr>
        </p:nvSpPr>
        <p:spPr>
          <a:xfrm>
            <a:off x="2286000" y="2302179"/>
            <a:ext cx="6473354" cy="4144748"/>
          </a:xfrm>
        </p:spPr>
        <p:txBody>
          <a:bodyPr>
            <a:noAutofit/>
          </a:bodyPr>
          <a:lstStyle/>
          <a:p>
            <a:pPr lvl="0"/>
            <a:r>
              <a:rPr lang="fr-FR" sz="1800" dirty="0" smtClean="0"/>
              <a:t>•Apprendre les bénéfices and la valeur de suivi et évaluer les programmes</a:t>
            </a:r>
            <a:endParaRPr lang="en-US" sz="1800" dirty="0" smtClean="0"/>
          </a:p>
          <a:p>
            <a:pPr lvl="0"/>
            <a:r>
              <a:rPr lang="fr-FR" sz="1800" dirty="0" smtClean="0"/>
              <a:t>• Comprendre les fondements du suivi et d’évaluation y compris</a:t>
            </a:r>
            <a:endParaRPr lang="en-US" sz="1800" dirty="0" smtClean="0"/>
          </a:p>
          <a:p>
            <a:pPr marL="742950" lvl="1" indent="-285750">
              <a:lnSpc>
                <a:spcPct val="120000"/>
              </a:lnSpc>
              <a:spcBef>
                <a:spcPts val="0"/>
              </a:spcBef>
              <a:spcAft>
                <a:spcPts val="600"/>
              </a:spcAft>
              <a:buFont typeface="Arial"/>
              <a:buChar char="•"/>
            </a:pPr>
            <a:r>
              <a:rPr lang="en-US" dirty="0" smtClean="0">
                <a:solidFill>
                  <a:schemeClr val="bg1"/>
                </a:solidFill>
              </a:rPr>
              <a:t>Cadres logiques</a:t>
            </a:r>
            <a:endParaRPr lang="en-US" dirty="0" smtClean="0"/>
          </a:p>
          <a:p>
            <a:pPr marL="742950" lvl="1" indent="-285750">
              <a:lnSpc>
                <a:spcPct val="120000"/>
              </a:lnSpc>
              <a:spcBef>
                <a:spcPts val="0"/>
              </a:spcBef>
              <a:spcAft>
                <a:spcPts val="600"/>
              </a:spcAft>
              <a:buFont typeface="Arial"/>
              <a:buChar char="•"/>
            </a:pPr>
            <a:r>
              <a:rPr lang="fr-FR" dirty="0" smtClean="0">
                <a:solidFill>
                  <a:schemeClr val="bg1"/>
                </a:solidFill>
              </a:rPr>
              <a:t>Termes et définitions clés</a:t>
            </a:r>
            <a:endParaRPr lang="en-US" dirty="0" smtClean="0">
              <a:solidFill>
                <a:schemeClr val="bg1"/>
              </a:solidFill>
            </a:endParaRPr>
          </a:p>
          <a:p>
            <a:pPr lvl="0"/>
            <a:r>
              <a:rPr lang="fr-FR" sz="1800" dirty="0" smtClean="0"/>
              <a:t>• Comprendre comment utiliser le suivi et l’évaluation</a:t>
            </a:r>
            <a:endParaRPr lang="en-US" sz="1800" dirty="0" smtClean="0"/>
          </a:p>
          <a:p>
            <a:pPr lvl="0"/>
            <a:r>
              <a:rPr lang="fr-FR" sz="1800" dirty="0" smtClean="0"/>
              <a:t>• Être plus confortable avec la procédure de suivi et d’évaluation du Fond Mondial pour les Enfants pour vos demandes et rapports</a:t>
            </a:r>
          </a:p>
          <a:p>
            <a:r>
              <a:rPr lang="en-US" sz="1800" dirty="0" smtClean="0">
                <a:latin typeface="Times New Roman"/>
                <a:cs typeface="Times New Roman"/>
              </a:rPr>
              <a:t>• </a:t>
            </a:r>
            <a:r>
              <a:rPr lang="fr-FR" sz="1800" dirty="0" smtClean="0"/>
              <a:t>Connaître et utiliser des méthodes de collecte de données</a:t>
            </a:r>
            <a:endParaRPr lang="en-US" sz="1800" dirty="0" smtClean="0"/>
          </a:p>
          <a:p>
            <a:r>
              <a:rPr lang="en-US" sz="1600" dirty="0" smtClean="0">
                <a:latin typeface="Times New Roman"/>
                <a:cs typeface="Times New Roman"/>
              </a:rPr>
              <a:t>• </a:t>
            </a:r>
            <a:r>
              <a:rPr lang="fr-FR" sz="1600" smtClean="0"/>
              <a:t>Découvrir des méthodes pour intégrer les enfants dans les procédures de suivi et d'évaluation</a:t>
            </a:r>
            <a:endParaRPr lang="en-US" sz="1600" dirty="0" smtClean="0"/>
          </a:p>
          <a:p>
            <a:endParaRPr lang="en-US" sz="1700" dirty="0" smtClean="0"/>
          </a:p>
          <a:p>
            <a:endParaRPr lang="en-US" sz="1700" dirty="0" smtClean="0"/>
          </a:p>
          <a:p>
            <a:endParaRPr lang="en-US" sz="1700" dirty="0"/>
          </a:p>
        </p:txBody>
      </p:sp>
      <p:pic>
        <p:nvPicPr>
          <p:cNvPr id="4" name="Picture 2" descr="GFC logo mid-res"/>
          <p:cNvPicPr>
            <a:picLocks noChangeAspect="1" noChangeArrowheads="1"/>
          </p:cNvPicPr>
          <p:nvPr/>
        </p:nvPicPr>
        <p:blipFill>
          <a:blip r:embed="rId3" cstate="print"/>
          <a:srcRect/>
          <a:stretch>
            <a:fillRect/>
          </a:stretch>
        </p:blipFill>
        <p:spPr bwMode="auto">
          <a:xfrm>
            <a:off x="6978357" y="335864"/>
            <a:ext cx="1780997" cy="783824"/>
          </a:xfrm>
          <a:prstGeom prst="rect">
            <a:avLst/>
          </a:prstGeom>
          <a:noFill/>
          <a:ln w="9525">
            <a:noFill/>
            <a:miter lim="800000"/>
            <a:headEnd/>
            <a:tailEnd/>
          </a:ln>
        </p:spPr>
      </p:pic>
      <p:sp>
        <p:nvSpPr>
          <p:cNvPr id="5" name="Rectangle 4"/>
          <p:cNvSpPr/>
          <p:nvPr/>
        </p:nvSpPr>
        <p:spPr>
          <a:xfrm>
            <a:off x="1731682" y="3130112"/>
            <a:ext cx="601616" cy="623961"/>
          </a:xfrm>
          <a:prstGeom prst="rect">
            <a:avLst/>
          </a:prstGeom>
          <a:solidFill>
            <a:srgbClr val="257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4959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9699" y="228600"/>
            <a:ext cx="849854" cy="8148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09545" y="713098"/>
            <a:ext cx="2050991" cy="826968"/>
          </a:xfrm>
        </p:spPr>
        <p:txBody>
          <a:bodyPr anchor="t">
            <a:noAutofit/>
          </a:bodyPr>
          <a:lstStyle/>
          <a:p>
            <a:pPr algn="ctr"/>
            <a:r>
              <a:rPr lang="en-US" sz="1800" dirty="0" err="1" smtClean="0">
                <a:solidFill>
                  <a:srgbClr val="0F3661"/>
                </a:solidFill>
              </a:rPr>
              <a:t>Ressources</a:t>
            </a:r>
            <a:r>
              <a:rPr lang="en-US" sz="1800" dirty="0" smtClean="0">
                <a:solidFill>
                  <a:srgbClr val="0F3661"/>
                </a:solidFill>
              </a:rPr>
              <a:t> </a:t>
            </a:r>
            <a:r>
              <a:rPr lang="en-US" sz="1800" dirty="0" err="1" smtClean="0">
                <a:solidFill>
                  <a:srgbClr val="0F3661"/>
                </a:solidFill>
              </a:rPr>
              <a:t>Supplémentaires</a:t>
            </a:r>
            <a:endParaRPr lang="en-US" sz="1800" dirty="0">
              <a:solidFill>
                <a:srgbClr val="0F3661"/>
              </a:solidFill>
            </a:endParaRPr>
          </a:p>
        </p:txBody>
      </p:sp>
      <p:sp>
        <p:nvSpPr>
          <p:cNvPr id="3" name="Text Placeholder 2"/>
          <p:cNvSpPr>
            <a:spLocks noGrp="1"/>
          </p:cNvSpPr>
          <p:nvPr>
            <p:ph type="body" sz="half" idx="2"/>
          </p:nvPr>
        </p:nvSpPr>
        <p:spPr>
          <a:xfrm>
            <a:off x="279699" y="387275"/>
            <a:ext cx="4344689" cy="6456212"/>
          </a:xfrm>
        </p:spPr>
        <p:txBody>
          <a:bodyPr>
            <a:noAutofit/>
          </a:bodyPr>
          <a:lstStyle/>
          <a:p>
            <a:r>
              <a:rPr lang="fr-FR" sz="1500" dirty="0" smtClean="0"/>
              <a:t>Glossaire des principaux termes relatifs à l’évaluation et la gestion axée sur les résultats </a:t>
            </a:r>
            <a:r>
              <a:rPr lang="en-US" sz="1500" dirty="0" smtClean="0">
                <a:hlinkClick r:id="rId3"/>
              </a:rPr>
              <a:t>http://www.oecd.org/development/peer-reviews/2754804.pdf</a:t>
            </a:r>
            <a:r>
              <a:rPr lang="en-US" sz="1500" dirty="0" smtClean="0"/>
              <a:t> </a:t>
            </a:r>
          </a:p>
          <a:p>
            <a:endParaRPr lang="en-US" sz="1500" dirty="0" smtClean="0"/>
          </a:p>
          <a:p>
            <a:r>
              <a:rPr lang="en-US" sz="1500" dirty="0" smtClean="0"/>
              <a:t>Évaluations Marquantes </a:t>
            </a:r>
            <a:r>
              <a:rPr lang="pl-PL" sz="1500" dirty="0" smtClean="0">
                <a:hlinkClick r:id="rId4"/>
              </a:rPr>
              <a:t>http://lnweb90.worldbank.org/oed/oeddoclib.nsf/24cc3bb1f94ae11c85256808006a0046/a5c2b725b9a7727c85256f320067befa/$FILE/influential_evaluations_ecd_french.pdf</a:t>
            </a:r>
            <a:r>
              <a:rPr lang="en-US" sz="1500" dirty="0" smtClean="0"/>
              <a:t> </a:t>
            </a:r>
            <a:endParaRPr lang="pl-PL" sz="1500" dirty="0" smtClean="0"/>
          </a:p>
          <a:p>
            <a:endParaRPr lang="pl-PL" sz="1500" dirty="0" smtClean="0"/>
          </a:p>
          <a:p>
            <a:r>
              <a:rPr lang="fr-FR" sz="1500" dirty="0" smtClean="0"/>
              <a:t>Manuel sur la planification, du suivi et de l'évaluation des résultats </a:t>
            </a:r>
            <a:r>
              <a:rPr lang="pt-BR" sz="1500" dirty="0" smtClean="0">
                <a:hlinkClick r:id="rId5"/>
              </a:rPr>
              <a:t>http://web.undp.org/evaluation/guidance.shtml#handbook</a:t>
            </a:r>
            <a:r>
              <a:rPr lang="pt-BR" sz="1500" dirty="0" smtClean="0"/>
              <a:t> </a:t>
            </a:r>
          </a:p>
          <a:p>
            <a:endParaRPr lang="pt-BR" sz="1500" dirty="0" smtClean="0"/>
          </a:p>
          <a:p>
            <a:r>
              <a:rPr lang="fr-FR" sz="1500" dirty="0" smtClean="0"/>
              <a:t>Modules sur la formation et le renforcement des capacités en S&amp;E - </a:t>
            </a:r>
            <a:r>
              <a:rPr lang="en-US" sz="1500" dirty="0" smtClean="0">
                <a:hlinkClick r:id="rId6"/>
              </a:rPr>
              <a:t>http://www.crsprogramquality.org/publications/tag/me-modules-and-short-cuts</a:t>
            </a:r>
            <a:r>
              <a:rPr lang="en-US" sz="1500" dirty="0" smtClean="0"/>
              <a:t> </a:t>
            </a:r>
          </a:p>
          <a:p>
            <a:endParaRPr lang="en-US" sz="1500" dirty="0" smtClean="0"/>
          </a:p>
          <a:p>
            <a:r>
              <a:rPr lang="en-US" sz="1500" dirty="0" smtClean="0"/>
              <a:t>Sum &amp; Évaluation</a:t>
            </a:r>
          </a:p>
          <a:p>
            <a:r>
              <a:rPr lang="de-DE" sz="1500" dirty="0" smtClean="0">
                <a:hlinkClick r:id="rId7"/>
              </a:rPr>
              <a:t>http://www.worldbank.org/ieg/ecd/tools</a:t>
            </a:r>
            <a:r>
              <a:rPr lang="de-DE" sz="1500" dirty="0" smtClean="0"/>
              <a:t> </a:t>
            </a:r>
          </a:p>
          <a:p>
            <a:endParaRPr lang="de-DE" sz="1500" dirty="0" smtClean="0"/>
          </a:p>
          <a:p>
            <a:endParaRPr lang="de-DE" sz="1600" dirty="0"/>
          </a:p>
          <a:p>
            <a:endParaRPr lang="en-US" sz="1600" dirty="0" smtClean="0"/>
          </a:p>
          <a:p>
            <a:endParaRPr lang="en-US" sz="1600" dirty="0"/>
          </a:p>
        </p:txBody>
      </p:sp>
      <p:pic>
        <p:nvPicPr>
          <p:cNvPr id="12" name="Picture Placeholder 11" descr="Senegal kids.JPG"/>
          <p:cNvPicPr>
            <a:picLocks noGrp="1" noChangeAspect="1"/>
          </p:cNvPicPr>
          <p:nvPr>
            <p:ph type="pic" sz="quarter" idx="13"/>
          </p:nvPr>
        </p:nvPicPr>
        <p:blipFill>
          <a:blip r:embed="rId8">
            <a:lum bright="20000" contrast="10000"/>
          </a:blip>
          <a:srcRect l="12150" r="12150"/>
          <a:stretch>
            <a:fillRect/>
          </a:stretch>
        </p:blipFill>
        <p:spPr/>
      </p:pic>
      <p:pic>
        <p:nvPicPr>
          <p:cNvPr id="9" name="Picture Placeholder 8" descr="IMG_2762.JPG"/>
          <p:cNvPicPr>
            <a:picLocks noGrp="1" noChangeAspect="1"/>
          </p:cNvPicPr>
          <p:nvPr>
            <p:ph type="pic" sz="quarter" idx="14"/>
          </p:nvPr>
        </p:nvPicPr>
        <p:blipFill>
          <a:blip r:embed="rId9"/>
          <a:srcRect l="16381" r="16381"/>
          <a:stretch>
            <a:fillRect/>
          </a:stretch>
        </p:blipFill>
        <p:spPr/>
      </p:pic>
      <p:pic>
        <p:nvPicPr>
          <p:cNvPr id="11" name="Picture Placeholder 10" descr="Esik Kazakhstan Site Visit Foundation on Education Development August 15 2013 16.JPG"/>
          <p:cNvPicPr>
            <a:picLocks noGrp="1" noChangeAspect="1"/>
          </p:cNvPicPr>
          <p:nvPr>
            <p:ph type="pic" sz="quarter" idx="15"/>
          </p:nvPr>
        </p:nvPicPr>
        <p:blipFill>
          <a:blip r:embed="rId10"/>
          <a:srcRect l="33624" r="33624"/>
          <a:stretch>
            <a:fillRect/>
          </a:stretch>
        </p:blipFill>
        <p:spPr/>
      </p:pic>
      <p:pic>
        <p:nvPicPr>
          <p:cNvPr id="7" name="Picture 2" descr="GFC logo mid-res"/>
          <p:cNvPicPr>
            <a:picLocks noChangeAspect="1" noChangeArrowheads="1"/>
          </p:cNvPicPr>
          <p:nvPr/>
        </p:nvPicPr>
        <p:blipFill>
          <a:blip r:embed="rId11" cstate="print"/>
          <a:srcRect/>
          <a:stretch>
            <a:fillRect/>
          </a:stretch>
        </p:blipFill>
        <p:spPr bwMode="auto">
          <a:xfrm>
            <a:off x="4749012" y="5268956"/>
            <a:ext cx="1780997" cy="783824"/>
          </a:xfrm>
          <a:prstGeom prst="rect">
            <a:avLst/>
          </a:prstGeom>
          <a:noFill/>
          <a:ln w="9525">
            <a:noFill/>
            <a:miter lim="800000"/>
            <a:headEnd/>
            <a:tailEnd/>
          </a:ln>
        </p:spPr>
      </p:pic>
    </p:spTree>
    <p:extLst>
      <p:ext uri="{BB962C8B-B14F-4D97-AF65-F5344CB8AC3E}">
        <p14:creationId xmlns="" xmlns:p14="http://schemas.microsoft.com/office/powerpoint/2010/main" val="422790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4286" y="4624668"/>
            <a:ext cx="4484914" cy="2233332"/>
          </a:xfrm>
        </p:spPr>
        <p:txBody>
          <a:bodyPr>
            <a:normAutofit fontScale="90000"/>
          </a:bodyPr>
          <a:lstStyle/>
          <a:p>
            <a:r>
              <a:rPr lang="fr-BE" dirty="0" smtClean="0">
                <a:solidFill>
                  <a:srgbClr val="0F3661"/>
                </a:solidFill>
              </a:rPr>
              <a:t>Prière d’écrire trois changements que vous pouvez faire qui permettront d'améliorer le S &amp; E de votre organisation.</a:t>
            </a:r>
            <a:r>
              <a:rPr lang="en-US" dirty="0" smtClean="0"/>
              <a:t/>
            </a:r>
            <a:br>
              <a:rPr lang="en-US" dirty="0" smtClean="0"/>
            </a:br>
            <a:endParaRPr lang="en-US" dirty="0"/>
          </a:p>
        </p:txBody>
      </p:sp>
      <p:pic>
        <p:nvPicPr>
          <p:cNvPr id="9" name="Picture Placeholder 8" descr="IMG_2791.JPG"/>
          <p:cNvPicPr>
            <a:picLocks noGrp="1" noChangeAspect="1"/>
          </p:cNvPicPr>
          <p:nvPr>
            <p:ph type="pic" sz="quarter" idx="12"/>
          </p:nvPr>
        </p:nvPicPr>
        <p:blipFill>
          <a:blip r:embed="rId3"/>
          <a:srcRect l="16355" r="16355"/>
          <a:stretch>
            <a:fillRect/>
          </a:stretch>
        </p:blipFill>
        <p:spPr/>
      </p:pic>
      <p:pic>
        <p:nvPicPr>
          <p:cNvPr id="10" name="Picture Placeholder 9" descr="IMG_4462.JPG"/>
          <p:cNvPicPr>
            <a:picLocks noGrp="1" noChangeAspect="1"/>
          </p:cNvPicPr>
          <p:nvPr>
            <p:ph type="pic" sz="quarter" idx="13"/>
          </p:nvPr>
        </p:nvPicPr>
        <p:blipFill>
          <a:blip r:embed="rId4"/>
          <a:srcRect l="12150" r="12150"/>
          <a:stretch>
            <a:fillRect/>
          </a:stretch>
        </p:blipFill>
        <p:spPr/>
      </p:pic>
      <p:sp>
        <p:nvSpPr>
          <p:cNvPr id="6" name="Text Placeholder 5"/>
          <p:cNvSpPr>
            <a:spLocks noGrp="1"/>
          </p:cNvSpPr>
          <p:nvPr>
            <p:ph type="body" sz="half" idx="2"/>
          </p:nvPr>
        </p:nvSpPr>
        <p:spPr>
          <a:xfrm>
            <a:off x="857250" y="228600"/>
            <a:ext cx="3497036" cy="3591799"/>
          </a:xfrm>
        </p:spPr>
        <p:txBody>
          <a:bodyPr/>
          <a:lstStyle/>
          <a:p>
            <a:r>
              <a:rPr lang="fr-BE" dirty="0" smtClean="0"/>
              <a:t>Qu'avez-vous appris? </a:t>
            </a:r>
            <a:endParaRPr lang="en-US" dirty="0" smtClean="0"/>
          </a:p>
          <a:p>
            <a:r>
              <a:rPr lang="fr-BE" sz="3000" dirty="0" smtClean="0"/>
              <a:t>Quels sont les changements que vous pouvez faire dans votre travail aujourd'hui?</a:t>
            </a:r>
            <a:endParaRPr lang="en-US" sz="3000" dirty="0" smtClean="0"/>
          </a:p>
          <a:p>
            <a:endParaRPr lang="en-US" sz="3000" dirty="0"/>
          </a:p>
        </p:txBody>
      </p:sp>
      <p:sp>
        <p:nvSpPr>
          <p:cNvPr id="7" name="Rounded Rectangular Callout 6"/>
          <p:cNvSpPr/>
          <p:nvPr/>
        </p:nvSpPr>
        <p:spPr>
          <a:xfrm>
            <a:off x="505911" y="4372958"/>
            <a:ext cx="1188045" cy="704685"/>
          </a:xfrm>
          <a:prstGeom prst="wedgeRoundRectCallout">
            <a:avLst>
              <a:gd name="adj1" fmla="val 41543"/>
              <a:gd name="adj2" fmla="val -98349"/>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 </a:t>
            </a:r>
            <a:r>
              <a:rPr lang="en-US" dirty="0" err="1" smtClean="0"/>
              <a:t>votre</a:t>
            </a:r>
            <a:r>
              <a:rPr lang="en-US" dirty="0" smtClean="0"/>
              <a:t> tour!</a:t>
            </a:r>
            <a:endParaRPr lang="en-US" dirty="0"/>
          </a:p>
        </p:txBody>
      </p:sp>
      <p:pic>
        <p:nvPicPr>
          <p:cNvPr id="8" name="Picture 2" descr="GFC logo mid-res"/>
          <p:cNvPicPr>
            <a:picLocks noChangeAspect="1" noChangeArrowheads="1"/>
          </p:cNvPicPr>
          <p:nvPr/>
        </p:nvPicPr>
        <p:blipFill>
          <a:blip r:embed="rId5" cstate="print"/>
          <a:srcRect/>
          <a:stretch>
            <a:fillRect/>
          </a:stretch>
        </p:blipFill>
        <p:spPr bwMode="auto">
          <a:xfrm>
            <a:off x="68933" y="5919240"/>
            <a:ext cx="1780997" cy="783824"/>
          </a:xfrm>
          <a:prstGeom prst="rect">
            <a:avLst/>
          </a:prstGeom>
          <a:noFill/>
          <a:ln w="9525">
            <a:noFill/>
            <a:miter lim="800000"/>
            <a:headEnd/>
            <a:tailEnd/>
          </a:ln>
        </p:spPr>
      </p:pic>
      <p:sp>
        <p:nvSpPr>
          <p:cNvPr id="11" name="TextBox 10"/>
          <p:cNvSpPr txBox="1"/>
          <p:nvPr/>
        </p:nvSpPr>
        <p:spPr>
          <a:xfrm>
            <a:off x="505911" y="5125411"/>
            <a:ext cx="1648872" cy="400110"/>
          </a:xfrm>
          <a:prstGeom prst="rect">
            <a:avLst/>
          </a:prstGeom>
          <a:noFill/>
        </p:spPr>
        <p:txBody>
          <a:bodyPr wrap="square" rtlCol="0">
            <a:spAutoFit/>
          </a:bodyPr>
          <a:lstStyle/>
          <a:p>
            <a:r>
              <a:rPr lang="en-US" sz="2000" dirty="0" smtClean="0">
                <a:solidFill>
                  <a:schemeClr val="accent1">
                    <a:lumMod val="75000"/>
                  </a:schemeClr>
                </a:solidFill>
              </a:rPr>
              <a:t>[5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177218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r-BE" dirty="0" smtClean="0">
                <a:solidFill>
                  <a:srgbClr val="0F3661"/>
                </a:solidFill>
              </a:rPr>
              <a:t>Merci</a:t>
            </a:r>
            <a:r>
              <a:rPr lang="fr-BE" dirty="0" smtClean="0"/>
              <a:t> </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err="1" smtClean="0"/>
              <a:t>Coordonnées</a:t>
            </a:r>
            <a:r>
              <a:rPr lang="en-US" dirty="0" smtClean="0"/>
              <a:t>:  Emmanuel Otoo eotoo@globalfundforchildren.org</a:t>
            </a:r>
            <a:endParaRPr lang="en-US" dirty="0"/>
          </a:p>
        </p:txBody>
      </p:sp>
      <p:sp>
        <p:nvSpPr>
          <p:cNvPr id="4" name="Rectangle 3">
            <a:hlinkClick r:id="rId3"/>
          </p:cNvPr>
          <p:cNvSpPr/>
          <p:nvPr/>
        </p:nvSpPr>
        <p:spPr>
          <a:xfrm>
            <a:off x="997857" y="1179286"/>
            <a:ext cx="2721429" cy="2485571"/>
          </a:xfrm>
          <a:prstGeom prst="rect">
            <a:avLst/>
          </a:prstGeom>
          <a:solidFill>
            <a:schemeClr val="accent6"/>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t>Prière </a:t>
            </a:r>
            <a:r>
              <a:rPr lang="fr-FR" sz="3600" smtClean="0"/>
              <a:t>de répondre </a:t>
            </a:r>
            <a:r>
              <a:rPr lang="fr-FR" sz="3600" dirty="0" smtClean="0"/>
              <a:t>a l'enquête</a:t>
            </a:r>
            <a:r>
              <a:rPr lang="en-US" sz="3500" dirty="0" smtClean="0"/>
              <a:t>!</a:t>
            </a:r>
            <a:endParaRPr lang="en-US" sz="3500" dirty="0"/>
          </a:p>
        </p:txBody>
      </p:sp>
      <p:pic>
        <p:nvPicPr>
          <p:cNvPr id="5" name="Picture 2" descr="GFC logo mid-res"/>
          <p:cNvPicPr>
            <a:picLocks noChangeAspect="1" noChangeArrowheads="1"/>
          </p:cNvPicPr>
          <p:nvPr/>
        </p:nvPicPr>
        <p:blipFill>
          <a:blip r:embed="rId4" cstate="print"/>
          <a:srcRect/>
          <a:stretch>
            <a:fillRect/>
          </a:stretch>
        </p:blipFill>
        <p:spPr bwMode="auto">
          <a:xfrm>
            <a:off x="245105" y="4624667"/>
            <a:ext cx="4250075" cy="1870475"/>
          </a:xfrm>
          <a:prstGeom prst="rect">
            <a:avLst/>
          </a:prstGeom>
          <a:noFill/>
          <a:ln w="9525">
            <a:noFill/>
            <a:miter lim="800000"/>
            <a:headEnd/>
            <a:tailEnd/>
          </a:ln>
        </p:spPr>
      </p:pic>
    </p:spTree>
    <p:extLst>
      <p:ext uri="{BB962C8B-B14F-4D97-AF65-F5344CB8AC3E}">
        <p14:creationId xmlns="" xmlns:p14="http://schemas.microsoft.com/office/powerpoint/2010/main" val="561576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BE" dirty="0" smtClean="0">
                <a:solidFill>
                  <a:srgbClr val="0F3661"/>
                </a:solidFill>
              </a:rPr>
              <a:t>Qu’est-ce que c’est le suivi et l’évaluation ?</a:t>
            </a:r>
            <a:endParaRPr lang="en-US" dirty="0">
              <a:solidFill>
                <a:srgbClr val="0F3661"/>
              </a:solidFill>
            </a:endParaRPr>
          </a:p>
        </p:txBody>
      </p:sp>
      <p:sp>
        <p:nvSpPr>
          <p:cNvPr id="5" name="Text Placeholder 4"/>
          <p:cNvSpPr>
            <a:spLocks noGrp="1"/>
          </p:cNvSpPr>
          <p:nvPr>
            <p:ph type="body" idx="1"/>
          </p:nvPr>
        </p:nvSpPr>
        <p:spPr>
          <a:xfrm>
            <a:off x="497541" y="1758253"/>
            <a:ext cx="3657600" cy="635323"/>
          </a:xfrm>
        </p:spPr>
        <p:txBody>
          <a:bodyPr/>
          <a:lstStyle/>
          <a:p>
            <a:r>
              <a:rPr lang="fr-BE" sz="2800" dirty="0" smtClean="0"/>
              <a:t>Suivi</a:t>
            </a:r>
            <a:endParaRPr lang="en-US" sz="2800" dirty="0"/>
          </a:p>
        </p:txBody>
      </p:sp>
      <p:sp>
        <p:nvSpPr>
          <p:cNvPr id="6" name="Text Placeholder 5"/>
          <p:cNvSpPr>
            <a:spLocks noGrp="1"/>
          </p:cNvSpPr>
          <p:nvPr>
            <p:ph type="body" sz="quarter" idx="3"/>
          </p:nvPr>
        </p:nvSpPr>
        <p:spPr>
          <a:xfrm>
            <a:off x="4399878" y="1758253"/>
            <a:ext cx="3657600" cy="635323"/>
          </a:xfrm>
        </p:spPr>
        <p:style>
          <a:lnRef idx="3">
            <a:schemeClr val="lt1"/>
          </a:lnRef>
          <a:fillRef idx="1">
            <a:schemeClr val="accent3"/>
          </a:fillRef>
          <a:effectRef idx="1">
            <a:schemeClr val="accent3"/>
          </a:effectRef>
          <a:fontRef idx="minor">
            <a:schemeClr val="lt1"/>
          </a:fontRef>
        </p:style>
        <p:txBody>
          <a:bodyPr/>
          <a:lstStyle/>
          <a:p>
            <a:r>
              <a:rPr lang="fr-BE" sz="2800" dirty="0" smtClean="0"/>
              <a:t>Evaluation</a:t>
            </a:r>
            <a:endParaRPr lang="en-US" sz="2800" dirty="0"/>
          </a:p>
        </p:txBody>
      </p:sp>
      <p:pic>
        <p:nvPicPr>
          <p:cNvPr id="7" name="Picture 2" descr="GFC logo mid-res"/>
          <p:cNvPicPr>
            <a:picLocks noChangeAspect="1" noChangeArrowheads="1"/>
          </p:cNvPicPr>
          <p:nvPr/>
        </p:nvPicPr>
        <p:blipFill>
          <a:blip r:embed="rId3" cstate="print"/>
          <a:srcRect/>
          <a:stretch>
            <a:fillRect/>
          </a:stretch>
        </p:blipFill>
        <p:spPr bwMode="auto">
          <a:xfrm>
            <a:off x="7363003" y="0"/>
            <a:ext cx="1780997" cy="783824"/>
          </a:xfrm>
          <a:prstGeom prst="rect">
            <a:avLst/>
          </a:prstGeom>
          <a:noFill/>
          <a:ln w="9525">
            <a:noFill/>
            <a:miter lim="800000"/>
            <a:headEnd/>
            <a:tailEnd/>
          </a:ln>
        </p:spPr>
      </p:pic>
      <p:sp>
        <p:nvSpPr>
          <p:cNvPr id="8" name="TextBox 7"/>
          <p:cNvSpPr txBox="1"/>
          <p:nvPr/>
        </p:nvSpPr>
        <p:spPr>
          <a:xfrm flipH="1">
            <a:off x="497541" y="2447365"/>
            <a:ext cx="3657600" cy="3431709"/>
          </a:xfrm>
          <a:prstGeom prst="rect">
            <a:avLst/>
          </a:prstGeom>
          <a:noFill/>
        </p:spPr>
        <p:txBody>
          <a:bodyPr wrap="square" rtlCol="0">
            <a:spAutoFit/>
          </a:bodyPr>
          <a:lstStyle/>
          <a:p>
            <a:pPr marL="285750" indent="-285750">
              <a:buFont typeface="Arial"/>
              <a:buChar char="•"/>
            </a:pPr>
            <a:r>
              <a:rPr lang="fr-BE" sz="2000" dirty="0" smtClean="0"/>
              <a:t>Un processus en cours  et continu de comptage, suivi et de collecte de données.</a:t>
            </a:r>
            <a:endParaRPr lang="en-US" sz="2000" dirty="0" smtClean="0"/>
          </a:p>
          <a:p>
            <a:pPr marL="285750" indent="-285750">
              <a:buFont typeface="Arial"/>
              <a:buChar char="•"/>
            </a:pPr>
            <a:endParaRPr lang="en-US" sz="2000" dirty="0" smtClean="0"/>
          </a:p>
          <a:p>
            <a:pPr marL="285750" indent="-285750">
              <a:buFont typeface="Arial"/>
              <a:buChar char="•"/>
            </a:pPr>
            <a:endParaRPr lang="en-US" dirty="0"/>
          </a:p>
          <a:p>
            <a:r>
              <a:rPr lang="fr-BE" sz="1700" i="1" dirty="0" smtClean="0"/>
              <a:t>Ceci étant – quels sont les éléments de votre programme que vous pouvez mesurer?</a:t>
            </a:r>
            <a:endParaRPr lang="en-US" sz="1700" i="1" dirty="0" smtClean="0"/>
          </a:p>
          <a:p>
            <a:endParaRPr lang="en-US" sz="1700" i="1" dirty="0" smtClean="0"/>
          </a:p>
          <a:p>
            <a:r>
              <a:rPr lang="fr-BE" sz="1700" i="1" dirty="0" smtClean="0"/>
              <a:t>Par exemple, combien d'enfants ont terminé une formation sur les modes de vie sains ce mois-ci?</a:t>
            </a:r>
            <a:endParaRPr lang="en-US" sz="1700" i="1" dirty="0"/>
          </a:p>
        </p:txBody>
      </p:sp>
      <p:sp>
        <p:nvSpPr>
          <p:cNvPr id="9" name="TextBox 8"/>
          <p:cNvSpPr txBox="1"/>
          <p:nvPr/>
        </p:nvSpPr>
        <p:spPr>
          <a:xfrm>
            <a:off x="4399878" y="2539388"/>
            <a:ext cx="3908550" cy="4078039"/>
          </a:xfrm>
          <a:prstGeom prst="rect">
            <a:avLst/>
          </a:prstGeom>
          <a:noFill/>
        </p:spPr>
        <p:txBody>
          <a:bodyPr wrap="square" rtlCol="0">
            <a:spAutoFit/>
          </a:bodyPr>
          <a:lstStyle/>
          <a:p>
            <a:pPr marL="285750" indent="-285750">
              <a:buFont typeface="Arial"/>
              <a:buChar char="•"/>
            </a:pPr>
            <a:r>
              <a:rPr lang="fr-BE" sz="2000" dirty="0" smtClean="0"/>
              <a:t>Une mesure du changement qui a eu lieu à cause de votre programme. L’évaluation mesure la façon dont vous avez répondu aux objectifs du programme. </a:t>
            </a:r>
            <a:endParaRPr lang="en-US" sz="2000" dirty="0" smtClean="0"/>
          </a:p>
          <a:p>
            <a:endParaRPr lang="en-US" sz="1000" dirty="0"/>
          </a:p>
          <a:p>
            <a:r>
              <a:rPr lang="fr-BE" sz="1700" i="1" dirty="0" smtClean="0"/>
              <a:t>Ceci étant - Votre programme et les activités ont-ils aidé ceux que vous avez voulu aider ou changer ce que vous espériez changer?</a:t>
            </a:r>
            <a:endParaRPr lang="en-US" sz="1700" i="1" dirty="0" smtClean="0"/>
          </a:p>
          <a:p>
            <a:endParaRPr lang="en-US" sz="1000" i="1" dirty="0"/>
          </a:p>
          <a:p>
            <a:r>
              <a:rPr lang="fr-BE" sz="1700" i="1" dirty="0" smtClean="0"/>
              <a:t>Par exemple, les enfants qui ont terminé une formation sur les modes de vie sains sont-ils plus en santé?</a:t>
            </a:r>
            <a:endParaRPr lang="en-US" sz="1700" i="1" dirty="0"/>
          </a:p>
        </p:txBody>
      </p:sp>
    </p:spTree>
    <p:extLst>
      <p:ext uri="{BB962C8B-B14F-4D97-AF65-F5344CB8AC3E}">
        <p14:creationId xmlns="" xmlns:p14="http://schemas.microsoft.com/office/powerpoint/2010/main" val="378490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991688"/>
            <a:ext cx="4038600" cy="1715720"/>
          </a:xfrm>
        </p:spPr>
        <p:txBody>
          <a:bodyPr>
            <a:normAutofit fontScale="90000"/>
          </a:bodyPr>
          <a:lstStyle/>
          <a:p>
            <a:r>
              <a:rPr lang="fr-FR" dirty="0" smtClean="0">
                <a:solidFill>
                  <a:srgbClr val="0F3661"/>
                </a:solidFill>
              </a:rPr>
              <a:t>Décrivez trois manières dont votre organisation pourrait bénéficier de suivi et d'évaluation</a:t>
            </a:r>
            <a:r>
              <a:rPr lang="en-US" dirty="0" smtClean="0">
                <a:solidFill>
                  <a:srgbClr val="0F3661"/>
                </a:solidFill>
              </a:rPr>
              <a:t>. </a:t>
            </a:r>
            <a:endParaRPr lang="en-US" dirty="0">
              <a:solidFill>
                <a:srgbClr val="0F3661"/>
              </a:solidFill>
            </a:endParaRPr>
          </a:p>
        </p:txBody>
      </p:sp>
      <p:sp>
        <p:nvSpPr>
          <p:cNvPr id="6" name="Text Placeholder 5"/>
          <p:cNvSpPr>
            <a:spLocks noGrp="1"/>
          </p:cNvSpPr>
          <p:nvPr>
            <p:ph type="body" sz="half" idx="2"/>
          </p:nvPr>
        </p:nvSpPr>
        <p:spPr>
          <a:xfrm>
            <a:off x="553565" y="374056"/>
            <a:ext cx="3826112" cy="2295883"/>
          </a:xfrm>
        </p:spPr>
        <p:txBody>
          <a:bodyPr/>
          <a:lstStyle/>
          <a:p>
            <a:r>
              <a:rPr lang="fr-BE" dirty="0" smtClean="0"/>
              <a:t>Pourquoi le suivi et l’évaluation ?</a:t>
            </a:r>
            <a:endParaRPr lang="en-US" dirty="0" smtClean="0"/>
          </a:p>
          <a:p>
            <a:endParaRPr lang="en-US" dirty="0"/>
          </a:p>
        </p:txBody>
      </p:sp>
      <p:sp>
        <p:nvSpPr>
          <p:cNvPr id="7" name="Rounded Rectangular Callout 6"/>
          <p:cNvSpPr/>
          <p:nvPr/>
        </p:nvSpPr>
        <p:spPr>
          <a:xfrm>
            <a:off x="7737769" y="4035448"/>
            <a:ext cx="1188045" cy="704685"/>
          </a:xfrm>
          <a:prstGeom prst="wedgeRoundRectCallout">
            <a:avLst>
              <a:gd name="adj1" fmla="val 7946"/>
              <a:gd name="adj2" fmla="val 89597"/>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 </a:t>
            </a:r>
            <a:r>
              <a:rPr lang="en-US" dirty="0" err="1" smtClean="0"/>
              <a:t>votre</a:t>
            </a:r>
            <a:r>
              <a:rPr lang="en-US" dirty="0" smtClean="0"/>
              <a:t> tour!</a:t>
            </a:r>
            <a:endParaRPr lang="en-US" dirty="0"/>
          </a:p>
        </p:txBody>
      </p:sp>
      <p:pic>
        <p:nvPicPr>
          <p:cNvPr id="8" name="Picture 2" descr="GFC logo mid-res"/>
          <p:cNvPicPr>
            <a:picLocks noChangeAspect="1" noChangeArrowheads="1"/>
          </p:cNvPicPr>
          <p:nvPr/>
        </p:nvPicPr>
        <p:blipFill>
          <a:blip r:embed="rId3" cstate="print"/>
          <a:srcRect/>
          <a:stretch>
            <a:fillRect/>
          </a:stretch>
        </p:blipFill>
        <p:spPr bwMode="auto">
          <a:xfrm>
            <a:off x="0" y="6074176"/>
            <a:ext cx="1780997" cy="783824"/>
          </a:xfrm>
          <a:prstGeom prst="rect">
            <a:avLst/>
          </a:prstGeom>
          <a:noFill/>
          <a:ln w="9525">
            <a:noFill/>
            <a:miter lim="800000"/>
            <a:headEnd/>
            <a:tailEnd/>
          </a:ln>
        </p:spPr>
      </p:pic>
      <p:sp>
        <p:nvSpPr>
          <p:cNvPr id="9" name="TextBox 8"/>
          <p:cNvSpPr txBox="1"/>
          <p:nvPr/>
        </p:nvSpPr>
        <p:spPr>
          <a:xfrm>
            <a:off x="322027" y="4453217"/>
            <a:ext cx="4459523" cy="1815882"/>
          </a:xfrm>
          <a:prstGeom prst="rect">
            <a:avLst/>
          </a:prstGeom>
          <a:noFill/>
        </p:spPr>
        <p:txBody>
          <a:bodyPr wrap="square" rtlCol="0">
            <a:spAutoFit/>
          </a:bodyPr>
          <a:lstStyle/>
          <a:p>
            <a:r>
              <a:rPr lang="fr-BE" sz="1600" b="1" dirty="0" smtClean="0"/>
              <a:t>S&amp;E vous aide à répondre à ces questions: </a:t>
            </a:r>
            <a:endParaRPr lang="en-US" sz="1600" b="1" dirty="0" smtClean="0"/>
          </a:p>
          <a:p>
            <a:pPr>
              <a:buFont typeface="Arial" pitchFamily="34" charset="0"/>
              <a:buChar char="•"/>
            </a:pPr>
            <a:r>
              <a:rPr lang="fr-BE" sz="1600" dirty="0" smtClean="0"/>
              <a:t>Le programme a t-il été mis en œuvre comme prévu? </a:t>
            </a:r>
            <a:endParaRPr lang="en-US" sz="1600" dirty="0" smtClean="0"/>
          </a:p>
          <a:p>
            <a:pPr>
              <a:buFont typeface="Arial" pitchFamily="34" charset="0"/>
              <a:buChar char="•"/>
            </a:pPr>
            <a:r>
              <a:rPr lang="fr-BE" sz="1600" dirty="0" smtClean="0"/>
              <a:t>Est-ce que le bénéfice de la population cible du programme et à quel coût? </a:t>
            </a:r>
            <a:endParaRPr lang="en-US" sz="1600" dirty="0" smtClean="0"/>
          </a:p>
          <a:p>
            <a:pPr>
              <a:buFont typeface="Arial" pitchFamily="34" charset="0"/>
              <a:buChar char="•"/>
            </a:pPr>
            <a:r>
              <a:rPr lang="fr-BE" sz="1600" dirty="0" smtClean="0"/>
              <a:t>Quels programmes d’activités étaient plus efficaces, et lesquels ont été moins efficace? </a:t>
            </a:r>
            <a:endParaRPr lang="en-US" sz="1600" dirty="0" smtClean="0"/>
          </a:p>
        </p:txBody>
      </p:sp>
      <p:sp>
        <p:nvSpPr>
          <p:cNvPr id="10" name="TextBox 9"/>
          <p:cNvSpPr txBox="1"/>
          <p:nvPr/>
        </p:nvSpPr>
        <p:spPr>
          <a:xfrm>
            <a:off x="4624388" y="756745"/>
            <a:ext cx="2039289" cy="1308050"/>
          </a:xfrm>
          <a:prstGeom prst="rect">
            <a:avLst/>
          </a:prstGeom>
          <a:noFill/>
        </p:spPr>
        <p:txBody>
          <a:bodyPr wrap="square" rtlCol="0">
            <a:spAutoFit/>
          </a:bodyPr>
          <a:lstStyle/>
          <a:p>
            <a:pPr algn="ctr"/>
            <a:r>
              <a:rPr lang="fr-BE" dirty="0" smtClean="0"/>
              <a:t>Meilleure utilisation des ressources</a:t>
            </a:r>
            <a:endParaRPr lang="en-US" dirty="0" smtClean="0"/>
          </a:p>
          <a:p>
            <a:pPr algn="ctr"/>
            <a:endParaRPr lang="en-US" sz="2500" dirty="0"/>
          </a:p>
        </p:txBody>
      </p:sp>
      <p:sp>
        <p:nvSpPr>
          <p:cNvPr id="11" name="TextBox 10"/>
          <p:cNvSpPr txBox="1"/>
          <p:nvPr/>
        </p:nvSpPr>
        <p:spPr>
          <a:xfrm>
            <a:off x="6820549" y="2398794"/>
            <a:ext cx="2105265" cy="1477328"/>
          </a:xfrm>
          <a:prstGeom prst="rect">
            <a:avLst/>
          </a:prstGeom>
          <a:noFill/>
        </p:spPr>
        <p:txBody>
          <a:bodyPr wrap="square" rtlCol="0">
            <a:spAutoFit/>
          </a:bodyPr>
          <a:lstStyle/>
          <a:p>
            <a:r>
              <a:rPr lang="fr-BE" dirty="0" smtClean="0"/>
              <a:t>Prendre les bonnes décisions pour les changements dans le projet</a:t>
            </a:r>
            <a:endParaRPr lang="en-US" dirty="0"/>
          </a:p>
        </p:txBody>
      </p:sp>
      <p:sp>
        <p:nvSpPr>
          <p:cNvPr id="12" name="TextBox 11"/>
          <p:cNvSpPr txBox="1"/>
          <p:nvPr/>
        </p:nvSpPr>
        <p:spPr>
          <a:xfrm>
            <a:off x="6998805" y="4664449"/>
            <a:ext cx="1648872" cy="400110"/>
          </a:xfrm>
          <a:prstGeom prst="rect">
            <a:avLst/>
          </a:prstGeom>
          <a:noFill/>
        </p:spPr>
        <p:txBody>
          <a:bodyPr wrap="square" rtlCol="0">
            <a:spAutoFit/>
          </a:bodyPr>
          <a:lstStyle/>
          <a:p>
            <a:r>
              <a:rPr lang="en-US" sz="2000" dirty="0" smtClean="0">
                <a:solidFill>
                  <a:schemeClr val="accent1">
                    <a:lumMod val="75000"/>
                  </a:schemeClr>
                </a:solidFill>
              </a:rPr>
              <a:t>[2 minutes]</a:t>
            </a:r>
            <a:endParaRPr lang="en-US" sz="2000" dirty="0">
              <a:solidFill>
                <a:schemeClr val="accent1">
                  <a:lumMod val="75000"/>
                </a:schemeClr>
              </a:solidFill>
            </a:endParaRPr>
          </a:p>
        </p:txBody>
      </p:sp>
    </p:spTree>
    <p:extLst>
      <p:ext uri="{BB962C8B-B14F-4D97-AF65-F5344CB8AC3E}">
        <p14:creationId xmlns="" xmlns:p14="http://schemas.microsoft.com/office/powerpoint/2010/main" val="50962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7662" y="0"/>
            <a:ext cx="2287580" cy="4985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62813" y="4701545"/>
            <a:ext cx="424829" cy="28436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591" y="208418"/>
            <a:ext cx="8366818" cy="601686"/>
          </a:xfrm>
        </p:spPr>
        <p:txBody>
          <a:bodyPr anchor="b">
            <a:normAutofit/>
          </a:bodyPr>
          <a:lstStyle/>
          <a:p>
            <a:pPr algn="ctr"/>
            <a:r>
              <a:rPr lang="en-US" sz="3000" dirty="0" err="1" smtClean="0">
                <a:solidFill>
                  <a:srgbClr val="0F3661"/>
                </a:solidFill>
              </a:rPr>
              <a:t>Deux</a:t>
            </a:r>
            <a:r>
              <a:rPr lang="en-US" sz="3000" dirty="0" smtClean="0">
                <a:solidFill>
                  <a:srgbClr val="0F3661"/>
                </a:solidFill>
              </a:rPr>
              <a:t> types </a:t>
            </a:r>
            <a:r>
              <a:rPr lang="en-US" sz="3000" dirty="0" err="1" smtClean="0">
                <a:solidFill>
                  <a:srgbClr val="0F3661"/>
                </a:solidFill>
              </a:rPr>
              <a:t>d'évaluation</a:t>
            </a:r>
            <a:endParaRPr lang="en-US" sz="3000" dirty="0">
              <a:solidFill>
                <a:srgbClr val="0F3661"/>
              </a:solidFill>
            </a:endParaRPr>
          </a:p>
        </p:txBody>
      </p:sp>
      <p:pic>
        <p:nvPicPr>
          <p:cNvPr id="7" name="Picture 2" descr="GFC logo mid-res"/>
          <p:cNvPicPr>
            <a:picLocks noChangeAspect="1" noChangeArrowheads="1"/>
          </p:cNvPicPr>
          <p:nvPr/>
        </p:nvPicPr>
        <p:blipFill>
          <a:blip r:embed="rId3" cstate="print"/>
          <a:srcRect/>
          <a:stretch>
            <a:fillRect/>
          </a:stretch>
        </p:blipFill>
        <p:spPr bwMode="auto">
          <a:xfrm>
            <a:off x="0" y="6074176"/>
            <a:ext cx="1780997" cy="783824"/>
          </a:xfrm>
          <a:prstGeom prst="rect">
            <a:avLst/>
          </a:prstGeom>
          <a:noFill/>
          <a:ln w="9525">
            <a:noFill/>
            <a:miter lim="800000"/>
            <a:headEnd/>
            <a:tailEnd/>
          </a:ln>
        </p:spPr>
      </p:pic>
      <p:grpSp>
        <p:nvGrpSpPr>
          <p:cNvPr id="12" name="Group 11"/>
          <p:cNvGrpSpPr/>
          <p:nvPr/>
        </p:nvGrpSpPr>
        <p:grpSpPr>
          <a:xfrm>
            <a:off x="162813" y="1173144"/>
            <a:ext cx="8822429" cy="4801314"/>
            <a:chOff x="162813" y="244202"/>
            <a:chExt cx="8822429" cy="4801314"/>
          </a:xfrm>
        </p:grpSpPr>
        <p:sp>
          <p:nvSpPr>
            <p:cNvPr id="6" name="TextBox 5"/>
            <p:cNvSpPr txBox="1"/>
            <p:nvPr/>
          </p:nvSpPr>
          <p:spPr>
            <a:xfrm>
              <a:off x="162813" y="244202"/>
              <a:ext cx="6534849" cy="4801314"/>
            </a:xfrm>
            <a:prstGeom prst="rect">
              <a:avLst/>
            </a:prstGeom>
            <a:noFill/>
          </p:spPr>
          <p:txBody>
            <a:bodyPr wrap="square" rtlCol="0">
              <a:spAutoFit/>
            </a:bodyPr>
            <a:lstStyle/>
            <a:p>
              <a:endParaRPr lang="en-US" b="1" dirty="0" smtClean="0">
                <a:solidFill>
                  <a:srgbClr val="C00000"/>
                </a:solidFill>
              </a:endParaRPr>
            </a:p>
            <a:p>
              <a:r>
                <a:rPr lang="fr-FR" b="1" dirty="0" smtClean="0">
                  <a:solidFill>
                    <a:srgbClr val="C00000"/>
                  </a:solidFill>
                </a:rPr>
                <a:t>Formative: </a:t>
              </a:r>
              <a:r>
                <a:rPr lang="fr-FR" dirty="0" smtClean="0"/>
                <a:t>Une évaluation formative est une méthode d'évaluation d'un programme, tandis que les activités du programme sont en cours. Cette partie de l'évaluation porte sur le processus de mise en œuvre.</a:t>
              </a:r>
              <a:endParaRPr lang="en-US" dirty="0" smtClean="0"/>
            </a:p>
            <a:p>
              <a:r>
                <a:rPr lang="en-US" dirty="0" smtClean="0"/>
                <a:t>	</a:t>
              </a:r>
              <a:r>
                <a:rPr lang="fr-FR" b="1" dirty="0" smtClean="0"/>
                <a:t>Quand l’utilis</a:t>
              </a:r>
              <a:r>
                <a:rPr lang="fr-FR" dirty="0" smtClean="0"/>
                <a:t>é</a:t>
              </a:r>
              <a:r>
                <a:rPr lang="fr-FR" b="1" dirty="0" smtClean="0"/>
                <a:t>e: </a:t>
              </a:r>
              <a:r>
                <a:rPr lang="fr-FR" dirty="0" smtClean="0"/>
                <a:t>pendant les programmes et projets</a:t>
              </a:r>
            </a:p>
            <a:p>
              <a:r>
                <a:rPr lang="fr-FR" b="1" dirty="0" smtClean="0"/>
                <a:t>	Qu'est-ce qu'il nous apprend: </a:t>
              </a:r>
              <a:r>
                <a:rPr lang="fr-FR" dirty="0" smtClean="0"/>
                <a:t>les conditions demis en 	œuvre du programme</a:t>
              </a:r>
              <a:endParaRPr lang="en-US" dirty="0" smtClean="0"/>
            </a:p>
            <a:p>
              <a:r>
                <a:rPr lang="en-US" b="1" dirty="0" err="1" smtClean="0">
                  <a:solidFill>
                    <a:schemeClr val="accent6"/>
                  </a:solidFill>
                </a:rPr>
                <a:t>sommative</a:t>
              </a:r>
              <a:r>
                <a:rPr lang="en-US" b="1" dirty="0" smtClean="0">
                  <a:solidFill>
                    <a:schemeClr val="accent6"/>
                  </a:solidFill>
                </a:rPr>
                <a:t> </a:t>
              </a:r>
              <a:r>
                <a:rPr lang="en-US" dirty="0" smtClean="0"/>
                <a:t>: </a:t>
              </a:r>
              <a:r>
                <a:rPr lang="fr-FR" dirty="0" smtClean="0"/>
                <a:t>Une évaluation sommative est une méthode d'évaluation de la réussite d'un programme à la fin des activités du programme. L'accent est mis sur les résultats. C’est ce que la plupart des gens pensent comme étant l'évaluation.</a:t>
              </a:r>
              <a:endParaRPr lang="en-US" dirty="0" smtClean="0"/>
            </a:p>
            <a:p>
              <a:r>
                <a:rPr lang="en-US" dirty="0"/>
                <a:t>	</a:t>
              </a:r>
              <a:r>
                <a:rPr lang="fr-FR" b="1" dirty="0" smtClean="0"/>
                <a:t> Quand l’utilis</a:t>
              </a:r>
              <a:r>
                <a:rPr lang="fr-FR" dirty="0" smtClean="0"/>
                <a:t>é</a:t>
              </a:r>
              <a:r>
                <a:rPr lang="fr-FR" b="1" dirty="0" smtClean="0"/>
                <a:t>e </a:t>
              </a:r>
              <a:r>
                <a:rPr lang="en-US" dirty="0" smtClean="0"/>
                <a:t>: </a:t>
              </a:r>
              <a:r>
                <a:rPr lang="fr-FR" dirty="0" smtClean="0"/>
                <a:t>à la fin des activités du programme</a:t>
              </a:r>
              <a:endParaRPr lang="en-US" dirty="0" smtClean="0"/>
            </a:p>
            <a:p>
              <a:r>
                <a:rPr lang="en-US" dirty="0"/>
                <a:t>	</a:t>
              </a:r>
              <a:r>
                <a:rPr lang="fr-FR" b="1" dirty="0" smtClean="0"/>
                <a:t> Qu'est-ce qu'il nous apprend</a:t>
              </a:r>
              <a:r>
                <a:rPr lang="en-US" dirty="0" smtClean="0"/>
                <a:t>: </a:t>
              </a:r>
              <a:r>
                <a:rPr lang="en-US" dirty="0" err="1" smtClean="0"/>
                <a:t>si</a:t>
              </a:r>
              <a:r>
                <a:rPr lang="en-US" dirty="0" smtClean="0"/>
                <a:t> les </a:t>
              </a:r>
              <a:r>
                <a:rPr lang="en-US" dirty="0" err="1" smtClean="0"/>
                <a:t>objectifs</a:t>
              </a:r>
              <a:r>
                <a:rPr lang="en-US" dirty="0" smtClean="0"/>
                <a:t> </a:t>
              </a:r>
              <a:r>
                <a:rPr lang="en-US" dirty="0" err="1" smtClean="0"/>
                <a:t>ont</a:t>
              </a:r>
              <a:r>
                <a:rPr lang="en-US" dirty="0" smtClean="0"/>
                <a:t> </a:t>
              </a:r>
              <a:r>
                <a:rPr lang="fr-FR" dirty="0" smtClean="0"/>
                <a:t>é</a:t>
              </a:r>
              <a:r>
                <a:rPr lang="en-US" dirty="0" smtClean="0"/>
                <a:t>t</a:t>
              </a:r>
              <a:r>
                <a:rPr lang="fr-FR" dirty="0" smtClean="0"/>
                <a:t>é</a:t>
              </a:r>
              <a:r>
                <a:rPr lang="en-US" dirty="0" smtClean="0"/>
                <a:t> 	</a:t>
              </a:r>
              <a:r>
                <a:rPr lang="en-US" dirty="0" err="1" smtClean="0"/>
                <a:t>atteints</a:t>
              </a:r>
              <a:endParaRPr lang="en-US" dirty="0" smtClean="0"/>
            </a:p>
            <a:p>
              <a:r>
                <a:rPr lang="en-US" dirty="0"/>
                <a:t>	</a:t>
              </a:r>
            </a:p>
          </p:txBody>
        </p:sp>
        <p:sp>
          <p:nvSpPr>
            <p:cNvPr id="10" name="Rectangle 9"/>
            <p:cNvSpPr/>
            <p:nvPr/>
          </p:nvSpPr>
          <p:spPr>
            <a:xfrm>
              <a:off x="6697662" y="244202"/>
              <a:ext cx="2287580" cy="23151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97662" y="2711709"/>
              <a:ext cx="2287580" cy="231510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935845" y="1940660"/>
            <a:ext cx="1807227" cy="477054"/>
          </a:xfrm>
          <a:prstGeom prst="rect">
            <a:avLst/>
          </a:prstGeom>
          <a:noFill/>
        </p:spPr>
        <p:txBody>
          <a:bodyPr wrap="square" rtlCol="0">
            <a:spAutoFit/>
          </a:bodyPr>
          <a:lstStyle/>
          <a:p>
            <a:pPr algn="ctr"/>
            <a:r>
              <a:rPr lang="en-US" sz="2500" dirty="0" smtClean="0">
                <a:solidFill>
                  <a:schemeClr val="accent6"/>
                </a:solidFill>
              </a:rPr>
              <a:t>Formative</a:t>
            </a:r>
            <a:endParaRPr lang="en-US" sz="2500" dirty="0">
              <a:solidFill>
                <a:schemeClr val="accent6"/>
              </a:solidFill>
            </a:endParaRPr>
          </a:p>
        </p:txBody>
      </p:sp>
      <p:sp>
        <p:nvSpPr>
          <p:cNvPr id="9" name="TextBox 8"/>
          <p:cNvSpPr txBox="1"/>
          <p:nvPr/>
        </p:nvSpPr>
        <p:spPr>
          <a:xfrm>
            <a:off x="6935845" y="4463018"/>
            <a:ext cx="1807227" cy="477054"/>
          </a:xfrm>
          <a:prstGeom prst="rect">
            <a:avLst/>
          </a:prstGeom>
          <a:noFill/>
        </p:spPr>
        <p:txBody>
          <a:bodyPr wrap="square" rtlCol="0">
            <a:spAutoFit/>
          </a:bodyPr>
          <a:lstStyle/>
          <a:p>
            <a:pPr algn="ctr"/>
            <a:r>
              <a:rPr lang="en-US" sz="2500" dirty="0" err="1" smtClean="0">
                <a:solidFill>
                  <a:schemeClr val="accent6"/>
                </a:solidFill>
              </a:rPr>
              <a:t>Sommative</a:t>
            </a:r>
            <a:endParaRPr lang="en-US" sz="2500" dirty="0">
              <a:solidFill>
                <a:schemeClr val="accent6"/>
              </a:solidFill>
            </a:endParaRPr>
          </a:p>
        </p:txBody>
      </p:sp>
    </p:spTree>
    <p:extLst>
      <p:ext uri="{BB962C8B-B14F-4D97-AF65-F5344CB8AC3E}">
        <p14:creationId xmlns:p14="http://schemas.microsoft.com/office/powerpoint/2010/main" xmlns="" val="188429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1027" y="0"/>
            <a:ext cx="1448333" cy="6685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4982" y="1078086"/>
            <a:ext cx="2069934" cy="2064382"/>
          </a:xfrm>
        </p:spPr>
        <p:txBody>
          <a:bodyPr anchor="t">
            <a:noAutofit/>
          </a:bodyPr>
          <a:lstStyle/>
          <a:p>
            <a:pPr algn="ctr"/>
            <a:r>
              <a:rPr lang="en-US" sz="3400" dirty="0" err="1" smtClean="0">
                <a:solidFill>
                  <a:schemeClr val="tx2">
                    <a:lumMod val="90000"/>
                    <a:lumOff val="10000"/>
                  </a:schemeClr>
                </a:solidFill>
              </a:rPr>
              <a:t>Mots</a:t>
            </a:r>
            <a:r>
              <a:rPr lang="en-US" sz="3400" dirty="0" smtClean="0">
                <a:solidFill>
                  <a:schemeClr val="tx2">
                    <a:lumMod val="90000"/>
                    <a:lumOff val="10000"/>
                  </a:schemeClr>
                </a:solidFill>
              </a:rPr>
              <a:t> </a:t>
            </a:r>
            <a:r>
              <a:rPr lang="en-US" sz="3400" dirty="0" err="1" smtClean="0">
                <a:solidFill>
                  <a:schemeClr val="tx2">
                    <a:lumMod val="90000"/>
                    <a:lumOff val="10000"/>
                  </a:schemeClr>
                </a:solidFill>
              </a:rPr>
              <a:t>clés</a:t>
            </a:r>
            <a:r>
              <a:rPr lang="en-US" sz="3400" dirty="0" smtClean="0">
                <a:solidFill>
                  <a:schemeClr val="tx2">
                    <a:lumMod val="90000"/>
                    <a:lumOff val="10000"/>
                  </a:schemeClr>
                </a:solidFill>
              </a:rPr>
              <a:t> à </a:t>
            </a:r>
            <a:r>
              <a:rPr lang="en-US" sz="3400" dirty="0" err="1" smtClean="0">
                <a:solidFill>
                  <a:schemeClr val="tx2">
                    <a:lumMod val="90000"/>
                    <a:lumOff val="10000"/>
                  </a:schemeClr>
                </a:solidFill>
              </a:rPr>
              <a:t>connaître</a:t>
            </a:r>
            <a:endParaRPr lang="en-US" sz="3400" dirty="0">
              <a:solidFill>
                <a:schemeClr val="tx2">
                  <a:lumMod val="90000"/>
                  <a:lumOff val="10000"/>
                </a:schemeClr>
              </a:solidFill>
            </a:endParaRPr>
          </a:p>
        </p:txBody>
      </p:sp>
      <p:sp>
        <p:nvSpPr>
          <p:cNvPr id="3" name="Content Placeholder 2"/>
          <p:cNvSpPr>
            <a:spLocks noGrp="1"/>
          </p:cNvSpPr>
          <p:nvPr>
            <p:ph idx="1"/>
          </p:nvPr>
        </p:nvSpPr>
        <p:spPr>
          <a:xfrm>
            <a:off x="2626411" y="0"/>
            <a:ext cx="6139763" cy="6858000"/>
          </a:xfrm>
        </p:spPr>
        <p:txBody>
          <a:bodyPr>
            <a:normAutofit fontScale="70000" lnSpcReduction="20000"/>
          </a:bodyPr>
          <a:lstStyle/>
          <a:p>
            <a:r>
              <a:rPr lang="en-US" b="1" dirty="0" err="1" smtClean="0"/>
              <a:t>Apport</a:t>
            </a:r>
            <a:r>
              <a:rPr lang="en-US" b="1" dirty="0" smtClean="0"/>
              <a:t> </a:t>
            </a:r>
            <a:r>
              <a:rPr lang="fr-FR" dirty="0" smtClean="0">
                <a:solidFill>
                  <a:srgbClr val="7F7F7F"/>
                </a:solidFill>
              </a:rPr>
              <a:t>Des ressources telles que des fonds, une assistance technique et d'autres ressources pour compléter un projet</a:t>
            </a:r>
            <a:endParaRPr lang="en-US" dirty="0" smtClean="0">
              <a:solidFill>
                <a:srgbClr val="7F7F7F"/>
              </a:solidFill>
            </a:endParaRPr>
          </a:p>
          <a:p>
            <a:r>
              <a:rPr lang="fr-FR" b="1" dirty="0" smtClean="0"/>
              <a:t>Activité</a:t>
            </a:r>
            <a:r>
              <a:rPr lang="fr-FR" dirty="0" smtClean="0"/>
              <a:t> Mesures prises ou les travaux effectués dans un projet visant à produire des réalisations spécifiques en utilisant entrées</a:t>
            </a:r>
            <a:endParaRPr lang="en-US" dirty="0" smtClean="0">
              <a:solidFill>
                <a:srgbClr val="7F7F7F"/>
              </a:solidFill>
            </a:endParaRPr>
          </a:p>
          <a:p>
            <a:r>
              <a:rPr lang="en-US" b="1" dirty="0" err="1" smtClean="0"/>
              <a:t>Rendement</a:t>
            </a:r>
            <a:r>
              <a:rPr lang="en-US" b="1" dirty="0" smtClean="0"/>
              <a:t> </a:t>
            </a:r>
            <a:r>
              <a:rPr lang="fr-FR" dirty="0" smtClean="0">
                <a:solidFill>
                  <a:srgbClr val="7F7F7F"/>
                </a:solidFill>
              </a:rPr>
              <a:t>Les résultats immédiats tangibles (facilement mesurables, pratique) à produire grâce à la gestion des ressources </a:t>
            </a:r>
            <a:endParaRPr lang="en-US" dirty="0" smtClean="0">
              <a:solidFill>
                <a:srgbClr val="7F7F7F"/>
              </a:solidFill>
            </a:endParaRPr>
          </a:p>
          <a:p>
            <a:r>
              <a:rPr lang="fr-FR" b="1" dirty="0" smtClean="0"/>
              <a:t>Résultat</a:t>
            </a:r>
            <a:r>
              <a:rPr lang="fr-FR" dirty="0" smtClean="0"/>
              <a:t> Les effets intermédiaires, souvent de comportement, résultant directement de résultats du projet. </a:t>
            </a:r>
          </a:p>
          <a:p>
            <a:r>
              <a:rPr lang="en-US" b="1" dirty="0" smtClean="0"/>
              <a:t>Impact</a:t>
            </a:r>
            <a:r>
              <a:rPr lang="en-US" dirty="0" smtClean="0"/>
              <a:t> </a:t>
            </a:r>
            <a:r>
              <a:rPr lang="fr-FR" dirty="0" smtClean="0"/>
              <a:t>Les changements de condition  des personnes qui bénéficient de votre travail qui reflètent généralement l'objectif du projet</a:t>
            </a:r>
            <a:endParaRPr lang="en-US" dirty="0" smtClean="0"/>
          </a:p>
          <a:p>
            <a:r>
              <a:rPr lang="en-US" b="1" dirty="0" err="1" smtClean="0"/>
              <a:t>Indicateur</a:t>
            </a:r>
            <a:r>
              <a:rPr lang="en-US" dirty="0" smtClean="0"/>
              <a:t>: </a:t>
            </a:r>
            <a:r>
              <a:rPr lang="fr-FR" dirty="0" smtClean="0">
                <a:solidFill>
                  <a:schemeClr val="tx1">
                    <a:lumMod val="50000"/>
                    <a:lumOff val="50000"/>
                  </a:schemeClr>
                </a:solidFill>
              </a:rPr>
              <a:t>Une mesure; il mesure la variation en unités qui peuvent être comparés à des unités du passée et du future. Il se concentre sur un seul aspect d'un programme</a:t>
            </a:r>
            <a:endParaRPr lang="en-US" dirty="0" smtClean="0"/>
          </a:p>
          <a:p>
            <a:r>
              <a:rPr lang="fr-FR" b="1" dirty="0" smtClean="0"/>
              <a:t>Intervenants</a:t>
            </a:r>
            <a:r>
              <a:rPr lang="fr-FR" b="1" dirty="0" smtClean="0">
                <a:solidFill>
                  <a:srgbClr val="7F7F7F"/>
                </a:solidFill>
              </a:rPr>
              <a:t>: </a:t>
            </a:r>
            <a:r>
              <a:rPr lang="fr-FR" dirty="0" smtClean="0">
                <a:solidFill>
                  <a:srgbClr val="7F7F7F"/>
                </a:solidFill>
              </a:rPr>
              <a:t>Les personnes ou organisations associées avec ou affectées par un projet</a:t>
            </a:r>
            <a:endParaRPr lang="en-US" dirty="0" smtClean="0">
              <a:solidFill>
                <a:srgbClr val="7F7F7F"/>
              </a:solidFill>
            </a:endParaRPr>
          </a:p>
          <a:p>
            <a:r>
              <a:rPr lang="fr-FR" b="1" dirty="0" smtClean="0"/>
              <a:t>Informations de base: </a:t>
            </a:r>
            <a:r>
              <a:rPr lang="fr-FR" dirty="0" smtClean="0"/>
              <a:t>Les informations recueillies dans les phases initiales d'un projet qui fournit une base pour mesurer les progrès</a:t>
            </a:r>
          </a:p>
          <a:p>
            <a:r>
              <a:rPr lang="fr-FR" b="1" dirty="0" smtClean="0"/>
              <a:t>Bénéficiaires</a:t>
            </a:r>
            <a:r>
              <a:rPr lang="fr-FR" dirty="0" smtClean="0"/>
              <a:t> </a:t>
            </a:r>
            <a:r>
              <a:rPr lang="en-US" b="1" dirty="0" smtClean="0"/>
              <a:t>: </a:t>
            </a:r>
            <a:r>
              <a:rPr lang="fr-FR" dirty="0" smtClean="0"/>
              <a:t>Les individus, groupes ou organisations qui bénéficient directement ou indirectement de l'intervention de développement. Parfois, les principaux bénéficiaires visés par un projet sont appelés parties prenantes primaires</a:t>
            </a:r>
            <a:endParaRPr lang="en-US" dirty="0" smtClean="0"/>
          </a:p>
          <a:p>
            <a:r>
              <a:rPr lang="en-US" b="1" dirty="0" smtClean="0"/>
              <a:t>Qualitative:</a:t>
            </a:r>
            <a:r>
              <a:rPr lang="en-US" dirty="0" smtClean="0"/>
              <a:t> </a:t>
            </a:r>
            <a:r>
              <a:rPr lang="fr-FR" dirty="0" smtClean="0">
                <a:solidFill>
                  <a:srgbClr val="7F7F7F"/>
                </a:solidFill>
              </a:rPr>
              <a:t>Quelque chose qui n’est pas exprimé sous forme numérique. Les données qualitatives décrivent normalement les connaissances, les attitudes ou les comportements des gens</a:t>
            </a:r>
            <a:endParaRPr lang="en-US" dirty="0" smtClean="0">
              <a:solidFill>
                <a:srgbClr val="7F7F7F"/>
              </a:solidFill>
            </a:endParaRPr>
          </a:p>
          <a:p>
            <a:r>
              <a:rPr lang="en-US" b="1" dirty="0" smtClean="0"/>
              <a:t>Quantitative:</a:t>
            </a:r>
            <a:r>
              <a:rPr lang="en-US" dirty="0" smtClean="0"/>
              <a:t> </a:t>
            </a:r>
            <a:r>
              <a:rPr lang="fr-FR" dirty="0" smtClean="0">
                <a:solidFill>
                  <a:srgbClr val="7F7F7F"/>
                </a:solidFill>
              </a:rPr>
              <a:t>Quelque chose mesurée ou mesurable ou concernées par la quantité et exprimé en nombre ou en quantités</a:t>
            </a:r>
            <a:endParaRPr lang="en-US" dirty="0" smtClean="0"/>
          </a:p>
          <a:p>
            <a:endParaRPr lang="en-US" dirty="0" smtClean="0"/>
          </a:p>
        </p:txBody>
      </p:sp>
      <p:pic>
        <p:nvPicPr>
          <p:cNvPr id="5" name="Picture 2" descr="GFC logo mid-res"/>
          <p:cNvPicPr>
            <a:picLocks noChangeAspect="1" noChangeArrowheads="1"/>
          </p:cNvPicPr>
          <p:nvPr/>
        </p:nvPicPr>
        <p:blipFill>
          <a:blip r:embed="rId3" cstate="print"/>
          <a:srcRect/>
          <a:stretch>
            <a:fillRect/>
          </a:stretch>
        </p:blipFill>
        <p:spPr bwMode="auto">
          <a:xfrm>
            <a:off x="434013" y="5734251"/>
            <a:ext cx="1780997" cy="783824"/>
          </a:xfrm>
          <a:prstGeom prst="rect">
            <a:avLst/>
          </a:prstGeom>
          <a:noFill/>
          <a:ln w="9525">
            <a:noFill/>
            <a:miter lim="800000"/>
            <a:headEnd/>
            <a:tailEnd/>
          </a:ln>
        </p:spPr>
      </p:pic>
      <p:pic>
        <p:nvPicPr>
          <p:cNvPr id="8" name="Picture 7" descr="the log frame tree.PNG"/>
          <p:cNvPicPr>
            <a:picLocks noChangeAspect="1"/>
          </p:cNvPicPr>
          <p:nvPr/>
        </p:nvPicPr>
        <p:blipFill>
          <a:blip r:embed="rId4"/>
          <a:srcRect l="21670" t="15092" r="24698"/>
          <a:stretch>
            <a:fillRect/>
          </a:stretch>
        </p:blipFill>
        <p:spPr>
          <a:xfrm>
            <a:off x="434013" y="3542483"/>
            <a:ext cx="1780997" cy="2075393"/>
          </a:xfrm>
          <a:prstGeom prst="rect">
            <a:avLst/>
          </a:prstGeom>
        </p:spPr>
      </p:pic>
      <p:sp>
        <p:nvSpPr>
          <p:cNvPr id="7" name="Rectangle 6"/>
          <p:cNvSpPr/>
          <p:nvPr/>
        </p:nvSpPr>
        <p:spPr>
          <a:xfrm>
            <a:off x="2626411" y="1597247"/>
            <a:ext cx="6139763" cy="637953"/>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3163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97662" y="113961"/>
            <a:ext cx="2240786" cy="43905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4275756262"/>
              </p:ext>
            </p:extLst>
          </p:nvPr>
        </p:nvGraphicFramePr>
        <p:xfrm>
          <a:off x="87458" y="1500180"/>
          <a:ext cx="1683464" cy="4159250"/>
        </p:xfrm>
        <a:graphic>
          <a:graphicData uri="http://schemas.openxmlformats.org/drawingml/2006/table">
            <a:tbl>
              <a:tblPr/>
              <a:tblGrid>
                <a:gridCol w="1683464"/>
              </a:tblGrid>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1" kern="1200" dirty="0" smtClean="0">
                          <a:solidFill>
                            <a:schemeClr val="bg1"/>
                          </a:solidFill>
                          <a:latin typeface="Arial" pitchFamily="34" charset="0"/>
                          <a:ea typeface="+mn-ea"/>
                          <a:cs typeface="Arial" pitchFamily="34" charset="0"/>
                        </a:rPr>
                        <a:t>APPORT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b="0" kern="1200" dirty="0" smtClean="0">
                          <a:solidFill>
                            <a:schemeClr val="bg1"/>
                          </a:solidFill>
                          <a:latin typeface="Arial" pitchFamily="34" charset="0"/>
                          <a:ea typeface="+mn-ea"/>
                          <a:cs typeface="Arial" pitchFamily="34" charset="0"/>
                        </a:rPr>
                        <a:t>(</a:t>
                      </a:r>
                      <a:r>
                        <a:rPr lang="en-US" sz="1400" b="0" kern="1200" dirty="0" err="1" smtClean="0">
                          <a:solidFill>
                            <a:schemeClr val="bg1"/>
                          </a:solidFill>
                          <a:latin typeface="Arial" pitchFamily="34" charset="0"/>
                          <a:ea typeface="+mn-ea"/>
                          <a:cs typeface="Arial" pitchFamily="34" charset="0"/>
                        </a:rPr>
                        <a:t>Ressources</a:t>
                      </a:r>
                      <a:r>
                        <a:rPr lang="en-US" sz="1400" b="0" kern="1200" dirty="0" smtClean="0">
                          <a:solidFill>
                            <a:schemeClr val="bg1"/>
                          </a:solidFill>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Temps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Argent</a:t>
                      </a: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Donateurs</a:t>
                      </a: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Equipements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Aménagements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99560063"/>
              </p:ext>
            </p:extLst>
          </p:nvPr>
        </p:nvGraphicFramePr>
        <p:xfrm>
          <a:off x="1781586" y="1503099"/>
          <a:ext cx="1929362" cy="4159250"/>
        </p:xfrm>
        <a:graphic>
          <a:graphicData uri="http://schemas.openxmlformats.org/drawingml/2006/table">
            <a:tbl>
              <a:tblPr/>
              <a:tblGrid>
                <a:gridCol w="1929362"/>
              </a:tblGrid>
              <a:tr h="1600200">
                <a:tc>
                  <a:txBody>
                    <a:bodyPr/>
                    <a:lstStyle/>
                    <a:p>
                      <a:r>
                        <a:rPr lang="fr-BE" sz="1800" b="1" kern="1200" dirty="0" smtClean="0">
                          <a:solidFill>
                            <a:schemeClr val="bg1"/>
                          </a:solidFill>
                          <a:latin typeface="Arial" pitchFamily="34" charset="0"/>
                          <a:ea typeface="+mn-ea"/>
                          <a:cs typeface="Arial" pitchFamily="34" charset="0"/>
                        </a:rPr>
                        <a:t>PROGRAMMES</a:t>
                      </a:r>
                    </a:p>
                    <a:p>
                      <a:r>
                        <a:rPr lang="fr-BE" sz="1400" b="0" kern="1200" dirty="0" smtClean="0">
                          <a:solidFill>
                            <a:schemeClr val="bg1"/>
                          </a:solidFill>
                          <a:latin typeface="Arial" pitchFamily="34" charset="0"/>
                          <a:ea typeface="+mn-ea"/>
                          <a:cs typeface="Arial" pitchFamily="34" charset="0"/>
                        </a:rPr>
                        <a:t>(Interventions)</a:t>
                      </a:r>
                      <a:endParaRPr lang="en-US" sz="1400" b="0" kern="1200" dirty="0">
                        <a:solidFill>
                          <a:schemeClr val="bg1"/>
                        </a:solidFill>
                        <a:latin typeface="Arial" pitchFamily="34" charset="0"/>
                        <a:ea typeface="+mn-ea"/>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Services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Formations</a:t>
                      </a: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Visites à domicile </a:t>
                      </a: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Classes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BE" sz="1600" kern="1200" dirty="0" smtClean="0">
                          <a:solidFill>
                            <a:schemeClr val="tx1"/>
                          </a:solidFill>
                          <a:latin typeface="Arial" pitchFamily="34" charset="0"/>
                          <a:ea typeface="+mn-ea"/>
                          <a:cs typeface="Arial" pitchFamily="34" charset="0"/>
                        </a:rPr>
                        <a:t>Séances thérapeutiques</a:t>
                      </a: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593307470"/>
              </p:ext>
            </p:extLst>
          </p:nvPr>
        </p:nvGraphicFramePr>
        <p:xfrm>
          <a:off x="3710948" y="1503099"/>
          <a:ext cx="1963633" cy="4159250"/>
        </p:xfrm>
        <a:graphic>
          <a:graphicData uri="http://schemas.openxmlformats.org/drawingml/2006/table">
            <a:tbl>
              <a:tblPr/>
              <a:tblGrid>
                <a:gridCol w="1963633"/>
              </a:tblGrid>
              <a:tr h="1600200">
                <a:tc>
                  <a:txBody>
                    <a:bodyPr/>
                    <a:lstStyle/>
                    <a:p>
                      <a:r>
                        <a:rPr lang="fr-BE" sz="1800" b="1" kern="1200" dirty="0" smtClean="0">
                          <a:solidFill>
                            <a:schemeClr val="bg1"/>
                          </a:solidFill>
                          <a:latin typeface="Arial" pitchFamily="34" charset="0"/>
                          <a:ea typeface="+mn-ea"/>
                          <a:cs typeface="Arial" pitchFamily="34" charset="0"/>
                        </a:rPr>
                        <a:t>RENDEMENT </a:t>
                      </a:r>
                      <a:r>
                        <a:rPr lang="fr-BE" sz="1400" b="0" kern="1200" dirty="0" smtClean="0">
                          <a:solidFill>
                            <a:schemeClr val="bg1"/>
                          </a:solidFill>
                          <a:latin typeface="Arial" pitchFamily="34" charset="0"/>
                          <a:ea typeface="+mn-ea"/>
                          <a:cs typeface="Arial" pitchFamily="34" charset="0"/>
                        </a:rPr>
                        <a:t>(Résultats directs issus des interventions) </a:t>
                      </a:r>
                      <a:endParaRPr lang="en-US" sz="1400" b="0" kern="1200" dirty="0">
                        <a:solidFill>
                          <a:schemeClr val="bg1"/>
                        </a:solidFill>
                        <a:latin typeface="Arial" pitchFamily="34" charset="0"/>
                        <a:ea typeface="+mn-ea"/>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59050">
                <a:tc>
                  <a:txBody>
                    <a:bodyPr/>
                    <a:lstStyle/>
                    <a:p>
                      <a:r>
                        <a:rPr lang="fr-BE" sz="1600" kern="1200" dirty="0" smtClean="0">
                          <a:solidFill>
                            <a:schemeClr val="tx1"/>
                          </a:solidFill>
                          <a:latin typeface="Arial" pitchFamily="34" charset="0"/>
                          <a:ea typeface="+mn-ea"/>
                          <a:cs typeface="Arial" pitchFamily="34" charset="0"/>
                        </a:rPr>
                        <a:t>Qui avons-nous atteints (#) </a:t>
                      </a:r>
                      <a:endParaRPr lang="en-US" sz="1600" kern="1200" dirty="0" smtClean="0">
                        <a:solidFill>
                          <a:schemeClr val="tx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r>
                        <a:rPr lang="fr-BE" sz="1600" kern="1200" dirty="0" smtClean="0">
                          <a:solidFill>
                            <a:schemeClr val="tx1"/>
                          </a:solidFill>
                          <a:latin typeface="Arial" pitchFamily="34" charset="0"/>
                          <a:ea typeface="+mn-ea"/>
                          <a:cs typeface="Arial" pitchFamily="34" charset="0"/>
                        </a:rPr>
                        <a:t>Qu'avons-nous fait? (action et fréquence / durée)</a:t>
                      </a:r>
                      <a:endParaRPr lang="en-US" sz="1600" kern="1200" dirty="0">
                        <a:solidFill>
                          <a:schemeClr val="tx1"/>
                        </a:solidFill>
                        <a:latin typeface="Arial" pitchFamily="34" charset="0"/>
                        <a:ea typeface="+mn-ea"/>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2918921400"/>
              </p:ext>
            </p:extLst>
          </p:nvPr>
        </p:nvGraphicFramePr>
        <p:xfrm>
          <a:off x="5674581" y="1492566"/>
          <a:ext cx="1672656" cy="4171976"/>
        </p:xfrm>
        <a:graphic>
          <a:graphicData uri="http://schemas.openxmlformats.org/drawingml/2006/table">
            <a:tbl>
              <a:tblPr/>
              <a:tblGrid>
                <a:gridCol w="1672656"/>
              </a:tblGrid>
              <a:tr h="1606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BE" sz="1800" b="1" kern="1200" dirty="0" smtClean="0">
                          <a:solidFill>
                            <a:schemeClr val="bg1"/>
                          </a:solidFill>
                          <a:latin typeface="Arial" pitchFamily="34" charset="0"/>
                          <a:ea typeface="+mn-ea"/>
                          <a:cs typeface="Arial" pitchFamily="34" charset="0"/>
                        </a:rPr>
                        <a:t>RÉSULTATS</a:t>
                      </a:r>
                      <a:r>
                        <a:rPr lang="fr-BE" sz="1800" b="0" kern="1200" dirty="0" smtClean="0">
                          <a:solidFill>
                            <a:schemeClr val="bg1"/>
                          </a:solidFill>
                          <a:latin typeface="Arial" pitchFamily="34" charset="0"/>
                          <a:ea typeface="+mn-ea"/>
                          <a:cs typeface="Arial" pitchFamily="34" charset="0"/>
                        </a:rPr>
                        <a:t> </a:t>
                      </a:r>
                      <a:r>
                        <a:rPr lang="fr-BE" sz="1400" b="0" kern="1200" dirty="0" smtClean="0">
                          <a:solidFill>
                            <a:schemeClr val="bg1"/>
                          </a:solidFill>
                          <a:latin typeface="Arial" pitchFamily="34" charset="0"/>
                          <a:ea typeface="+mn-ea"/>
                          <a:cs typeface="Arial" pitchFamily="34" charset="0"/>
                        </a:rPr>
                        <a:t>(Changement observe auprès des participants, effet du projet)</a:t>
                      </a:r>
                      <a:endParaRPr kumimoji="0" lang="en-US" sz="1400" b="0" i="0" u="none" strike="noStrike" cap="none" normalizeH="0" baseline="0" dirty="0" smtClean="0">
                        <a:ln>
                          <a:noFill/>
                        </a:ln>
                        <a:solidFill>
                          <a:schemeClr val="bg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652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sz="1600" kern="1200" dirty="0" smtClean="0">
                          <a:solidFill>
                            <a:schemeClr val="tx1"/>
                          </a:solidFill>
                          <a:latin typeface="Arial" pitchFamily="34" charset="0"/>
                          <a:ea typeface="+mn-ea"/>
                          <a:cs typeface="Arial" pitchFamily="34" charset="0"/>
                        </a:rPr>
                        <a:t>Comportement</a:t>
                      </a:r>
                    </a:p>
                    <a:p>
                      <a:pPr marL="0" marR="0" lvl="0" indent="0" algn="l" defTabSz="914400" rtl="0" eaLnBrk="1" fontAlgn="base" latinLnBrk="0" hangingPunct="1">
                        <a:lnSpc>
                          <a:spcPct val="100000"/>
                        </a:lnSpc>
                        <a:spcBef>
                          <a:spcPct val="0"/>
                        </a:spcBef>
                        <a:spcAft>
                          <a:spcPct val="0"/>
                        </a:spcAft>
                        <a:buClrTx/>
                        <a:buSzTx/>
                        <a:buFontTx/>
                        <a:buNone/>
                        <a:tabLst/>
                        <a:defRPr/>
                      </a:pPr>
                      <a:r>
                        <a:rPr lang="fr-BE" sz="1600" kern="1200" dirty="0" smtClean="0">
                          <a:solidFill>
                            <a:schemeClr val="tx1"/>
                          </a:solidFill>
                          <a:latin typeface="Arial" pitchFamily="34" charset="0"/>
                          <a:ea typeface="+mn-ea"/>
                          <a:cs typeface="Arial" pitchFamily="34" charset="0"/>
                        </a:rPr>
                        <a:t>Conscience Connaissance Compétences Pratique </a:t>
                      </a:r>
                    </a:p>
                    <a:p>
                      <a:pPr marL="0" marR="0" lvl="0" indent="0" algn="l" defTabSz="914400" rtl="0" eaLnBrk="1" fontAlgn="base" latinLnBrk="0" hangingPunct="1">
                        <a:lnSpc>
                          <a:spcPct val="100000"/>
                        </a:lnSpc>
                        <a:spcBef>
                          <a:spcPct val="0"/>
                        </a:spcBef>
                        <a:spcAft>
                          <a:spcPct val="0"/>
                        </a:spcAft>
                        <a:buClrTx/>
                        <a:buSzTx/>
                        <a:buFontTx/>
                        <a:buNone/>
                        <a:tabLst/>
                        <a:defRPr/>
                      </a:pPr>
                      <a:r>
                        <a:rPr lang="fr-BE" sz="1600" kern="1200" dirty="0" smtClean="0">
                          <a:solidFill>
                            <a:schemeClr val="tx1"/>
                          </a:solidFill>
                          <a:latin typeface="Arial" pitchFamily="34" charset="0"/>
                          <a:ea typeface="+mn-ea"/>
                          <a:cs typeface="Arial" pitchFamily="34" charset="0"/>
                        </a:rPr>
                        <a:t>Attitude</a:t>
                      </a:r>
                      <a:endParaRPr lang="en-US" sz="1600" kern="1200" dirty="0" smtClean="0">
                        <a:solidFill>
                          <a:schemeClr val="tx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803985810"/>
              </p:ext>
            </p:extLst>
          </p:nvPr>
        </p:nvGraphicFramePr>
        <p:xfrm>
          <a:off x="7343760" y="1492565"/>
          <a:ext cx="1657442" cy="4189926"/>
        </p:xfrm>
        <a:graphic>
          <a:graphicData uri="http://schemas.openxmlformats.org/drawingml/2006/table">
            <a:tbl>
              <a:tblPr/>
              <a:tblGrid>
                <a:gridCol w="1657442"/>
              </a:tblGrid>
              <a:tr h="1599126">
                <a:tc>
                  <a:txBody>
                    <a:bodyPr/>
                    <a:lstStyle/>
                    <a:p>
                      <a:r>
                        <a:rPr lang="fr-BE" sz="1800" b="1" kern="1200" dirty="0" smtClean="0">
                          <a:solidFill>
                            <a:schemeClr val="bg1"/>
                          </a:solidFill>
                          <a:latin typeface="Arial" pitchFamily="34" charset="0"/>
                          <a:ea typeface="+mn-ea"/>
                          <a:cs typeface="Arial" pitchFamily="34" charset="0"/>
                        </a:rPr>
                        <a:t>IMPACT</a:t>
                      </a:r>
                    </a:p>
                    <a:p>
                      <a:r>
                        <a:rPr lang="fr-BE" sz="1400" b="0" kern="1200" dirty="0" smtClean="0">
                          <a:solidFill>
                            <a:schemeClr val="bg1"/>
                          </a:solidFill>
                          <a:latin typeface="Arial" pitchFamily="34" charset="0"/>
                          <a:ea typeface="+mn-ea"/>
                          <a:cs typeface="Arial" pitchFamily="34" charset="0"/>
                        </a:rPr>
                        <a:t>(Changement dans la société) </a:t>
                      </a:r>
                      <a:endParaRPr lang="en-US" sz="1400" b="0" kern="1200" dirty="0" smtClean="0">
                        <a:solidFill>
                          <a:schemeClr val="bg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2568129">
                <a:tc>
                  <a:txBody>
                    <a:bodyPr/>
                    <a:lstStyle/>
                    <a:p>
                      <a:r>
                        <a:rPr lang="fr-BE" sz="1600" kern="1200" dirty="0" smtClean="0">
                          <a:solidFill>
                            <a:schemeClr val="tx1"/>
                          </a:solidFill>
                          <a:latin typeface="Arial" pitchFamily="34" charset="0"/>
                          <a:ea typeface="+mn-ea"/>
                          <a:cs typeface="Arial" pitchFamily="34" charset="0"/>
                        </a:rPr>
                        <a:t>Environnement</a:t>
                      </a:r>
                    </a:p>
                    <a:p>
                      <a:r>
                        <a:rPr lang="fr-BE" sz="1600" kern="1200" dirty="0" smtClean="0">
                          <a:solidFill>
                            <a:schemeClr val="tx1"/>
                          </a:solidFill>
                          <a:latin typeface="Arial" pitchFamily="34" charset="0"/>
                          <a:ea typeface="+mn-ea"/>
                          <a:cs typeface="Arial" pitchFamily="34" charset="0"/>
                        </a:rPr>
                        <a:t>Condition</a:t>
                      </a:r>
                      <a:r>
                        <a:rPr lang="fr-BE" sz="1600" kern="1200" baseline="0" dirty="0" smtClean="0">
                          <a:solidFill>
                            <a:schemeClr val="tx1"/>
                          </a:solidFill>
                          <a:latin typeface="Arial" pitchFamily="34" charset="0"/>
                          <a:ea typeface="+mn-ea"/>
                          <a:cs typeface="Arial" pitchFamily="34" charset="0"/>
                        </a:rPr>
                        <a:t> </a:t>
                      </a:r>
                      <a:r>
                        <a:rPr lang="fr-BE" sz="1600" kern="1200" dirty="0" smtClean="0">
                          <a:solidFill>
                            <a:schemeClr val="tx1"/>
                          </a:solidFill>
                          <a:latin typeface="Arial" pitchFamily="34" charset="0"/>
                          <a:ea typeface="+mn-ea"/>
                          <a:cs typeface="Arial" pitchFamily="34" charset="0"/>
                        </a:rPr>
                        <a:t>sociale Condition politique Situation</a:t>
                      </a:r>
                      <a:r>
                        <a:rPr lang="fr-BE" sz="1600" kern="1200" baseline="0" dirty="0" smtClean="0">
                          <a:solidFill>
                            <a:schemeClr val="tx1"/>
                          </a:solidFill>
                          <a:latin typeface="Arial" pitchFamily="34" charset="0"/>
                          <a:ea typeface="+mn-ea"/>
                          <a:cs typeface="Arial" pitchFamily="34" charset="0"/>
                        </a:rPr>
                        <a:t> </a:t>
                      </a:r>
                      <a:r>
                        <a:rPr lang="fr-BE" sz="1600" kern="1200" dirty="0" smtClean="0">
                          <a:solidFill>
                            <a:schemeClr val="tx1"/>
                          </a:solidFill>
                          <a:latin typeface="Arial" pitchFamily="34" charset="0"/>
                          <a:ea typeface="+mn-ea"/>
                          <a:cs typeface="Arial" pitchFamily="34" charset="0"/>
                        </a:rPr>
                        <a:t>économique Politique</a:t>
                      </a:r>
                      <a:endParaRPr lang="en-US" sz="1600" kern="1200" dirty="0" smtClean="0">
                        <a:solidFill>
                          <a:schemeClr val="tx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sp>
        <p:nvSpPr>
          <p:cNvPr id="12" name="Right Arrow 11"/>
          <p:cNvSpPr/>
          <p:nvPr/>
        </p:nvSpPr>
        <p:spPr>
          <a:xfrm>
            <a:off x="1444824"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3251564"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5191332"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539276" y="2647690"/>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4" name="TextBox 3"/>
          <p:cNvSpPr txBox="1"/>
          <p:nvPr/>
        </p:nvSpPr>
        <p:spPr>
          <a:xfrm>
            <a:off x="1977346" y="376318"/>
            <a:ext cx="5189308" cy="646331"/>
          </a:xfrm>
          <a:prstGeom prst="rect">
            <a:avLst/>
          </a:prstGeom>
          <a:noFill/>
        </p:spPr>
        <p:txBody>
          <a:bodyPr wrap="square" rtlCol="0">
            <a:spAutoFit/>
          </a:bodyPr>
          <a:lstStyle/>
          <a:p>
            <a:pPr algn="ctr"/>
            <a:r>
              <a:rPr lang="fr-BE" sz="3600" dirty="0" smtClean="0">
                <a:solidFill>
                  <a:srgbClr val="0F3661"/>
                </a:solidFill>
              </a:rPr>
              <a:t>Le cadre logique </a:t>
            </a:r>
            <a:endParaRPr lang="en-US" sz="3600" dirty="0">
              <a:solidFill>
                <a:srgbClr val="0F3661"/>
              </a:solidFill>
            </a:endParaRPr>
          </a:p>
        </p:txBody>
      </p:sp>
      <p:sp>
        <p:nvSpPr>
          <p:cNvPr id="22" name="TextBox 21"/>
          <p:cNvSpPr txBox="1"/>
          <p:nvPr/>
        </p:nvSpPr>
        <p:spPr>
          <a:xfrm>
            <a:off x="220837" y="6064237"/>
            <a:ext cx="966735" cy="369332"/>
          </a:xfrm>
          <a:prstGeom prst="rect">
            <a:avLst/>
          </a:prstGeom>
          <a:noFill/>
        </p:spPr>
        <p:txBody>
          <a:bodyPr wrap="square" rtlCol="0">
            <a:spAutoFit/>
          </a:bodyPr>
          <a:lstStyle/>
          <a:p>
            <a:r>
              <a:rPr lang="en-US" dirty="0" smtClean="0">
                <a:solidFill>
                  <a:schemeClr val="accent6"/>
                </a:solidFill>
              </a:rPr>
              <a:t>Avant</a:t>
            </a:r>
            <a:endParaRPr lang="en-US" dirty="0">
              <a:solidFill>
                <a:schemeClr val="accent6"/>
              </a:solidFill>
            </a:endParaRPr>
          </a:p>
        </p:txBody>
      </p:sp>
      <p:sp>
        <p:nvSpPr>
          <p:cNvPr id="23" name="TextBox 22"/>
          <p:cNvSpPr txBox="1"/>
          <p:nvPr/>
        </p:nvSpPr>
        <p:spPr>
          <a:xfrm>
            <a:off x="1596188" y="6041910"/>
            <a:ext cx="1149619" cy="369332"/>
          </a:xfrm>
          <a:prstGeom prst="rect">
            <a:avLst/>
          </a:prstGeom>
          <a:noFill/>
        </p:spPr>
        <p:txBody>
          <a:bodyPr wrap="square" rtlCol="0">
            <a:spAutoFit/>
          </a:bodyPr>
          <a:lstStyle/>
          <a:p>
            <a:r>
              <a:rPr lang="en-US" dirty="0" smtClean="0">
                <a:solidFill>
                  <a:schemeClr val="accent6"/>
                </a:solidFill>
              </a:rPr>
              <a:t>Activité</a:t>
            </a:r>
            <a:endParaRPr lang="en-US" dirty="0">
              <a:solidFill>
                <a:schemeClr val="accent6"/>
              </a:solidFill>
            </a:endParaRPr>
          </a:p>
        </p:txBody>
      </p:sp>
      <p:sp>
        <p:nvSpPr>
          <p:cNvPr id="24" name="TextBox 23"/>
          <p:cNvSpPr txBox="1"/>
          <p:nvPr/>
        </p:nvSpPr>
        <p:spPr>
          <a:xfrm>
            <a:off x="4657699" y="6064237"/>
            <a:ext cx="2738619" cy="369332"/>
          </a:xfrm>
          <a:prstGeom prst="rect">
            <a:avLst/>
          </a:prstGeom>
          <a:noFill/>
        </p:spPr>
        <p:txBody>
          <a:bodyPr wrap="square" rtlCol="0">
            <a:spAutoFit/>
          </a:bodyPr>
          <a:lstStyle/>
          <a:p>
            <a:r>
              <a:rPr lang="en-US" dirty="0" smtClean="0">
                <a:solidFill>
                  <a:schemeClr val="accent6"/>
                </a:solidFill>
              </a:rPr>
              <a:t>Changement</a:t>
            </a:r>
            <a:r>
              <a:rPr lang="en-US" dirty="0" smtClean="0"/>
              <a:t> </a:t>
            </a:r>
            <a:r>
              <a:rPr lang="en-US" dirty="0" smtClean="0">
                <a:solidFill>
                  <a:schemeClr val="accent6"/>
                </a:solidFill>
              </a:rPr>
              <a:t>= </a:t>
            </a:r>
            <a:r>
              <a:rPr lang="fr-FR" dirty="0" smtClean="0">
                <a:solidFill>
                  <a:schemeClr val="accent6"/>
                </a:solidFill>
              </a:rPr>
              <a:t>Résultat</a:t>
            </a:r>
            <a:r>
              <a:rPr lang="fr-FR" dirty="0" smtClean="0"/>
              <a:t> </a:t>
            </a:r>
            <a:endParaRPr lang="en-US" dirty="0">
              <a:solidFill>
                <a:schemeClr val="accent6"/>
              </a:solidFill>
            </a:endParaRPr>
          </a:p>
        </p:txBody>
      </p:sp>
      <p:sp>
        <p:nvSpPr>
          <p:cNvPr id="25" name="TextBox 24"/>
          <p:cNvSpPr txBox="1"/>
          <p:nvPr/>
        </p:nvSpPr>
        <p:spPr>
          <a:xfrm>
            <a:off x="3191291" y="6041910"/>
            <a:ext cx="1090818" cy="369332"/>
          </a:xfrm>
          <a:prstGeom prst="rect">
            <a:avLst/>
          </a:prstGeom>
          <a:noFill/>
        </p:spPr>
        <p:txBody>
          <a:bodyPr wrap="square" rtlCol="0">
            <a:spAutoFit/>
          </a:bodyPr>
          <a:lstStyle/>
          <a:p>
            <a:r>
              <a:rPr lang="en-US" dirty="0" smtClean="0">
                <a:solidFill>
                  <a:schemeClr val="accent6"/>
                </a:solidFill>
              </a:rPr>
              <a:t>Après</a:t>
            </a:r>
            <a:endParaRPr lang="en-US" dirty="0">
              <a:solidFill>
                <a:schemeClr val="accent6"/>
              </a:solidFill>
            </a:endParaRPr>
          </a:p>
        </p:txBody>
      </p:sp>
      <p:sp>
        <p:nvSpPr>
          <p:cNvPr id="26" name="Right Arrow 25"/>
          <p:cNvSpPr/>
          <p:nvPr/>
        </p:nvSpPr>
        <p:spPr>
          <a:xfrm>
            <a:off x="2586169" y="6177853"/>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1025724" y="6184010"/>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3979290" y="6157975"/>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643669" y="5920082"/>
            <a:ext cx="2700091" cy="659622"/>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20837" y="4643120"/>
            <a:ext cx="388763" cy="447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998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descr="GFC logo mid-r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0591" y="0"/>
            <a:ext cx="1780997" cy="783824"/>
          </a:xfrm>
          <a:prstGeom prst="rect">
            <a:avLst/>
          </a:prstGeom>
          <a:noFill/>
          <a:ln w="9525">
            <a:noFill/>
            <a:miter lim="800000"/>
            <a:headEnd/>
            <a:tailEnd/>
          </a:ln>
        </p:spPr>
      </p:pic>
      <p:sp>
        <p:nvSpPr>
          <p:cNvPr id="2" name="Title 1"/>
          <p:cNvSpPr>
            <a:spLocks noGrp="1"/>
          </p:cNvSpPr>
          <p:nvPr>
            <p:ph type="title"/>
          </p:nvPr>
        </p:nvSpPr>
        <p:spPr>
          <a:xfrm>
            <a:off x="498474" y="302664"/>
            <a:ext cx="7556313" cy="1116106"/>
          </a:xfrm>
        </p:spPr>
        <p:txBody>
          <a:bodyPr/>
          <a:lstStyle/>
          <a:p>
            <a:r>
              <a:rPr lang="fr-BE" dirty="0" smtClean="0">
                <a:solidFill>
                  <a:srgbClr val="0F3661"/>
                </a:solidFill>
              </a:rPr>
              <a:t>Exemple de cadre logique</a:t>
            </a:r>
            <a:endParaRPr lang="en-US" dirty="0">
              <a:solidFill>
                <a:srgbClr val="0F3661"/>
              </a:solidFill>
            </a:endParaRPr>
          </a:p>
        </p:txBody>
      </p:sp>
      <p:sp>
        <p:nvSpPr>
          <p:cNvPr id="3" name="Content Placeholder 2"/>
          <p:cNvSpPr>
            <a:spLocks noGrp="1"/>
          </p:cNvSpPr>
          <p:nvPr>
            <p:ph sz="half" idx="1"/>
          </p:nvPr>
        </p:nvSpPr>
        <p:spPr>
          <a:xfrm>
            <a:off x="286059" y="833211"/>
            <a:ext cx="3663642" cy="6024789"/>
          </a:xfrm>
        </p:spPr>
        <p:txBody>
          <a:bodyPr>
            <a:normAutofit lnSpcReduction="10000"/>
          </a:bodyPr>
          <a:lstStyle/>
          <a:p>
            <a:r>
              <a:rPr lang="fr-BE" b="1" dirty="0" smtClean="0"/>
              <a:t>Augmentation des inscriptions universitaires </a:t>
            </a:r>
            <a:endParaRPr lang="en-US" b="1" dirty="0" smtClean="0"/>
          </a:p>
          <a:p>
            <a:r>
              <a:rPr lang="fr-BE" b="1" dirty="0" smtClean="0"/>
              <a:t>90% d’élèves dans le programme de tutorat passent leur examen </a:t>
            </a:r>
            <a:endParaRPr lang="en-US" b="1" dirty="0" smtClean="0"/>
          </a:p>
          <a:p>
            <a:r>
              <a:rPr lang="fr-BE" b="1" dirty="0" smtClean="0"/>
              <a:t>20 heures de cours de mathématiques parascolaires prévues </a:t>
            </a:r>
            <a:endParaRPr lang="en-US" b="1" dirty="0" smtClean="0"/>
          </a:p>
          <a:p>
            <a:r>
              <a:rPr lang="fr-BE" b="1" dirty="0" smtClean="0"/>
              <a:t>Tutorat est offert </a:t>
            </a:r>
            <a:endParaRPr lang="en-US" b="1" dirty="0" smtClean="0"/>
          </a:p>
          <a:p>
            <a:r>
              <a:rPr lang="fr-BE" b="1" dirty="0" smtClean="0"/>
              <a:t>Tuteurs recrutés et des salles de classe arrangées pour le tutorat </a:t>
            </a:r>
            <a:endParaRPr lang="en-US" b="1" dirty="0" smtClean="0"/>
          </a:p>
          <a:p>
            <a:r>
              <a:rPr lang="fr-BE" b="1" dirty="0" smtClean="0"/>
              <a:t>Beaucoup d’élèves ne sont pas en mesure de fréquenter l'université parce qu'ils ne sont pas prêts pour l’examen de fin d'année</a:t>
            </a:r>
            <a:endParaRPr lang="en-US" b="1" dirty="0" smtClean="0"/>
          </a:p>
          <a:p>
            <a:endParaRPr lang="en-US" dirty="0"/>
          </a:p>
        </p:txBody>
      </p:sp>
      <p:sp>
        <p:nvSpPr>
          <p:cNvPr id="5" name="Rectangle 4"/>
          <p:cNvSpPr>
            <a:spLocks noChangeArrowheads="1"/>
          </p:cNvSpPr>
          <p:nvPr/>
        </p:nvSpPr>
        <p:spPr bwMode="auto">
          <a:xfrm>
            <a:off x="3949701" y="3478641"/>
            <a:ext cx="2514600" cy="609600"/>
          </a:xfrm>
          <a:prstGeom prst="rect">
            <a:avLst/>
          </a:prstGeom>
          <a:solidFill>
            <a:srgbClr val="F5CE0F"/>
          </a:solidFill>
          <a:ln w="9525">
            <a:noFill/>
            <a:miter lim="800000"/>
            <a:headEnd/>
            <a:tailEnd/>
          </a:ln>
          <a:effectLst/>
        </p:spPr>
        <p:txBody>
          <a:bodyPr anchor="ctr"/>
          <a:lstStyle/>
          <a:p>
            <a:pPr algn="ctr">
              <a:defRPr/>
            </a:pPr>
            <a:r>
              <a:rPr lang="en-US" dirty="0" smtClean="0">
                <a:solidFill>
                  <a:schemeClr val="lt1"/>
                </a:solidFill>
                <a:latin typeface="+mn-lt"/>
                <a:ea typeface="+mn-ea"/>
              </a:rPr>
              <a:t>ACTIVIT</a:t>
            </a:r>
            <a:r>
              <a:rPr lang="fr-BE" dirty="0" smtClean="0">
                <a:solidFill>
                  <a:schemeClr val="bg1"/>
                </a:solidFill>
                <a:cs typeface="Arial" pitchFamily="34" charset="0"/>
              </a:rPr>
              <a:t>É</a:t>
            </a:r>
            <a:r>
              <a:rPr lang="en-US" dirty="0" smtClean="0">
                <a:solidFill>
                  <a:schemeClr val="lt1"/>
                </a:solidFill>
                <a:latin typeface="+mn-lt"/>
                <a:ea typeface="+mn-ea"/>
              </a:rPr>
              <a:t>S</a:t>
            </a:r>
            <a:endParaRPr lang="en-US" dirty="0">
              <a:solidFill>
                <a:schemeClr val="lt1"/>
              </a:solidFill>
              <a:latin typeface="+mn-lt"/>
              <a:ea typeface="+mn-ea"/>
            </a:endParaRPr>
          </a:p>
        </p:txBody>
      </p:sp>
      <p:sp>
        <p:nvSpPr>
          <p:cNvPr id="7" name="Rectangle 6"/>
          <p:cNvSpPr>
            <a:spLocks noChangeArrowheads="1"/>
          </p:cNvSpPr>
          <p:nvPr/>
        </p:nvSpPr>
        <p:spPr bwMode="auto">
          <a:xfrm>
            <a:off x="3949701" y="2676231"/>
            <a:ext cx="2514600" cy="609600"/>
          </a:xfrm>
          <a:prstGeom prst="rect">
            <a:avLst/>
          </a:prstGeom>
          <a:solidFill>
            <a:srgbClr val="FF0000"/>
          </a:solidFill>
          <a:ln w="9525">
            <a:noFill/>
            <a:miter lim="800000"/>
            <a:headEnd/>
            <a:tailEnd/>
          </a:ln>
          <a:effectLst/>
        </p:spPr>
        <p:txBody>
          <a:bodyPr anchor="ctr"/>
          <a:lstStyle/>
          <a:p>
            <a:pPr algn="ctr">
              <a:defRPr/>
            </a:pPr>
            <a:r>
              <a:rPr lang="en-US" dirty="0" smtClean="0">
                <a:solidFill>
                  <a:schemeClr val="lt1"/>
                </a:solidFill>
                <a:latin typeface="+mn-lt"/>
                <a:ea typeface="+mn-ea"/>
              </a:rPr>
              <a:t>RENDEMENT</a:t>
            </a:r>
            <a:endParaRPr lang="en-US" dirty="0">
              <a:solidFill>
                <a:schemeClr val="lt1"/>
              </a:solidFill>
              <a:latin typeface="+mn-lt"/>
              <a:ea typeface="+mn-ea"/>
            </a:endParaRPr>
          </a:p>
        </p:txBody>
      </p:sp>
      <p:sp>
        <p:nvSpPr>
          <p:cNvPr id="8" name="Rectangle 7"/>
          <p:cNvSpPr>
            <a:spLocks noChangeArrowheads="1"/>
          </p:cNvSpPr>
          <p:nvPr/>
        </p:nvSpPr>
        <p:spPr bwMode="auto">
          <a:xfrm>
            <a:off x="3949701" y="1762374"/>
            <a:ext cx="2514600" cy="609600"/>
          </a:xfrm>
          <a:prstGeom prst="rect">
            <a:avLst/>
          </a:prstGeom>
          <a:solidFill>
            <a:srgbClr val="800000"/>
          </a:solidFill>
          <a:ln w="9525">
            <a:noFill/>
            <a:miter lim="800000"/>
            <a:headEnd/>
            <a:tailEnd/>
          </a:ln>
          <a:effectLst/>
        </p:spPr>
        <p:txBody>
          <a:bodyPr anchor="ctr"/>
          <a:lstStyle/>
          <a:p>
            <a:pPr algn="ctr">
              <a:defRPr/>
            </a:pPr>
            <a:r>
              <a:rPr lang="fr-BE" dirty="0" smtClean="0">
                <a:solidFill>
                  <a:schemeClr val="bg1"/>
                </a:solidFill>
                <a:cs typeface="Arial" pitchFamily="34" charset="0"/>
              </a:rPr>
              <a:t>RÉSULTANTS</a:t>
            </a:r>
            <a:endParaRPr lang="en-US" dirty="0" smtClean="0"/>
          </a:p>
        </p:txBody>
      </p:sp>
      <p:sp>
        <p:nvSpPr>
          <p:cNvPr id="10" name="Rectangle 9"/>
          <p:cNvSpPr>
            <a:spLocks noChangeArrowheads="1"/>
          </p:cNvSpPr>
          <p:nvPr/>
        </p:nvSpPr>
        <p:spPr bwMode="auto">
          <a:xfrm>
            <a:off x="3949701" y="905400"/>
            <a:ext cx="2514600" cy="609600"/>
          </a:xfrm>
          <a:prstGeom prst="rect">
            <a:avLst/>
          </a:prstGeom>
          <a:solidFill>
            <a:srgbClr val="FF6600"/>
          </a:solidFill>
          <a:ln w="9525">
            <a:noFill/>
            <a:miter lim="800000"/>
            <a:headEnd/>
            <a:tailEnd/>
          </a:ln>
          <a:effectLst/>
        </p:spPr>
        <p:txBody>
          <a:bodyPr anchor="ctr"/>
          <a:lstStyle/>
          <a:p>
            <a:pPr algn="ctr">
              <a:defRPr/>
            </a:pPr>
            <a:r>
              <a:rPr lang="en-US" dirty="0">
                <a:solidFill>
                  <a:schemeClr val="lt1"/>
                </a:solidFill>
                <a:latin typeface="+mn-lt"/>
                <a:ea typeface="+mn-ea"/>
              </a:rPr>
              <a:t>IMPACT</a:t>
            </a:r>
          </a:p>
        </p:txBody>
      </p:sp>
      <p:sp>
        <p:nvSpPr>
          <p:cNvPr id="12" name="Rectangle 11"/>
          <p:cNvSpPr>
            <a:spLocks noChangeArrowheads="1"/>
          </p:cNvSpPr>
          <p:nvPr/>
        </p:nvSpPr>
        <p:spPr bwMode="auto">
          <a:xfrm>
            <a:off x="3949701" y="4239650"/>
            <a:ext cx="2514600" cy="609600"/>
          </a:xfrm>
          <a:prstGeom prst="rect">
            <a:avLst/>
          </a:prstGeom>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APPORT</a:t>
            </a:r>
            <a:endParaRPr lang="en-US" dirty="0">
              <a:solidFill>
                <a:schemeClr val="lt1"/>
              </a:solidFill>
              <a:latin typeface="+mn-lt"/>
              <a:ea typeface="+mn-ea"/>
            </a:endParaRPr>
          </a:p>
        </p:txBody>
      </p:sp>
      <p:sp>
        <p:nvSpPr>
          <p:cNvPr id="21" name="Rectangle 20"/>
          <p:cNvSpPr>
            <a:spLocks noChangeArrowheads="1"/>
          </p:cNvSpPr>
          <p:nvPr/>
        </p:nvSpPr>
        <p:spPr bwMode="auto">
          <a:xfrm>
            <a:off x="3949701" y="5299014"/>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PROBLÈME</a:t>
            </a:r>
            <a:endParaRPr lang="en-US" dirty="0">
              <a:solidFill>
                <a:schemeClr val="lt1"/>
              </a:solidFill>
              <a:latin typeface="+mn-lt"/>
              <a:ea typeface="+mn-ea"/>
            </a:endParaRPr>
          </a:p>
        </p:txBody>
      </p:sp>
    </p:spTree>
    <p:extLst>
      <p:ext uri="{BB962C8B-B14F-4D97-AF65-F5344CB8AC3E}">
        <p14:creationId xmlns="" xmlns:p14="http://schemas.microsoft.com/office/powerpoint/2010/main" val="94247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rrowheads="1"/>
          </p:cNvSpPr>
          <p:nvPr/>
        </p:nvSpPr>
        <p:spPr bwMode="auto">
          <a:xfrm>
            <a:off x="5207001" y="6101564"/>
            <a:ext cx="2514600" cy="609600"/>
          </a:xfrm>
          <a:prstGeom prst="rect">
            <a:avLst/>
          </a:prstGeom>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APPORT</a:t>
            </a:r>
            <a:endParaRPr lang="en-US" dirty="0">
              <a:solidFill>
                <a:schemeClr val="lt1"/>
              </a:solidFill>
              <a:latin typeface="+mn-lt"/>
              <a:ea typeface="+mn-ea"/>
            </a:endParaRPr>
          </a:p>
        </p:txBody>
      </p:sp>
      <p:sp>
        <p:nvSpPr>
          <p:cNvPr id="35" name="Rectangle 34"/>
          <p:cNvSpPr>
            <a:spLocks noChangeArrowheads="1"/>
          </p:cNvSpPr>
          <p:nvPr/>
        </p:nvSpPr>
        <p:spPr bwMode="auto">
          <a:xfrm>
            <a:off x="5207001" y="5336167"/>
            <a:ext cx="2514600" cy="609600"/>
          </a:xfrm>
          <a:prstGeom prst="rect">
            <a:avLst/>
          </a:prstGeom>
          <a:solidFill>
            <a:srgbClr val="F5CE0F"/>
          </a:solidFill>
          <a:ln w="9525">
            <a:noFill/>
            <a:miter lim="800000"/>
            <a:headEnd/>
            <a:tailEnd/>
          </a:ln>
          <a:effectLst/>
        </p:spPr>
        <p:txBody>
          <a:bodyPr anchor="ctr"/>
          <a:lstStyle/>
          <a:p>
            <a:pPr algn="ctr">
              <a:defRPr/>
            </a:pPr>
            <a:r>
              <a:rPr lang="en-US" dirty="0" smtClean="0">
                <a:solidFill>
                  <a:schemeClr val="lt1"/>
                </a:solidFill>
                <a:latin typeface="+mn-lt"/>
                <a:ea typeface="+mn-ea"/>
              </a:rPr>
              <a:t>ACTIVIT</a:t>
            </a:r>
            <a:r>
              <a:rPr lang="fr-BE" dirty="0" smtClean="0">
                <a:solidFill>
                  <a:schemeClr val="bg1"/>
                </a:solidFill>
                <a:cs typeface="Arial" pitchFamily="34" charset="0"/>
              </a:rPr>
              <a:t>É</a:t>
            </a:r>
            <a:r>
              <a:rPr lang="en-US" dirty="0" smtClean="0">
                <a:solidFill>
                  <a:schemeClr val="lt1"/>
                </a:solidFill>
                <a:latin typeface="+mn-lt"/>
                <a:ea typeface="+mn-ea"/>
              </a:rPr>
              <a:t>S</a:t>
            </a:r>
            <a:endParaRPr lang="en-US" dirty="0">
              <a:solidFill>
                <a:schemeClr val="lt1"/>
              </a:solidFill>
              <a:latin typeface="+mn-lt"/>
              <a:ea typeface="+mn-ea"/>
            </a:endParaRPr>
          </a:p>
        </p:txBody>
      </p:sp>
      <p:sp>
        <p:nvSpPr>
          <p:cNvPr id="34" name="Rectangle 33"/>
          <p:cNvSpPr>
            <a:spLocks noChangeArrowheads="1"/>
          </p:cNvSpPr>
          <p:nvPr/>
        </p:nvSpPr>
        <p:spPr bwMode="auto">
          <a:xfrm>
            <a:off x="5207001" y="4522304"/>
            <a:ext cx="2514600" cy="609600"/>
          </a:xfrm>
          <a:prstGeom prst="rect">
            <a:avLst/>
          </a:prstGeom>
          <a:solidFill>
            <a:srgbClr val="FF0000"/>
          </a:solidFill>
          <a:ln w="9525">
            <a:noFill/>
            <a:miter lim="800000"/>
            <a:headEnd/>
            <a:tailEnd/>
          </a:ln>
          <a:effectLst/>
        </p:spPr>
        <p:txBody>
          <a:bodyPr anchor="ctr"/>
          <a:lstStyle/>
          <a:p>
            <a:pPr algn="ctr">
              <a:defRPr/>
            </a:pPr>
            <a:r>
              <a:rPr lang="en-US" dirty="0" smtClean="0">
                <a:solidFill>
                  <a:schemeClr val="lt1"/>
                </a:solidFill>
                <a:latin typeface="+mn-lt"/>
                <a:ea typeface="+mn-ea"/>
              </a:rPr>
              <a:t>RENDEMENT</a:t>
            </a:r>
            <a:endParaRPr lang="en-US" dirty="0">
              <a:solidFill>
                <a:schemeClr val="lt1"/>
              </a:solidFill>
              <a:latin typeface="+mn-lt"/>
              <a:ea typeface="+mn-ea"/>
            </a:endParaRPr>
          </a:p>
        </p:txBody>
      </p:sp>
      <p:sp>
        <p:nvSpPr>
          <p:cNvPr id="25" name="Rectangle 24"/>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474" y="302664"/>
            <a:ext cx="7556313" cy="1116106"/>
          </a:xfrm>
        </p:spPr>
        <p:txBody>
          <a:bodyPr/>
          <a:lstStyle/>
          <a:p>
            <a:r>
              <a:rPr lang="fr-BE" dirty="0" smtClean="0">
                <a:solidFill>
                  <a:srgbClr val="0F3661"/>
                </a:solidFill>
              </a:rPr>
              <a:t>A votre tour – Le cadre logique</a:t>
            </a:r>
            <a:endParaRPr lang="en-US" dirty="0">
              <a:solidFill>
                <a:srgbClr val="0F3661"/>
              </a:solidFill>
            </a:endParaRPr>
          </a:p>
        </p:txBody>
      </p:sp>
      <p:sp>
        <p:nvSpPr>
          <p:cNvPr id="3" name="Content Placeholder 2"/>
          <p:cNvSpPr>
            <a:spLocks noGrp="1"/>
          </p:cNvSpPr>
          <p:nvPr>
            <p:ph sz="half" idx="1"/>
          </p:nvPr>
        </p:nvSpPr>
        <p:spPr>
          <a:xfrm>
            <a:off x="286059" y="2412456"/>
            <a:ext cx="3614655" cy="4429778"/>
          </a:xfrm>
        </p:spPr>
        <p:txBody>
          <a:bodyPr>
            <a:normAutofit fontScale="92500" lnSpcReduction="20000"/>
          </a:bodyPr>
          <a:lstStyle/>
          <a:p>
            <a:pPr marL="342900" indent="-342900">
              <a:buFont typeface="+mj-lt"/>
              <a:buAutoNum type="alphaUcPeriod"/>
            </a:pPr>
            <a:r>
              <a:rPr lang="fr-BE" sz="2000" dirty="0" smtClean="0"/>
              <a:t>95 filles sur 100 terminent leurs études à l'école secondaire</a:t>
            </a:r>
            <a:endParaRPr lang="en-US" sz="2000" dirty="0" smtClean="0"/>
          </a:p>
          <a:p>
            <a:pPr marL="342900" indent="-342900">
              <a:buFont typeface="+mj-lt"/>
              <a:buAutoNum type="alphaUcPeriod"/>
            </a:pPr>
            <a:r>
              <a:rPr lang="fr-BE" sz="2000" dirty="0" smtClean="0"/>
              <a:t>Plus de filles poursuivre des études supérieures à l'université </a:t>
            </a:r>
            <a:endParaRPr lang="en-US" sz="2000" dirty="0" smtClean="0"/>
          </a:p>
          <a:p>
            <a:pPr marL="342900" indent="-342900">
              <a:buFont typeface="+mj-lt"/>
              <a:buAutoNum type="alphaUcPeriod"/>
            </a:pPr>
            <a:r>
              <a:rPr lang="fr-BE" sz="2000" dirty="0" smtClean="0"/>
              <a:t>$ 800 recueillies pour financer des bourses d'études</a:t>
            </a:r>
            <a:endParaRPr lang="en-US" sz="2000" dirty="0" smtClean="0"/>
          </a:p>
          <a:p>
            <a:pPr marL="342900" indent="-342900">
              <a:buFont typeface="+mj-lt"/>
              <a:buAutoNum type="alphaUcPeriod"/>
            </a:pPr>
            <a:r>
              <a:rPr lang="fr-BE" sz="2000" dirty="0" smtClean="0"/>
              <a:t>Bourses d'études pour les filles afin de fréquenter l'école supérieure </a:t>
            </a:r>
            <a:endParaRPr lang="en-US" sz="2000" dirty="0"/>
          </a:p>
          <a:p>
            <a:pPr marL="342900" indent="-342900">
              <a:buFont typeface="+mj-lt"/>
              <a:buAutoNum type="alphaUcPeriod"/>
            </a:pPr>
            <a:r>
              <a:rPr lang="fr-BE" sz="2000" dirty="0" smtClean="0"/>
              <a:t>100 filles reçoivent des bourses d'études</a:t>
            </a:r>
            <a:endParaRPr lang="en-US" sz="2000" dirty="0" smtClean="0"/>
          </a:p>
          <a:p>
            <a:pPr marL="342900" indent="-342900">
              <a:buFont typeface="+mj-lt"/>
              <a:buAutoNum type="alphaUcPeriod"/>
            </a:pPr>
            <a:endParaRPr lang="en-US" sz="2000" dirty="0"/>
          </a:p>
          <a:p>
            <a:pPr marL="342900" indent="-342900">
              <a:buFont typeface="+mj-lt"/>
              <a:buAutoNum type="alphaUcPeriod"/>
            </a:pPr>
            <a:endParaRPr lang="en-US" dirty="0"/>
          </a:p>
        </p:txBody>
      </p:sp>
      <p:sp>
        <p:nvSpPr>
          <p:cNvPr id="10" name="Rectangle 9"/>
          <p:cNvSpPr>
            <a:spLocks noChangeArrowheads="1"/>
          </p:cNvSpPr>
          <p:nvPr/>
        </p:nvSpPr>
        <p:spPr bwMode="auto">
          <a:xfrm>
            <a:off x="5207001" y="2428222"/>
            <a:ext cx="2514600" cy="609600"/>
          </a:xfrm>
          <a:prstGeom prst="rect">
            <a:avLst/>
          </a:prstGeom>
          <a:solidFill>
            <a:srgbClr val="FF6600"/>
          </a:solidFill>
          <a:ln w="9525">
            <a:noFill/>
            <a:miter lim="800000"/>
            <a:headEnd/>
            <a:tailEnd/>
          </a:ln>
          <a:effectLst/>
        </p:spPr>
        <p:txBody>
          <a:bodyPr anchor="ctr"/>
          <a:lstStyle/>
          <a:p>
            <a:pPr algn="ctr">
              <a:defRPr/>
            </a:pPr>
            <a:r>
              <a:rPr lang="en-US" dirty="0">
                <a:solidFill>
                  <a:schemeClr val="lt1"/>
                </a:solidFill>
                <a:latin typeface="+mn-lt"/>
                <a:ea typeface="+mn-ea"/>
              </a:rPr>
              <a:t>IMPACT</a:t>
            </a:r>
          </a:p>
        </p:txBody>
      </p:sp>
      <p:sp>
        <p:nvSpPr>
          <p:cNvPr id="11" name="Rounded Rectangular Callout 10"/>
          <p:cNvSpPr/>
          <p:nvPr/>
        </p:nvSpPr>
        <p:spPr>
          <a:xfrm>
            <a:off x="6866742" y="917282"/>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 </a:t>
            </a:r>
            <a:r>
              <a:rPr lang="en-US" dirty="0" err="1" smtClean="0"/>
              <a:t>votre</a:t>
            </a:r>
            <a:r>
              <a:rPr lang="en-US" dirty="0" smtClean="0"/>
              <a:t> tour!</a:t>
            </a:r>
            <a:endParaRPr lang="en-US" dirty="0"/>
          </a:p>
        </p:txBody>
      </p:sp>
      <p:pic>
        <p:nvPicPr>
          <p:cNvPr id="12" name="Picture 2" descr="GFC logo mid-res"/>
          <p:cNvPicPr>
            <a:picLocks noChangeAspect="1" noChangeArrowheads="1"/>
          </p:cNvPicPr>
          <p:nvPr/>
        </p:nvPicPr>
        <p:blipFill>
          <a:blip r:embed="rId3" cstate="print"/>
          <a:srcRect/>
          <a:stretch>
            <a:fillRect/>
          </a:stretch>
        </p:blipFill>
        <p:spPr bwMode="auto">
          <a:xfrm>
            <a:off x="7363003" y="0"/>
            <a:ext cx="1780997" cy="783824"/>
          </a:xfrm>
          <a:prstGeom prst="rect">
            <a:avLst/>
          </a:prstGeom>
          <a:noFill/>
          <a:ln w="9525">
            <a:noFill/>
            <a:miter lim="800000"/>
            <a:headEnd/>
            <a:tailEnd/>
          </a:ln>
        </p:spPr>
      </p:pic>
      <p:sp>
        <p:nvSpPr>
          <p:cNvPr id="4" name="TextBox 3"/>
          <p:cNvSpPr txBox="1"/>
          <p:nvPr/>
        </p:nvSpPr>
        <p:spPr>
          <a:xfrm>
            <a:off x="4443274" y="2428222"/>
            <a:ext cx="763727" cy="4247317"/>
          </a:xfrm>
          <a:prstGeom prst="rect">
            <a:avLst/>
          </a:prstGeom>
          <a:noFill/>
        </p:spPr>
        <p:txBody>
          <a:bodyPr wrap="square" rtlCol="0">
            <a:spAutoFit/>
          </a:bodyPr>
          <a:lstStyle/>
          <a:p>
            <a:pPr algn="r"/>
            <a:r>
              <a:rPr lang="en-US" dirty="0" smtClean="0"/>
              <a:t>1.</a:t>
            </a:r>
          </a:p>
          <a:p>
            <a:pPr algn="r"/>
            <a:endParaRPr lang="en-US" dirty="0"/>
          </a:p>
          <a:p>
            <a:pPr algn="r"/>
            <a:endParaRPr lang="en-US" dirty="0" smtClean="0"/>
          </a:p>
          <a:p>
            <a:pPr algn="r"/>
            <a:endParaRPr lang="en-US" dirty="0"/>
          </a:p>
          <a:p>
            <a:pPr algn="r"/>
            <a:r>
              <a:rPr lang="en-US" dirty="0" smtClean="0"/>
              <a:t>2.</a:t>
            </a:r>
          </a:p>
          <a:p>
            <a:pPr algn="r"/>
            <a:endParaRPr lang="en-US" dirty="0"/>
          </a:p>
          <a:p>
            <a:pPr algn="r"/>
            <a:endParaRPr lang="en-US" dirty="0" smtClean="0"/>
          </a:p>
          <a:p>
            <a:pPr algn="r"/>
            <a:endParaRPr lang="en-US" dirty="0" smtClean="0"/>
          </a:p>
          <a:p>
            <a:pPr algn="r"/>
            <a:r>
              <a:rPr lang="en-US" dirty="0" smtClean="0"/>
              <a:t>3.</a:t>
            </a:r>
          </a:p>
          <a:p>
            <a:pPr algn="r"/>
            <a:endParaRPr lang="en-US" dirty="0"/>
          </a:p>
          <a:p>
            <a:pPr algn="r"/>
            <a:endParaRPr lang="en-US" dirty="0" smtClean="0"/>
          </a:p>
          <a:p>
            <a:pPr algn="r"/>
            <a:r>
              <a:rPr lang="en-US" dirty="0" smtClean="0"/>
              <a:t>4.</a:t>
            </a:r>
          </a:p>
          <a:p>
            <a:pPr algn="r"/>
            <a:endParaRPr lang="en-US" dirty="0"/>
          </a:p>
          <a:p>
            <a:pPr algn="r"/>
            <a:endParaRPr lang="en-US" dirty="0" smtClean="0"/>
          </a:p>
          <a:p>
            <a:pPr algn="r"/>
            <a:r>
              <a:rPr lang="en-US" dirty="0" smtClean="0"/>
              <a:t>5.</a:t>
            </a:r>
            <a:endParaRPr lang="en-US" dirty="0"/>
          </a:p>
        </p:txBody>
      </p:sp>
      <p:sp>
        <p:nvSpPr>
          <p:cNvPr id="6" name="TextBox 5"/>
          <p:cNvSpPr txBox="1"/>
          <p:nvPr/>
        </p:nvSpPr>
        <p:spPr>
          <a:xfrm>
            <a:off x="6733050" y="1520486"/>
            <a:ext cx="1648872" cy="400110"/>
          </a:xfrm>
          <a:prstGeom prst="rect">
            <a:avLst/>
          </a:prstGeom>
          <a:noFill/>
        </p:spPr>
        <p:txBody>
          <a:bodyPr wrap="square" rtlCol="0">
            <a:spAutoFit/>
          </a:bodyPr>
          <a:lstStyle/>
          <a:p>
            <a:r>
              <a:rPr lang="en-US" sz="2000" dirty="0" smtClean="0">
                <a:solidFill>
                  <a:schemeClr val="accent1">
                    <a:lumMod val="75000"/>
                  </a:schemeClr>
                </a:solidFill>
              </a:rPr>
              <a:t>[5 minutes]</a:t>
            </a:r>
            <a:endParaRPr lang="en-US" sz="2000" dirty="0">
              <a:solidFill>
                <a:schemeClr val="accent1">
                  <a:lumMod val="75000"/>
                </a:schemeClr>
              </a:solidFill>
            </a:endParaRPr>
          </a:p>
        </p:txBody>
      </p:sp>
      <p:sp>
        <p:nvSpPr>
          <p:cNvPr id="33" name="Rectangle 32"/>
          <p:cNvSpPr>
            <a:spLocks noChangeArrowheads="1"/>
          </p:cNvSpPr>
          <p:nvPr/>
        </p:nvSpPr>
        <p:spPr bwMode="auto">
          <a:xfrm>
            <a:off x="5207001" y="3348397"/>
            <a:ext cx="2514600" cy="609600"/>
          </a:xfrm>
          <a:prstGeom prst="rect">
            <a:avLst/>
          </a:prstGeom>
          <a:solidFill>
            <a:srgbClr val="800000"/>
          </a:solidFill>
          <a:ln w="9525">
            <a:noFill/>
            <a:miter lim="800000"/>
            <a:headEnd/>
            <a:tailEnd/>
          </a:ln>
          <a:effectLst/>
        </p:spPr>
        <p:txBody>
          <a:bodyPr anchor="ctr"/>
          <a:lstStyle/>
          <a:p>
            <a:pPr algn="ctr">
              <a:defRPr/>
            </a:pPr>
            <a:r>
              <a:rPr lang="fr-BE" dirty="0" smtClean="0">
                <a:solidFill>
                  <a:schemeClr val="bg1"/>
                </a:solidFill>
                <a:cs typeface="Arial" pitchFamily="34" charset="0"/>
              </a:rPr>
              <a:t>RÉSULTATS</a:t>
            </a:r>
            <a:endParaRPr lang="en-US" dirty="0" smtClean="0"/>
          </a:p>
        </p:txBody>
      </p:sp>
      <p:grpSp>
        <p:nvGrpSpPr>
          <p:cNvPr id="5" name="Group 28"/>
          <p:cNvGrpSpPr/>
          <p:nvPr/>
        </p:nvGrpSpPr>
        <p:grpSpPr>
          <a:xfrm>
            <a:off x="3041374" y="2613991"/>
            <a:ext cx="2365513" cy="3836505"/>
            <a:chOff x="3041374" y="2613991"/>
            <a:chExt cx="2365513" cy="3836505"/>
          </a:xfrm>
        </p:grpSpPr>
        <p:cxnSp>
          <p:nvCxnSpPr>
            <p:cNvPr id="20" name="Straight Arrow Connector 19"/>
            <p:cNvCxnSpPr/>
            <p:nvPr/>
          </p:nvCxnSpPr>
          <p:spPr>
            <a:xfrm>
              <a:off x="3041374" y="4522304"/>
              <a:ext cx="2365513" cy="1928192"/>
            </a:xfrm>
            <a:prstGeom prst="straightConnector1">
              <a:avLst/>
            </a:prstGeom>
            <a:ln>
              <a:solidFill>
                <a:schemeClr val="tx2">
                  <a:lumMod val="75000"/>
                  <a:lumOff val="2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00400" y="4648508"/>
              <a:ext cx="2206487" cy="1471483"/>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627783" y="5416826"/>
              <a:ext cx="1779104" cy="9939"/>
            </a:xfrm>
            <a:prstGeom prst="straightConnector1">
              <a:avLst/>
            </a:prstGeom>
            <a:ln>
              <a:solidFill>
                <a:schemeClr val="accent4">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478696" y="2863345"/>
              <a:ext cx="1928191" cy="835325"/>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78696" y="2613991"/>
              <a:ext cx="1928191" cy="964096"/>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7" name="Rectangle 26"/>
          <p:cNvSpPr>
            <a:spLocks noChangeArrowheads="1"/>
          </p:cNvSpPr>
          <p:nvPr/>
        </p:nvSpPr>
        <p:spPr bwMode="auto">
          <a:xfrm>
            <a:off x="286059" y="1113970"/>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t>PROBLÈME</a:t>
            </a:r>
          </a:p>
        </p:txBody>
      </p:sp>
      <p:sp>
        <p:nvSpPr>
          <p:cNvPr id="30" name="TextBox 29"/>
          <p:cNvSpPr txBox="1"/>
          <p:nvPr/>
        </p:nvSpPr>
        <p:spPr>
          <a:xfrm>
            <a:off x="2800660" y="1104032"/>
            <a:ext cx="3505547" cy="615553"/>
          </a:xfrm>
          <a:prstGeom prst="rect">
            <a:avLst/>
          </a:prstGeom>
          <a:noFill/>
          <a:ln>
            <a:solidFill>
              <a:schemeClr val="accent5"/>
            </a:solidFill>
          </a:ln>
        </p:spPr>
        <p:txBody>
          <a:bodyPr wrap="square" rtlCol="0">
            <a:spAutoFit/>
          </a:bodyPr>
          <a:lstStyle/>
          <a:p>
            <a:r>
              <a:rPr lang="fr-BE" sz="1700" dirty="0" smtClean="0"/>
              <a:t>Faible taux d'achèvement des études secondaires pour les filles </a:t>
            </a:r>
            <a:endParaRPr lang="en-US" sz="1700" dirty="0"/>
          </a:p>
        </p:txBody>
      </p:sp>
    </p:spTree>
    <p:extLst>
      <p:ext uri="{BB962C8B-B14F-4D97-AF65-F5344CB8AC3E}">
        <p14:creationId xmlns="" xmlns:p14="http://schemas.microsoft.com/office/powerpoint/2010/main" val="9019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569</TotalTime>
  <Words>6323</Words>
  <Application>Microsoft Office PowerPoint</Application>
  <PresentationFormat>On-screen Show (4:3)</PresentationFormat>
  <Paragraphs>550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Suivi, apprentissage et évaluation </vt:lpstr>
      <vt:lpstr>Objectifs d’apprentissage </vt:lpstr>
      <vt:lpstr>Qu’est-ce que c’est le suivi et l’évaluation ?</vt:lpstr>
      <vt:lpstr>Décrivez trois manières dont votre organisation pourrait bénéficier de suivi et d'évaluation. </vt:lpstr>
      <vt:lpstr>Deux types d'évaluation</vt:lpstr>
      <vt:lpstr>Mots clés à connaître</vt:lpstr>
      <vt:lpstr>Slide 7</vt:lpstr>
      <vt:lpstr>Exemple de cadre logique</vt:lpstr>
      <vt:lpstr>A votre tour – Le cadre logique</vt:lpstr>
      <vt:lpstr>En savoir plus sur le cadre logique</vt:lpstr>
      <vt:lpstr>Cadres logiques Alternatifs  </vt:lpstr>
      <vt:lpstr>    S &amp; E pour GFC: Les phrases et rapports pour les Résultats</vt:lpstr>
      <vt:lpstr>Formulation de résultats pour GFC </vt:lpstr>
      <vt:lpstr>Formuler le résultat pour GFC</vt:lpstr>
      <vt:lpstr>Collecte de données </vt:lpstr>
      <vt:lpstr>Collecte de données</vt:lpstr>
      <vt:lpstr>Analyse de données</vt:lpstr>
      <vt:lpstr>Identifier les outils que vous pourriez utiliser pour recueillir des données à partir de la liste ci-dessous</vt:lpstr>
      <vt:lpstr>Impliquer les enfants dans le suivi et l’évaluation</vt:lpstr>
      <vt:lpstr>Ressources Supplémentaires</vt:lpstr>
      <vt:lpstr>Prière d’écrire trois changements que vous pouvez faire qui permettront d'améliorer le S &amp; E de votre organisation. </vt:lpstr>
      <vt:lpstr>Merci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Learning &amp; Evaluation</dc:title>
  <dc:creator>Sarah Ellison</dc:creator>
  <cp:lastModifiedBy>mdiallo</cp:lastModifiedBy>
  <cp:revision>143</cp:revision>
  <dcterms:created xsi:type="dcterms:W3CDTF">2014-03-14T01:46:46Z</dcterms:created>
  <dcterms:modified xsi:type="dcterms:W3CDTF">2015-02-02T15:25:42Z</dcterms:modified>
</cp:coreProperties>
</file>