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24"/>
  </p:notesMasterIdLst>
  <p:sldIdLst>
    <p:sldId id="313" r:id="rId2"/>
    <p:sldId id="314" r:id="rId3"/>
    <p:sldId id="315" r:id="rId4"/>
    <p:sldId id="316" r:id="rId5"/>
    <p:sldId id="282" r:id="rId6"/>
    <p:sldId id="285" r:id="rId7"/>
    <p:sldId id="317" r:id="rId8"/>
    <p:sldId id="318" r:id="rId9"/>
    <p:sldId id="319" r:id="rId10"/>
    <p:sldId id="320" r:id="rId11"/>
    <p:sldId id="308" r:id="rId12"/>
    <p:sldId id="321" r:id="rId13"/>
    <p:sldId id="322" r:id="rId14"/>
    <p:sldId id="323" r:id="rId15"/>
    <p:sldId id="324" r:id="rId16"/>
    <p:sldId id="325" r:id="rId17"/>
    <p:sldId id="326" r:id="rId18"/>
    <p:sldId id="327" r:id="rId19"/>
    <p:sldId id="283" r:id="rId20"/>
    <p:sldId id="328" r:id="rId21"/>
    <p:sldId id="329" r:id="rId22"/>
    <p:sldId id="33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Ellison" initials="" lastIdx="11" clrIdx="0"/>
  <p:cmAuthor id="1" name="sellison" initials="se" lastIdx="6" clrIdx="1"/>
  <p:cmAuthor id="2" name="Josette" initials="JH" lastIdx="2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F366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232" autoAdjust="0"/>
    <p:restoredTop sz="88589" autoAdjust="0"/>
  </p:normalViewPr>
  <p:slideViewPr>
    <p:cSldViewPr snapToGrid="0" snapToObjects="1">
      <p:cViewPr>
        <p:scale>
          <a:sx n="66" d="100"/>
          <a:sy n="66" d="100"/>
        </p:scale>
        <p:origin x="-276"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72"/>
    </p:cViewPr>
  </p:notesTextViewPr>
  <p:notesViewPr>
    <p:cSldViewPr snapToGrid="0" snapToObjects="1">
      <p:cViewPr>
        <p:scale>
          <a:sx n="100" d="100"/>
          <a:sy n="100" d="100"/>
        </p:scale>
        <p:origin x="-43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0D853F-5CDE-724F-8982-3428614E2F85}" type="datetimeFigureOut">
              <a:rPr lang="en-US" smtClean="0"/>
              <a:pPr/>
              <a:t>8/10/2014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3DF1D-347C-7B44-B5A9-E16F59677F3C}" type="slidenum">
              <a:rPr lang="en-US" smtClean="0"/>
              <a:pPr/>
              <a:t>‹#›</a:t>
            </a:fld>
            <a:endParaRPr lang="en-US"/>
          </a:p>
        </p:txBody>
      </p:sp>
    </p:spTree>
    <p:extLst>
      <p:ext uri="{BB962C8B-B14F-4D97-AF65-F5344CB8AC3E}">
        <p14:creationId xmlns:p14="http://schemas.microsoft.com/office/powerpoint/2010/main" xmlns="" val="10645673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urveymonkey.com/s/7MY8QR8"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smtClean="0">
                <a:solidFill>
                  <a:schemeClr val="tx1"/>
                </a:solidFill>
                <a:effectLst/>
                <a:latin typeface="+mn-lt"/>
                <a:ea typeface="+mn-ea"/>
                <a:cs typeface="+mn-cs"/>
              </a:rPr>
              <a:t>1. </a:t>
            </a:r>
            <a:r>
              <a:rPr lang="en-US" sz="1200" u="sng"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Welcome to The Global Fund for Children’s capacity-building webinar on monitoring, learning, and evaluation for grassroots organizations. Before we get started, I want to introduce myself and the organizations that are participating today.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My name is _______ and I am </a:t>
            </a:r>
            <a:r>
              <a:rPr lang="en-US" sz="1200" u="sng" kern="1200" dirty="0" smtClean="0">
                <a:solidFill>
                  <a:schemeClr val="tx1"/>
                </a:solidFill>
                <a:effectLst/>
                <a:latin typeface="+mn-lt"/>
                <a:ea typeface="+mn-ea"/>
                <a:cs typeface="+mn-cs"/>
              </a:rPr>
              <a:t>[position title]</a:t>
            </a:r>
            <a:r>
              <a:rPr lang="en-US" sz="1200" kern="1200" dirty="0" smtClean="0">
                <a:solidFill>
                  <a:schemeClr val="tx1"/>
                </a:solidFill>
                <a:effectLst/>
                <a:latin typeface="+mn-lt"/>
                <a:ea typeface="+mn-ea"/>
                <a:cs typeface="+mn-cs"/>
              </a:rPr>
              <a:t>. The organizations that are listening in today are</a:t>
            </a:r>
            <a:r>
              <a:rPr lang="en-US" sz="1200" u="sng" kern="1200" dirty="0" smtClean="0">
                <a:solidFill>
                  <a:schemeClr val="tx1"/>
                </a:solidFill>
                <a:effectLst/>
                <a:latin typeface="+mn-lt"/>
                <a:ea typeface="+mn-ea"/>
                <a:cs typeface="+mn-cs"/>
              </a:rPr>
              <a:t> [organization name] </a:t>
            </a:r>
            <a:r>
              <a:rPr lang="en-US" sz="1200" kern="1200" dirty="0" smtClean="0">
                <a:solidFill>
                  <a:schemeClr val="tx1"/>
                </a:solidFill>
                <a:effectLst/>
                <a:latin typeface="+mn-lt"/>
                <a:ea typeface="+mn-ea"/>
                <a:cs typeface="+mn-cs"/>
              </a:rPr>
              <a:t> from </a:t>
            </a:r>
            <a:r>
              <a:rPr lang="en-US" sz="1200" u="sng" kern="1200" dirty="0" smtClean="0">
                <a:solidFill>
                  <a:schemeClr val="tx1"/>
                </a:solidFill>
                <a:effectLst/>
                <a:latin typeface="+mn-lt"/>
                <a:ea typeface="+mn-ea"/>
                <a:cs typeface="+mn-cs"/>
              </a:rPr>
              <a:t>[country]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 [organization name] </a:t>
            </a:r>
            <a:r>
              <a:rPr lang="en-US" sz="1200" kern="1200" dirty="0" smtClean="0">
                <a:solidFill>
                  <a:schemeClr val="tx1"/>
                </a:solidFill>
                <a:effectLst/>
                <a:latin typeface="+mn-lt"/>
                <a:ea typeface="+mn-ea"/>
                <a:cs typeface="+mn-cs"/>
              </a:rPr>
              <a:t>from</a:t>
            </a:r>
            <a:r>
              <a:rPr lang="en-US" sz="1200" u="sng" kern="1200" dirty="0" smtClean="0">
                <a:solidFill>
                  <a:schemeClr val="tx1"/>
                </a:solidFill>
                <a:effectLst/>
                <a:latin typeface="+mn-lt"/>
                <a:ea typeface="+mn-ea"/>
                <a:cs typeface="+mn-cs"/>
              </a:rPr>
              <a:t> [country] </a:t>
            </a:r>
            <a:r>
              <a:rPr lang="en-US" sz="1200" kern="1200" dirty="0" smtClean="0">
                <a:solidFill>
                  <a:schemeClr val="tx1"/>
                </a:solidFill>
                <a:effectLst/>
                <a:latin typeface="+mn-lt"/>
                <a:ea typeface="+mn-ea"/>
                <a:cs typeface="+mn-cs"/>
              </a:rPr>
              <a:t>, …. If you have any technical difficulties during the webinar, please email Sarah Ellison at sellison@globalfundforchildren.org. This information is also in the email you were sent prior to the webinar.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Throughout the webinar, I’ll be asking if you understand concepts, have questions, or have completed an activity.  To respond, you’ll need to type one of three  symbols into the chat box on the side of your screen. Type a plus sign (+) if you understand or have finished the activity, an equal sign (=) if you’re unsure of a concept, and a minus sign (-) if you don’t understand or you need more time.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practice now. Can each organization please type in a plus sign? An equal sign? A minus sign?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Great. If you have other  questions during the presentation, please make a note of them and email them to me after the presentation ends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let’s begin and talk about the goals of this webinar.</a:t>
            </a:r>
            <a:endParaRPr lang="en-US"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1</a:t>
            </a:fld>
            <a:endParaRPr lang="en-US"/>
          </a:p>
        </p:txBody>
      </p:sp>
    </p:spTree>
    <p:extLst>
      <p:ext uri="{BB962C8B-B14F-4D97-AF65-F5344CB8AC3E}">
        <p14:creationId xmlns="" xmlns:p14="http://schemas.microsoft.com/office/powerpoint/2010/main" val="3587539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10.</a:t>
            </a:r>
            <a:r>
              <a:rPr lang="en-US" u="none" baseline="0" dirty="0" smtClean="0"/>
              <a:t> </a:t>
            </a:r>
            <a:r>
              <a:rPr lang="en-US" u="sng" dirty="0" smtClean="0"/>
              <a:t>More to</a:t>
            </a:r>
            <a:r>
              <a:rPr lang="en-US" u="sng" baseline="0" dirty="0" smtClean="0"/>
              <a:t> Know</a:t>
            </a:r>
          </a:p>
          <a:p>
            <a:endParaRPr lang="en-US" dirty="0" smtClean="0"/>
          </a:p>
          <a:p>
            <a:r>
              <a:rPr lang="en-US" dirty="0" smtClean="0"/>
              <a:t>The logical framework has </a:t>
            </a:r>
            <a:r>
              <a:rPr lang="en-US" dirty="0" smtClean="0"/>
              <a:t>its benefits, </a:t>
            </a:r>
            <a:r>
              <a:rPr lang="en-US" dirty="0" smtClean="0"/>
              <a:t>but it doesn’t </a:t>
            </a:r>
            <a:r>
              <a:rPr lang="en-US" dirty="0" smtClean="0"/>
              <a:t>account for everything.</a:t>
            </a:r>
            <a:r>
              <a:rPr lang="en-US" baseline="0" dirty="0" smtClean="0"/>
              <a:t> </a:t>
            </a:r>
            <a:r>
              <a:rPr lang="en-US" baseline="0" dirty="0" smtClean="0"/>
              <a:t>Let’s talk about some of the pros and cons of using a logical framework. </a:t>
            </a:r>
            <a:endParaRPr lang="en-US" dirty="0" smtClean="0"/>
          </a:p>
          <a:p>
            <a:endParaRPr lang="en-US" dirty="0" smtClean="0"/>
          </a:p>
          <a:p>
            <a:r>
              <a:rPr lang="en-US" dirty="0" smtClean="0"/>
              <a:t>Pros</a:t>
            </a:r>
          </a:p>
          <a:p>
            <a:pPr marL="457200" lvl="2" indent="0">
              <a:buNone/>
            </a:pPr>
            <a:r>
              <a:rPr lang="en-US" dirty="0" smtClean="0"/>
              <a:t>Helps </a:t>
            </a:r>
            <a:r>
              <a:rPr lang="en-US" dirty="0" smtClean="0"/>
              <a:t>you organize </a:t>
            </a:r>
            <a:r>
              <a:rPr lang="en-US" dirty="0" smtClean="0"/>
              <a:t>ideas and thoughts to express them to other people who might be interested in your programs. </a:t>
            </a:r>
          </a:p>
          <a:p>
            <a:pPr marL="457200" lvl="2" indent="0">
              <a:buNone/>
            </a:pPr>
            <a:endParaRPr lang="en-US" dirty="0" smtClean="0"/>
          </a:p>
          <a:p>
            <a:pPr marL="457200" lvl="2" indent="0">
              <a:buNone/>
            </a:pPr>
            <a:r>
              <a:rPr lang="en-US" dirty="0" smtClean="0"/>
              <a:t>Shows </a:t>
            </a:r>
            <a:r>
              <a:rPr lang="en-US" dirty="0" smtClean="0"/>
              <a:t>you what you should be measuring to determine if you are achieving your </a:t>
            </a:r>
            <a:r>
              <a:rPr lang="en-US" dirty="0" smtClean="0"/>
              <a:t>goals, and</a:t>
            </a:r>
            <a:r>
              <a:rPr lang="en-US" dirty="0" smtClean="0"/>
              <a:t> </a:t>
            </a:r>
            <a:r>
              <a:rPr lang="en-US" baseline="0" dirty="0" smtClean="0"/>
              <a:t>clearly states </a:t>
            </a:r>
            <a:r>
              <a:rPr lang="en-US" baseline="0" dirty="0" smtClean="0"/>
              <a:t>your outputs and </a:t>
            </a:r>
            <a:r>
              <a:rPr lang="en-US" baseline="0" dirty="0" smtClean="0"/>
              <a:t>outcomes.</a:t>
            </a:r>
            <a:endParaRPr lang="en-US" dirty="0" smtClean="0"/>
          </a:p>
          <a:p>
            <a:pPr marL="457200" lvl="2" indent="0">
              <a:buNone/>
            </a:pPr>
            <a:endParaRPr lang="en-US" dirty="0" smtClean="0"/>
          </a:p>
          <a:p>
            <a:pPr marL="457200" lvl="2" indent="0">
              <a:buNone/>
            </a:pPr>
            <a:r>
              <a:rPr lang="en-US" dirty="0" smtClean="0"/>
              <a:t>Makes </a:t>
            </a:r>
            <a:r>
              <a:rPr lang="en-US" dirty="0" smtClean="0"/>
              <a:t>your main goals and objectives clear to anyone who is interested</a:t>
            </a:r>
            <a:r>
              <a:rPr lang="en-US" baseline="0" dirty="0" smtClean="0"/>
              <a:t> in your outcomes and impact.</a:t>
            </a:r>
            <a:endParaRPr lang="en-US" dirty="0" smtClean="0"/>
          </a:p>
          <a:p>
            <a:pPr marL="457200" lvl="2" indent="0">
              <a:buNone/>
            </a:pPr>
            <a:endParaRPr lang="en-US" dirty="0" smtClean="0"/>
          </a:p>
          <a:p>
            <a:r>
              <a:rPr lang="en-US" dirty="0" smtClean="0"/>
              <a:t>Cons</a:t>
            </a:r>
          </a:p>
          <a:p>
            <a:pPr marL="457200" lvl="2" indent="0">
              <a:buNone/>
            </a:pPr>
            <a:r>
              <a:rPr lang="en-US" dirty="0" smtClean="0"/>
              <a:t>Your programs may not fit perfectly </a:t>
            </a:r>
            <a:r>
              <a:rPr lang="en-US" dirty="0" smtClean="0"/>
              <a:t>into </a:t>
            </a:r>
            <a:r>
              <a:rPr lang="en-US" dirty="0" smtClean="0"/>
              <a:t>the model. There may be multiple steps to your project or there may be several steps that are reoccurring or happen simultaneously.</a:t>
            </a:r>
          </a:p>
          <a:p>
            <a:pPr marL="457200" lvl="2" indent="0">
              <a:buNone/>
            </a:pPr>
            <a:endParaRPr lang="en-US" dirty="0" smtClean="0"/>
          </a:p>
          <a:p>
            <a:pPr marL="457200" lvl="2" indent="0">
              <a:buNone/>
            </a:pPr>
            <a:r>
              <a:rPr lang="en-US" dirty="0" smtClean="0"/>
              <a:t>The logical framework </a:t>
            </a:r>
            <a:r>
              <a:rPr lang="en-US" dirty="0" smtClean="0"/>
              <a:t>does not consider the larger community and context within which your project operates. It is “one size fits </a:t>
            </a:r>
            <a:r>
              <a:rPr lang="en-US" dirty="0" smtClean="0"/>
              <a:t>all.”</a:t>
            </a:r>
            <a:endParaRPr lang="en-US" dirty="0" smtClean="0"/>
          </a:p>
          <a:p>
            <a:pPr marL="457200" lvl="2" indent="0">
              <a:buNone/>
            </a:pPr>
            <a:endParaRPr lang="en-US" dirty="0" smtClean="0"/>
          </a:p>
        </p:txBody>
      </p:sp>
      <p:sp>
        <p:nvSpPr>
          <p:cNvPr id="4" name="Slide Number Placeholder 3"/>
          <p:cNvSpPr>
            <a:spLocks noGrp="1"/>
          </p:cNvSpPr>
          <p:nvPr>
            <p:ph type="sldNum" sz="quarter" idx="10"/>
          </p:nvPr>
        </p:nvSpPr>
        <p:spPr/>
        <p:txBody>
          <a:bodyPr/>
          <a:lstStyle/>
          <a:p>
            <a:fld id="{F2488BCE-BA95-7542-B00E-B76852905DBD}" type="slidenum">
              <a:rPr lang="en-US" smtClean="0"/>
              <a:pPr/>
              <a:t>10</a:t>
            </a:fld>
            <a:endParaRPr lang="en-US"/>
          </a:p>
        </p:txBody>
      </p:sp>
    </p:spTree>
    <p:extLst>
      <p:ext uri="{BB962C8B-B14F-4D97-AF65-F5344CB8AC3E}">
        <p14:creationId xmlns="" xmlns:p14="http://schemas.microsoft.com/office/powerpoint/2010/main" val="3725769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11. Alternative Frameworks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the logical framework doesn’t fit every program or project, it is important to consider other frameworks that may help your organization build </a:t>
            </a:r>
            <a:r>
              <a:rPr lang="en-US" sz="1200" kern="1200" dirty="0" smtClean="0">
                <a:solidFill>
                  <a:schemeClr val="tx1"/>
                </a:solidFill>
                <a:effectLst/>
                <a:latin typeface="+mn-lt"/>
                <a:ea typeface="+mn-ea"/>
                <a:cs typeface="+mn-cs"/>
              </a:rPr>
              <a:t>better </a:t>
            </a:r>
            <a:r>
              <a:rPr lang="en-US" sz="1200" kern="1200" dirty="0" smtClean="0">
                <a:solidFill>
                  <a:schemeClr val="tx1"/>
                </a:solidFill>
                <a:effectLst/>
                <a:latin typeface="+mn-lt"/>
                <a:ea typeface="+mn-ea"/>
                <a:cs typeface="+mn-cs"/>
              </a:rPr>
              <a:t>operations. Here, you see the two other most commonly used frameworks.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conceptual framework</a:t>
            </a:r>
            <a:r>
              <a:rPr lang="en-US" sz="1200" kern="1200" dirty="0" smtClean="0">
                <a:solidFill>
                  <a:schemeClr val="tx1"/>
                </a:solidFill>
                <a:effectLst/>
                <a:latin typeface="+mn-lt"/>
                <a:ea typeface="+mn-ea"/>
                <a:cs typeface="+mn-cs"/>
              </a:rPr>
              <a:t>, which is also called a research framework, gives organizations an overall sense of the factors that influence the outcomes of a program. Conceptual frameworks are usually arranged as diagrams showing relationships and causal linkages. There is no standard format for conceptual frameworks, and each organization develops its own. This framework is least helpful for determining where in the process monitoring and evaluation takes place, and it is most helpful for identifying which variables are most important to a project’s outcomes.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results framework</a:t>
            </a:r>
            <a:r>
              <a:rPr lang="en-US" sz="1200" kern="1200" dirty="0" smtClean="0">
                <a:solidFill>
                  <a:schemeClr val="tx1"/>
                </a:solidFill>
                <a:effectLst/>
                <a:latin typeface="+mn-lt"/>
                <a:ea typeface="+mn-ea"/>
                <a:cs typeface="+mn-cs"/>
              </a:rPr>
              <a:t>, on the right-hand side of the slide, is sometimes called a strategic framework or a performance monitoring plan, and it is used by USAID. This type of framework diagrams the direct causal relationships between the incremental results, or IRs, of the key activities all the way up to the overall objective and goal of the intervention. Each of the IRs and sub-IRs need to be measurable; in other words, indicators can be developed for them and data can be collected to calculate these incremental results for monitoring and evaluation purposes. The strength of this framework is that it clearly indicates the incremental results that should be monitored along the way. A weakness is that it is a very linear approach and doesn’t account for relationships between variables. </a:t>
            </a:r>
          </a:p>
        </p:txBody>
      </p:sp>
      <p:sp>
        <p:nvSpPr>
          <p:cNvPr id="4" name="Slide Number Placeholder 3"/>
          <p:cNvSpPr>
            <a:spLocks noGrp="1"/>
          </p:cNvSpPr>
          <p:nvPr>
            <p:ph type="sldNum" sz="quarter" idx="10"/>
          </p:nvPr>
        </p:nvSpPr>
        <p:spPr/>
        <p:txBody>
          <a:bodyPr/>
          <a:lstStyle/>
          <a:p>
            <a:fld id="{5813DF1D-347C-7B44-B5A9-E16F59677F3C}" type="slidenum">
              <a:rPr lang="en-US" smtClean="0"/>
              <a:pPr/>
              <a:t>11</a:t>
            </a:fld>
            <a:endParaRPr lang="en-US"/>
          </a:p>
        </p:txBody>
      </p:sp>
    </p:spTree>
    <p:extLst>
      <p:ext uri="{BB962C8B-B14F-4D97-AF65-F5344CB8AC3E}">
        <p14:creationId xmlns:p14="http://schemas.microsoft.com/office/powerpoint/2010/main" xmlns="" val="2104911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12. </a:t>
            </a:r>
            <a:r>
              <a:rPr lang="en-US" sz="1200" u="sng" kern="1200" dirty="0" smtClean="0">
                <a:solidFill>
                  <a:schemeClr val="tx1"/>
                </a:solidFill>
                <a:effectLst/>
                <a:latin typeface="+mn-lt"/>
                <a:ea typeface="+mn-ea"/>
                <a:cs typeface="+mn-cs"/>
              </a:rPr>
              <a:t>M&amp;E for GFC</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filling out the grant application for GFC each year, you are required to input information about outcomes that your organization will report on to GFC. The outcome questions on the application are based on the logical framework and help you to determine what the key outcome of your program is and how well you are achieving 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filling out the initial request for a grant from The Global Fund for Children, you are asked questions like the ones shown here. [Click to advance, and the image will appear.] These first questions help your organization and your program officer to determine what you will report to The Global Fund for Children during your entire funding relationship with GFC. The questions are designed to help you develop a one-sentence program outcome that states what your organization does (the key goal/outcome), how your organization accomplishes this goal (activities and programs), who your organization serves (the specific population of children you work with), and how many children you have reached in the past year and hope to reach in the coming year. There are drop-down categories that can guide you, or you can type in your own answers. We’ll talk more about the creation of outcome sentences in the coming slides. [Click to advance, and this image will disappear.]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to advance, and a new image will appear.]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renewal and final grant applications, you are asked to report on the outcome that was determined by you and your program officer during the first year of your grant. In rare cases, the program outcome that an organization reports on may change, but this is not usual and makes monitoring your progress as an organization more challenging. When you report the number or percentage of children impacted by your program in your application, this information is sent to the staff and board of GFC so they can review your progress in a grant recommendation form. [Click to advance, and an example image will appear.] </a:t>
            </a:r>
          </a:p>
          <a:p>
            <a:endParaRPr lang="en-US" dirty="0" smtClean="0"/>
          </a:p>
          <a:p>
            <a:r>
              <a:rPr lang="en-US" dirty="0" smtClean="0"/>
              <a:t>For example, this organization reports its outcome as a percentage. [Read the program outcome in the example box.] As you can see, the organization’s success in increasing that percentage and reaching its goal varies from year to year.  Accurately collecting this data for your outcome is a very important part of the application process.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let’s look at what makes a great outcome sentence both for GFC grant applications and for other potential donor applications.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A641AE-0E24-AF46-B29D-0C468557A9BA}" type="slidenum">
              <a:rPr lang="en-US" smtClean="0"/>
              <a:pPr/>
              <a:t>12</a:t>
            </a:fld>
            <a:endParaRPr lang="en-US"/>
          </a:p>
        </p:txBody>
      </p:sp>
    </p:spTree>
    <p:extLst>
      <p:ext uri="{BB962C8B-B14F-4D97-AF65-F5344CB8AC3E}">
        <p14:creationId xmlns="" xmlns:p14="http://schemas.microsoft.com/office/powerpoint/2010/main" val="3788063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13. </a:t>
            </a:r>
            <a:r>
              <a:rPr lang="en-US" sz="1200" u="sng" kern="1200" dirty="0" smtClean="0">
                <a:solidFill>
                  <a:schemeClr val="tx1"/>
                </a:solidFill>
                <a:effectLst/>
                <a:latin typeface="+mn-lt"/>
                <a:ea typeface="+mn-ea"/>
                <a:cs typeface="+mn-cs"/>
              </a:rPr>
              <a:t>Outcome Sentences for GFC</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the formula that GFC uses in its grant application or “proposal”. The grant application asks you questions to help you create an outcome sentence. Notice how the example outcome sentence is SMART.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Specific</a:t>
            </a:r>
            <a:r>
              <a:rPr lang="en-US" sz="1200" kern="1200" dirty="0" smtClean="0">
                <a:solidFill>
                  <a:schemeClr val="tx1"/>
                </a:solidFill>
                <a:effectLst/>
                <a:latin typeface="+mn-lt"/>
                <a:ea typeface="+mn-ea"/>
                <a:cs typeface="+mn-cs"/>
              </a:rPr>
              <a:t> – enrolled in formal school</a:t>
            </a:r>
          </a:p>
          <a:p>
            <a:r>
              <a:rPr lang="en-US" sz="1200" b="1" kern="1200" dirty="0" smtClean="0">
                <a:solidFill>
                  <a:schemeClr val="tx1"/>
                </a:solidFill>
                <a:effectLst/>
                <a:latin typeface="+mn-lt"/>
                <a:ea typeface="+mn-ea"/>
                <a:cs typeface="+mn-cs"/>
              </a:rPr>
              <a:t>Measurable</a:t>
            </a:r>
            <a:r>
              <a:rPr lang="en-US" sz="1200" kern="1200" dirty="0" smtClean="0">
                <a:solidFill>
                  <a:schemeClr val="tx1"/>
                </a:solidFill>
                <a:effectLst/>
                <a:latin typeface="+mn-lt"/>
                <a:ea typeface="+mn-ea"/>
                <a:cs typeface="+mn-cs"/>
              </a:rPr>
              <a:t> – statistics from local schools are used to calculate the percentage of school-going children  (66%) in the program </a:t>
            </a:r>
          </a:p>
          <a:p>
            <a:r>
              <a:rPr lang="en-US" sz="1200" b="1" kern="1200" dirty="0" smtClean="0">
                <a:solidFill>
                  <a:schemeClr val="tx1"/>
                </a:solidFill>
                <a:effectLst/>
                <a:latin typeface="+mn-lt"/>
                <a:ea typeface="+mn-ea"/>
                <a:cs typeface="+mn-cs"/>
              </a:rPr>
              <a:t>Appropriate</a:t>
            </a:r>
            <a:r>
              <a:rPr lang="en-US" sz="1200" kern="1200" dirty="0" smtClean="0">
                <a:solidFill>
                  <a:schemeClr val="tx1"/>
                </a:solidFill>
                <a:effectLst/>
                <a:latin typeface="+mn-lt"/>
                <a:ea typeface="+mn-ea"/>
                <a:cs typeface="+mn-cs"/>
              </a:rPr>
              <a:t> – program participants (not others) (We assume that this project meets the needs of the program participants.)</a:t>
            </a:r>
          </a:p>
          <a:p>
            <a:r>
              <a:rPr lang="en-US" sz="1200" b="1" kern="1200" dirty="0" smtClean="0">
                <a:solidFill>
                  <a:schemeClr val="tx1"/>
                </a:solidFill>
                <a:effectLst/>
                <a:latin typeface="+mn-lt"/>
                <a:ea typeface="+mn-ea"/>
                <a:cs typeface="+mn-cs"/>
              </a:rPr>
              <a:t>Realistic</a:t>
            </a:r>
            <a:r>
              <a:rPr lang="en-US" sz="1200" kern="1200" dirty="0" smtClean="0">
                <a:solidFill>
                  <a:schemeClr val="tx1"/>
                </a:solidFill>
                <a:effectLst/>
                <a:latin typeface="+mn-lt"/>
                <a:ea typeface="+mn-ea"/>
                <a:cs typeface="+mn-cs"/>
              </a:rPr>
              <a:t> – depends on the organization—is 66% achievable?</a:t>
            </a:r>
          </a:p>
          <a:p>
            <a:r>
              <a:rPr lang="en-US" sz="1200" b="1" kern="1200" dirty="0" smtClean="0">
                <a:solidFill>
                  <a:schemeClr val="tx1"/>
                </a:solidFill>
                <a:effectLst/>
                <a:latin typeface="+mn-lt"/>
                <a:ea typeface="+mn-ea"/>
                <a:cs typeface="+mn-cs"/>
              </a:rPr>
              <a:t>Timely</a:t>
            </a:r>
            <a:r>
              <a:rPr lang="en-US" sz="1200" kern="1200" dirty="0" smtClean="0">
                <a:solidFill>
                  <a:schemeClr val="tx1"/>
                </a:solidFill>
                <a:effectLst/>
                <a:latin typeface="+mn-lt"/>
                <a:ea typeface="+mn-ea"/>
                <a:cs typeface="+mn-cs"/>
              </a:rPr>
              <a:t> – one year (“last year,” which is GFC’s standard outcome period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questions that GFC asks to help you determine your outcome sentence are: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For the program you run, </a:t>
            </a:r>
            <a:r>
              <a:rPr lang="en-US" sz="1200" i="1" kern="1200" dirty="0" smtClean="0">
                <a:solidFill>
                  <a:schemeClr val="tx1"/>
                </a:solidFill>
                <a:effectLst/>
                <a:latin typeface="+mn-lt"/>
                <a:ea typeface="+mn-ea"/>
                <a:cs typeface="+mn-cs"/>
              </a:rPr>
              <a:t>what</a:t>
            </a:r>
            <a:r>
              <a:rPr lang="en-US" sz="1200" kern="1200" dirty="0" smtClean="0">
                <a:solidFill>
                  <a:schemeClr val="tx1"/>
                </a:solidFill>
                <a:effectLst/>
                <a:latin typeface="+mn-lt"/>
                <a:ea typeface="+mn-ea"/>
                <a:cs typeface="+mn-cs"/>
              </a:rPr>
              <a:t> outcome (change) does the organization measure?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 </a:t>
            </a:r>
            <a:r>
              <a:rPr lang="en-US" sz="1200" i="1"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does the organization collect data for (measure) this outcome?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 </a:t>
            </a:r>
            <a:r>
              <a:rPr lang="en-US" sz="1200" i="1" kern="1200" dirty="0" smtClean="0">
                <a:solidFill>
                  <a:schemeClr val="tx1"/>
                </a:solidFill>
                <a:effectLst/>
                <a:latin typeface="+mn-lt"/>
                <a:ea typeface="+mn-ea"/>
                <a:cs typeface="+mn-cs"/>
              </a:rPr>
              <a:t>Who</a:t>
            </a:r>
            <a:r>
              <a:rPr lang="en-US" sz="1200" kern="1200" dirty="0" smtClean="0">
                <a:solidFill>
                  <a:schemeClr val="tx1"/>
                </a:solidFill>
                <a:effectLst/>
                <a:latin typeface="+mn-lt"/>
                <a:ea typeface="+mn-ea"/>
                <a:cs typeface="+mn-cs"/>
              </a:rPr>
              <a:t> is affected (benefits) in this outcome measure?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 </a:t>
            </a:r>
            <a:r>
              <a:rPr lang="en-US" sz="1200" i="1" kern="1200" dirty="0" smtClean="0">
                <a:solidFill>
                  <a:schemeClr val="tx1"/>
                </a:solidFill>
                <a:effectLst/>
                <a:latin typeface="+mn-lt"/>
                <a:ea typeface="+mn-ea"/>
                <a:cs typeface="+mn-cs"/>
              </a:rPr>
              <a:t>How much</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how many </a:t>
            </a:r>
            <a:r>
              <a:rPr lang="en-US" sz="1200" kern="1200" dirty="0" smtClean="0">
                <a:solidFill>
                  <a:schemeClr val="tx1"/>
                </a:solidFill>
                <a:effectLst/>
                <a:latin typeface="+mn-lt"/>
                <a:ea typeface="+mn-ea"/>
                <a:cs typeface="+mn-cs"/>
              </a:rPr>
              <a:t>did the organization count for this outcome </a:t>
            </a:r>
            <a:r>
              <a:rPr lang="en-US" sz="1200" u="sng" kern="1200" dirty="0" smtClean="0">
                <a:solidFill>
                  <a:schemeClr val="tx1"/>
                </a:solidFill>
                <a:effectLst/>
                <a:latin typeface="+mn-lt"/>
                <a:ea typeface="+mn-ea"/>
                <a:cs typeface="+mn-cs"/>
              </a:rPr>
              <a:t>last</a:t>
            </a:r>
            <a:r>
              <a:rPr lang="en-US" sz="1200" kern="1200" dirty="0" smtClean="0">
                <a:solidFill>
                  <a:schemeClr val="tx1"/>
                </a:solidFill>
                <a:effectLst/>
                <a:latin typeface="+mn-lt"/>
                <a:ea typeface="+mn-ea"/>
                <a:cs typeface="+mn-cs"/>
              </a:rPr>
              <a:t> year?       </a:t>
            </a:r>
          </a:p>
        </p:txBody>
      </p:sp>
      <p:sp>
        <p:nvSpPr>
          <p:cNvPr id="4" name="Slide Number Placeholder 3"/>
          <p:cNvSpPr>
            <a:spLocks noGrp="1"/>
          </p:cNvSpPr>
          <p:nvPr>
            <p:ph type="sldNum" sz="quarter" idx="10"/>
          </p:nvPr>
        </p:nvSpPr>
        <p:spPr/>
        <p:txBody>
          <a:bodyPr/>
          <a:lstStyle/>
          <a:p>
            <a:fld id="{21A641AE-0E24-AF46-B29D-0C468557A9BA}" type="slidenum">
              <a:rPr lang="en-US" smtClean="0"/>
              <a:pPr/>
              <a:t>13</a:t>
            </a:fld>
            <a:endParaRPr lang="en-US"/>
          </a:p>
        </p:txBody>
      </p:sp>
    </p:spTree>
    <p:extLst>
      <p:ext uri="{BB962C8B-B14F-4D97-AF65-F5344CB8AC3E}">
        <p14:creationId xmlns="" xmlns:p14="http://schemas.microsoft.com/office/powerpoint/2010/main" val="395239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14. </a:t>
            </a:r>
            <a:r>
              <a:rPr lang="en-US" u="sng" dirty="0" smtClean="0"/>
              <a:t>Practice Writing an</a:t>
            </a:r>
            <a:r>
              <a:rPr lang="en-US" u="sng" baseline="0" dirty="0" smtClean="0"/>
              <a:t> Outcome Sentence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[Give examples from past grant applications (chosen by the program officer).]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it’s your turn to work on a project outcome sentence for your organization. Work as a group and decide what your outcome sentence will look like. You have six minutes. If you’re not sure about your sentence or would like help with writing it, make sure to email your program officer later with your sample and any questions you have. Look at question 3 on the worksheet. </a:t>
            </a:r>
          </a:p>
          <a:p>
            <a:endParaRPr lang="en-US" sz="1200" kern="1200" dirty="0" smtClean="0">
              <a:solidFill>
                <a:schemeClr val="tx1"/>
              </a:solidFill>
              <a:effectLst/>
              <a:latin typeface="+mn-lt"/>
              <a:ea typeface="+mn-ea"/>
              <a:cs typeface="+mn-cs"/>
            </a:endParaRPr>
          </a:p>
          <a:p>
            <a:r>
              <a:rPr lang="en-US" dirty="0" smtClean="0"/>
              <a:t>[After three minutes, ask participants to tell you if they’ve completed the activity, using + or -.]</a:t>
            </a:r>
            <a:endParaRPr lang="en-US"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14</a:t>
            </a:fld>
            <a:endParaRPr lang="en-US"/>
          </a:p>
        </p:txBody>
      </p:sp>
    </p:spTree>
    <p:extLst>
      <p:ext uri="{BB962C8B-B14F-4D97-AF65-F5344CB8AC3E}">
        <p14:creationId xmlns="" xmlns:p14="http://schemas.microsoft.com/office/powerpoint/2010/main" val="743384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smtClean="0">
                <a:solidFill>
                  <a:schemeClr val="tx1"/>
                </a:solidFill>
                <a:effectLst/>
                <a:latin typeface="+mn-lt"/>
                <a:ea typeface="+mn-ea"/>
                <a:cs typeface="+mn-cs"/>
              </a:rPr>
              <a:t>15. </a:t>
            </a:r>
            <a:r>
              <a:rPr lang="en-US" sz="1200" u="sng" kern="1200" dirty="0" smtClean="0">
                <a:solidFill>
                  <a:schemeClr val="tx1"/>
                </a:solidFill>
                <a:effectLst/>
                <a:latin typeface="+mn-lt"/>
                <a:ea typeface="+mn-ea"/>
                <a:cs typeface="+mn-cs"/>
              </a:rPr>
              <a:t>Introduction to Collecting Data</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collect data from a variety of sources. Most organizations collect data by keeping good records of things like attendance, participation, surveys, and financial records.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also work with other local organizations, either NGOs or the government. For example, you can talk with schools about pass rates or clinics about overall statistics.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collect good data, you need to have the right tools. Often the right tools means collecting data in a way that no matter who collects the data, it will be the same. Data should be collected in the same way each time. It helps if you set up a procedure so that you know who is collecting data, when they will collect it, and how they will collect 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if you want to count the number of children who attend your after-school programs throughout the week, you should know who will make sure all of the children sign in each day and when they will be required to sign in, and you should make sure that they are using the same form each time. That way, you can compare information from month to month and year to year.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data is collected, you have to know how it will be stored and organized. For different organizations, that could mean different things, but it often means having a spreadsheet in Excel or in another computer program that has all of the information and is updated often.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it is important to use the data you’ve collected. By having data over a period of time, you can see trends and make decisions based on what you find. For example, you may notice that not as many children come to a soccer practice on Mondays, but you have almost too many children attending soccer practice on Saturdays. After speaking with the children to determine why this is, you can change your program by having more coaches on Saturdays and either changing the time of the Monday practice or having less coaches on Mondays.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are three common challenges to collecting data: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-First, not all outcomes are easily countable. There might be changes in behavior or attitude that have to be measured in different ways.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-Second, some outcomes take more than a year to become evident.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-Third, it can be difficult to measure what the impact of your program is. For example, it’s fairly easy to tell how many of the children you work with are going to school, but if you are trying to reduce trafficking, how do you measure your influence in that area?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more information on how to address these challenges, see the link provided on this slide and the other resources on the next slide. </a:t>
            </a:r>
          </a:p>
        </p:txBody>
      </p:sp>
      <p:sp>
        <p:nvSpPr>
          <p:cNvPr id="4" name="Slide Number Placeholder 3"/>
          <p:cNvSpPr>
            <a:spLocks noGrp="1"/>
          </p:cNvSpPr>
          <p:nvPr>
            <p:ph type="sldNum" sz="quarter" idx="10"/>
          </p:nvPr>
        </p:nvSpPr>
        <p:spPr/>
        <p:txBody>
          <a:bodyPr/>
          <a:lstStyle/>
          <a:p>
            <a:fld id="{21A641AE-0E24-AF46-B29D-0C468557A9BA}" type="slidenum">
              <a:rPr lang="en-US" smtClean="0"/>
              <a:pPr/>
              <a:t>15</a:t>
            </a:fld>
            <a:endParaRPr lang="en-US"/>
          </a:p>
        </p:txBody>
      </p:sp>
    </p:spTree>
    <p:extLst>
      <p:ext uri="{BB962C8B-B14F-4D97-AF65-F5344CB8AC3E}">
        <p14:creationId xmlns="" xmlns:p14="http://schemas.microsoft.com/office/powerpoint/2010/main" val="1726757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a:t>
            </a:r>
            <a:r>
              <a:rPr lang="en-US" u="sng" dirty="0" smtClean="0"/>
              <a:t>Data Collection</a:t>
            </a:r>
            <a:endParaRPr lang="en-US" u="sng" baseline="0"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collect good data, you need to know where your data is going to come from (the source) and how you will collect it (collection method).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are examples of how two different projects collect the data they need.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[Read examples.]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important to measure the same things from year to year so you can see the progress you are making toward your overall goals. The first time you collect data, it is referred to as “baseline data.” Baseline data is ideally collected at the beginning of a project and provides a basis for measuring progress.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more information on how to collect data, click on the resources on the left side of the screen. </a:t>
            </a:r>
          </a:p>
        </p:txBody>
      </p:sp>
      <p:sp>
        <p:nvSpPr>
          <p:cNvPr id="4" name="Slide Number Placeholder 3"/>
          <p:cNvSpPr>
            <a:spLocks noGrp="1"/>
          </p:cNvSpPr>
          <p:nvPr>
            <p:ph type="sldNum" sz="quarter" idx="10"/>
          </p:nvPr>
        </p:nvSpPr>
        <p:spPr/>
        <p:txBody>
          <a:bodyPr/>
          <a:lstStyle/>
          <a:p>
            <a:fld id="{21A641AE-0E24-AF46-B29D-0C468557A9BA}" type="slidenum">
              <a:rPr lang="en-US" smtClean="0"/>
              <a:pPr/>
              <a:t>16</a:t>
            </a:fld>
            <a:endParaRPr lang="en-US"/>
          </a:p>
        </p:txBody>
      </p:sp>
    </p:spTree>
    <p:extLst>
      <p:ext uri="{BB962C8B-B14F-4D97-AF65-F5344CB8AC3E}">
        <p14:creationId xmlns="" xmlns:p14="http://schemas.microsoft.com/office/powerpoint/2010/main" val="2831692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a:t>
            </a:r>
            <a:r>
              <a:rPr lang="en-US" u="sng" dirty="0" smtClean="0"/>
              <a:t>Data Analysis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two types of data </a:t>
            </a:r>
            <a:r>
              <a:rPr lang="en-US" sz="1200" kern="1200" dirty="0" smtClean="0">
                <a:solidFill>
                  <a:schemeClr val="tx1"/>
                </a:solidFill>
                <a:effectLst/>
                <a:latin typeface="+mn-lt"/>
                <a:ea typeface="+mn-ea"/>
                <a:cs typeface="+mn-cs"/>
              </a:rPr>
              <a:t>analysis: </a:t>
            </a:r>
            <a:r>
              <a:rPr lang="en-US" sz="1200" kern="1200" dirty="0" smtClean="0">
                <a:solidFill>
                  <a:schemeClr val="tx1"/>
                </a:solidFill>
                <a:effectLst/>
                <a:latin typeface="+mn-lt"/>
                <a:ea typeface="+mn-ea"/>
                <a:cs typeface="+mn-cs"/>
              </a:rPr>
              <a:t>quantitative and qualitative.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Quantitative data focuses on things you can count, like numbers and percentages.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Qualitative data focuses on things you can observe but that are hard to count, like changes in behavior and attitude. Measuring these things is often done through interviews, diary entries, or other non-countable data. You’ll need to decide in advance which themes or categories in the responses or observations </a:t>
            </a:r>
            <a:r>
              <a:rPr lang="en-US" sz="1200" kern="1200" dirty="0" smtClean="0">
                <a:solidFill>
                  <a:schemeClr val="tx1"/>
                </a:solidFill>
                <a:effectLst/>
                <a:latin typeface="+mn-lt"/>
                <a:ea typeface="+mn-ea"/>
                <a:cs typeface="+mn-cs"/>
              </a:rPr>
              <a:t>will </a:t>
            </a:r>
            <a:r>
              <a:rPr lang="en-US" sz="1200" kern="1200" dirty="0" smtClean="0">
                <a:solidFill>
                  <a:schemeClr val="tx1"/>
                </a:solidFill>
                <a:effectLst/>
                <a:latin typeface="+mn-lt"/>
                <a:ea typeface="+mn-ea"/>
                <a:cs typeface="+mn-cs"/>
              </a:rPr>
              <a:t>count toward each qualitative indicator.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a variety of tools and resources that organizations can use to help them make sense of their data. The most common tool used for quantitative analysis is Excel. For more-advanced analysis, some organizations use software like </a:t>
            </a:r>
            <a:r>
              <a:rPr lang="en-US" sz="1200" kern="1200" dirty="0" err="1" smtClean="0">
                <a:solidFill>
                  <a:schemeClr val="tx1"/>
                </a:solidFill>
                <a:effectLst/>
                <a:latin typeface="+mn-lt"/>
                <a:ea typeface="+mn-ea"/>
                <a:cs typeface="+mn-cs"/>
              </a:rPr>
              <a:t>Stata</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SPSS, and </a:t>
            </a:r>
            <a:r>
              <a:rPr lang="en-US" sz="1200" kern="1200" dirty="0" err="1" smtClean="0">
                <a:solidFill>
                  <a:schemeClr val="tx1"/>
                </a:solidFill>
                <a:effectLst/>
                <a:latin typeface="+mn-lt"/>
                <a:ea typeface="+mn-ea"/>
                <a:cs typeface="+mn-cs"/>
              </a:rPr>
              <a:t>SenseMaker</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more examples on ways you can analyze and learn from your data, click on the links on the right-hand side of the screen. After the webinar, you will be able to download this presentation so that you can click on the links shown in this slide.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13DF1D-347C-7B44-B5A9-E16F59677F3C}" type="slidenum">
              <a:rPr lang="en-US" smtClean="0"/>
              <a:pPr/>
              <a:t>17</a:t>
            </a:fld>
            <a:endParaRPr lang="en-US"/>
          </a:p>
        </p:txBody>
      </p:sp>
    </p:spTree>
    <p:extLst>
      <p:ext uri="{BB962C8B-B14F-4D97-AF65-F5344CB8AC3E}">
        <p14:creationId xmlns="" xmlns:p14="http://schemas.microsoft.com/office/powerpoint/2010/main" val="2944656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 </a:t>
            </a:r>
            <a:r>
              <a:rPr lang="en-US" u="sng" dirty="0" smtClean="0"/>
              <a:t>Make a data</a:t>
            </a:r>
            <a:r>
              <a:rPr lang="en-US" u="sng" baseline="0" dirty="0" smtClean="0"/>
              <a:t> plan!</a:t>
            </a:r>
          </a:p>
          <a:p>
            <a:endParaRPr lang="en-US" baseline="0" dirty="0" smtClean="0"/>
          </a:p>
          <a:p>
            <a:r>
              <a:rPr lang="en-US" sz="1200" kern="1200" dirty="0" smtClean="0">
                <a:solidFill>
                  <a:schemeClr val="tx1"/>
                </a:solidFill>
                <a:effectLst/>
                <a:latin typeface="+mn-lt"/>
                <a:ea typeface="+mn-ea"/>
                <a:cs typeface="+mn-cs"/>
              </a:rPr>
              <a:t>Look at </a:t>
            </a:r>
            <a:r>
              <a:rPr lang="en-US" sz="1200" kern="1200" dirty="0" smtClean="0">
                <a:solidFill>
                  <a:schemeClr val="tx1"/>
                </a:solidFill>
                <a:effectLst/>
                <a:latin typeface="+mn-lt"/>
                <a:ea typeface="+mn-ea"/>
                <a:cs typeface="+mn-cs"/>
              </a:rPr>
              <a:t>question 4 on the worksheet. </a:t>
            </a:r>
            <a:r>
              <a:rPr lang="en-US" sz="1200" kern="1200" dirty="0" smtClean="0">
                <a:solidFill>
                  <a:schemeClr val="tx1"/>
                </a:solidFill>
                <a:effectLst/>
                <a:latin typeface="+mn-lt"/>
                <a:ea typeface="+mn-ea"/>
                <a:cs typeface="+mn-cs"/>
              </a:rPr>
              <a:t>Circle the different sources and tools you can use to collect data about your programs. Discuss in your group which sources best measure the impact you are trying to achieve.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your group finishes question 4, complete the </a:t>
            </a:r>
            <a:r>
              <a:rPr lang="en-US" sz="1200" kern="1200" dirty="0" smtClean="0">
                <a:solidFill>
                  <a:schemeClr val="tx1"/>
                </a:solidFill>
                <a:effectLst/>
                <a:latin typeface="+mn-lt"/>
                <a:ea typeface="+mn-ea"/>
                <a:cs typeface="+mn-cs"/>
              </a:rPr>
              <a:t>data </a:t>
            </a:r>
            <a:r>
              <a:rPr lang="en-US" dirty="0" smtClean="0"/>
              <a:t>p</a:t>
            </a:r>
            <a:r>
              <a:rPr lang="en-US" sz="1200" kern="1200" dirty="0" smtClean="0">
                <a:solidFill>
                  <a:schemeClr val="tx1"/>
                </a:solidFill>
                <a:effectLst/>
                <a:latin typeface="+mn-lt"/>
                <a:ea typeface="+mn-ea"/>
                <a:cs typeface="+mn-cs"/>
              </a:rPr>
              <a:t>lan </a:t>
            </a:r>
            <a:r>
              <a:rPr lang="en-US" sz="1200" kern="1200" dirty="0" smtClean="0">
                <a:solidFill>
                  <a:schemeClr val="tx1"/>
                </a:solidFill>
                <a:effectLst/>
                <a:latin typeface="+mn-lt"/>
                <a:ea typeface="+mn-ea"/>
                <a:cs typeface="+mn-cs"/>
              </a:rPr>
              <a:t>under question 5. You can use this plan in your organization starting tomorrow! You have seven minutes to complete these two activities. </a:t>
            </a:r>
          </a:p>
          <a:p>
            <a:endParaRPr lang="en-US" sz="1200" kern="1200" dirty="0" smtClean="0">
              <a:solidFill>
                <a:schemeClr val="tx1"/>
              </a:solidFill>
              <a:effectLst/>
              <a:latin typeface="+mn-lt"/>
              <a:ea typeface="+mn-ea"/>
              <a:cs typeface="+mn-cs"/>
            </a:endParaRPr>
          </a:p>
          <a:p>
            <a:pPr>
              <a:defRPr/>
            </a:pPr>
            <a:r>
              <a:rPr lang="en-US" dirty="0" smtClean="0"/>
              <a:t>[After three to four minutes, ask the participants to tell you if they have completed the activity, using + or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488BCE-BA95-7542-B00E-B76852905DBD}" type="slidenum">
              <a:rPr lang="en-US" smtClean="0"/>
              <a:pPr/>
              <a:t>18</a:t>
            </a:fld>
            <a:endParaRPr lang="en-US"/>
          </a:p>
        </p:txBody>
      </p:sp>
    </p:spTree>
    <p:extLst>
      <p:ext uri="{BB962C8B-B14F-4D97-AF65-F5344CB8AC3E}">
        <p14:creationId xmlns="" xmlns:p14="http://schemas.microsoft.com/office/powerpoint/2010/main" val="659247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19. Children in M&amp;E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Involving children in the actual monitoring and evaluation of your programs can be mutually beneficial, but it comes with challenges and risks.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Let’s start with the positive side</a:t>
            </a:r>
            <a:r>
              <a:rPr lang="en-US"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Why might you want to involve children in M&amp;E?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according to article 12 of the UN Convention on the Rights of the Child, participation is a right of all children.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Second, adults who speak on behalf of children aren’t always accurately representing the children’s views, even when they have the best intentions.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Third, it is beneficial to both the children and the organization. For the children, it increases their sense of ownership of the project; develops their sense of social justice, their self-esteem, and their relationship with adults; and increases their resilience. It’s an opportunity for children to gain a wide range of skills and become active members of their community. At the same time, the organization benefits from the valuable information that the children have to offer about their own experiences. The decisions of the organization become more transparent and reflective of the community’s needs. Because of this, programs are more likely to be broadly adopted and supported by the community.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There are also risks and challenges associated with involving children in monitoring and evaluation.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it requires a lot of resources to train staff in appropriate methods for working with children in this capacity.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Second, you must be aware of the other constraints the children are facing, and you need to make sure that your project does not overburden the children.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Third, it is important to acknowledge the environment within which the program is operating. Putting children at odds with community traditions or expectations can have adverse effects that the children might not have the resources to cope with.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the level of the children’s involvement should reflect their developmental stage. For example, younger children may be more impacted by challenges that the program might face.</a:t>
            </a:r>
          </a:p>
          <a:p>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Here are some other things to consider when involving children in monitoring and evaluation: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Their participation must be voluntary, free of manipulation, and undertaken with the approval of a parent or guardian.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context in which the children are participating must be “child friendly.” This includes safety, accessible tools, appropriate language, trained facilitators, etc.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children and the organization must both be clear about what is expected from the collaboration. It is important to define to what extent the children will be involved, how much decision-making power they will have, and how long their involvement will continue.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Power dynamics are also important to consider. Nondiscrimination and inclusivity must be part of the design, and issues relating to adult-child and child-child power dynamics must be addressed prior to involving children.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to keep children involved and benefiting from participation, there must be a balance between work and play. Adequate support needs to be provided for children to help them make sense of their experiences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First steps for your organization to take when considering the involvement of children in your monitoring and evaluation process include the following: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Adults in your organization must have an open attitude to learning from and listening to children in a meaningful way. Ask “What do we need to know?” and “How can we find this information?” If children can inform these questions, it is important to seek their expertise.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frank discussion about the capacity of your organization to support these children is also important. What role will they play? Who can support them? How will you ensure their safety and address the other previously mentioned challenges?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children must be active participants in the process; otherwise, they will not be benefiting. It is important not to </a:t>
            </a:r>
            <a:r>
              <a:rPr lang="en-US" sz="1200" kern="1200" dirty="0" err="1" smtClean="0">
                <a:solidFill>
                  <a:schemeClr val="tx1"/>
                </a:solidFill>
                <a:effectLst/>
                <a:latin typeface="+mn-lt"/>
                <a:ea typeface="+mn-ea"/>
                <a:cs typeface="+mn-cs"/>
              </a:rPr>
              <a:t>instrumentalize</a:t>
            </a:r>
            <a:r>
              <a:rPr lang="en-US" sz="1200" kern="1200" dirty="0" smtClean="0">
                <a:solidFill>
                  <a:schemeClr val="tx1"/>
                </a:solidFill>
                <a:effectLst/>
                <a:latin typeface="+mn-lt"/>
                <a:ea typeface="+mn-ea"/>
                <a:cs typeface="+mn-cs"/>
              </a:rPr>
              <a:t> or trivialize the children’s voices. Determine exactly how they will benefit and how you will use the information they provide.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incorporate children, there must be interest in participating from the children and openness on the part of staff. Ask your child or youth participants if they truly want to be involved in the monitoring and evaluation process.</a:t>
            </a:r>
          </a:p>
        </p:txBody>
      </p:sp>
      <p:sp>
        <p:nvSpPr>
          <p:cNvPr id="4" name="Slide Number Placeholder 3"/>
          <p:cNvSpPr>
            <a:spLocks noGrp="1"/>
          </p:cNvSpPr>
          <p:nvPr>
            <p:ph type="sldNum" sz="quarter" idx="10"/>
          </p:nvPr>
        </p:nvSpPr>
        <p:spPr/>
        <p:txBody>
          <a:bodyPr/>
          <a:lstStyle/>
          <a:p>
            <a:fld id="{5813DF1D-347C-7B44-B5A9-E16F59677F3C}" type="slidenum">
              <a:rPr lang="en-US" smtClean="0"/>
              <a:pPr/>
              <a:t>19</a:t>
            </a:fld>
            <a:endParaRPr lang="en-US"/>
          </a:p>
        </p:txBody>
      </p:sp>
    </p:spTree>
    <p:extLst>
      <p:ext uri="{BB962C8B-B14F-4D97-AF65-F5344CB8AC3E}">
        <p14:creationId xmlns:p14="http://schemas.microsoft.com/office/powerpoint/2010/main" xmlns="" val="245047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smtClean="0">
                <a:solidFill>
                  <a:schemeClr val="tx1"/>
                </a:solidFill>
                <a:effectLst/>
                <a:latin typeface="+mn-lt"/>
                <a:ea typeface="+mn-ea"/>
                <a:cs typeface="+mn-cs"/>
              </a:rPr>
              <a:t>2. </a:t>
            </a:r>
            <a:r>
              <a:rPr lang="en-US" sz="1200" u="sng" kern="1200" dirty="0" smtClean="0">
                <a:solidFill>
                  <a:schemeClr val="tx1"/>
                </a:solidFill>
                <a:effectLst/>
                <a:latin typeface="+mn-lt"/>
                <a:ea typeface="+mn-ea"/>
                <a:cs typeface="+mn-cs"/>
              </a:rPr>
              <a:t>Goals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appreciate you taking the time to go over this tutorial. By the end of the tutorial, we hope that you will:</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-Have a clear understanding of the basics of monitoring and evaluation (M&amp;E);</a:t>
            </a:r>
            <a:endParaRPr lang="en-US" dirty="0" smtClean="0">
              <a:effectLst/>
            </a:endParaRPr>
          </a:p>
          <a:p>
            <a:pPr lvl="0"/>
            <a:r>
              <a:rPr lang="en-US" sz="1200" kern="1200" dirty="0" smtClean="0">
                <a:solidFill>
                  <a:schemeClr val="tx1"/>
                </a:solidFill>
                <a:effectLst/>
                <a:latin typeface="+mn-lt"/>
                <a:ea typeface="+mn-ea"/>
                <a:cs typeface="+mn-cs"/>
              </a:rPr>
              <a:t>-Have an appreciation for why M&amp;E matters and what it can mean for your work; and</a:t>
            </a:r>
            <a:endParaRPr lang="en-US" dirty="0" smtClean="0">
              <a:effectLst/>
            </a:endParaRPr>
          </a:p>
          <a:p>
            <a:pPr lvl="0"/>
            <a:r>
              <a:rPr lang="en-US" sz="1200" kern="1200" dirty="0" smtClean="0">
                <a:solidFill>
                  <a:schemeClr val="tx1"/>
                </a:solidFill>
                <a:effectLst/>
                <a:latin typeface="+mn-lt"/>
                <a:ea typeface="+mn-ea"/>
                <a:cs typeface="+mn-cs"/>
              </a:rPr>
              <a:t>-Become more comfortable with GFC’s monitoring and evaluation language and framework so that you can monitor and assess your work more effectively; write better reports and proposals; and advance your overall mission. </a:t>
            </a:r>
            <a:endParaRPr lang="en-US" dirty="0" smtClean="0">
              <a:effectLst/>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2</a:t>
            </a:fld>
            <a:endParaRPr lang="en-US"/>
          </a:p>
        </p:txBody>
      </p:sp>
    </p:spTree>
    <p:extLst>
      <p:ext uri="{BB962C8B-B14F-4D97-AF65-F5344CB8AC3E}">
        <p14:creationId xmlns="" xmlns:p14="http://schemas.microsoft.com/office/powerpoint/2010/main" val="276328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20. </a:t>
            </a:r>
            <a:r>
              <a:rPr lang="en-US" sz="1200" u="sng" kern="1200" dirty="0" smtClean="0">
                <a:solidFill>
                  <a:schemeClr val="tx1"/>
                </a:solidFill>
                <a:effectLst/>
                <a:latin typeface="+mn-lt"/>
                <a:ea typeface="+mn-ea"/>
                <a:cs typeface="+mn-cs"/>
              </a:rPr>
              <a:t>Additional Resources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are some additional resources to help you learn more about monitoring and evaluation. There are more webinars and tools available to help you collect data and measure your impact. This is not a complete list of all of the resources available; if you know of another great M&amp;E training, please let us know so we can share it with other grantees. After the webinar, you will be able to download this</a:t>
            </a:r>
            <a:r>
              <a:rPr lang="en-US" sz="1200" kern="1200" baseline="0" dirty="0" smtClean="0">
                <a:solidFill>
                  <a:schemeClr val="tx1"/>
                </a:solidFill>
                <a:effectLst/>
                <a:latin typeface="+mn-lt"/>
                <a:ea typeface="+mn-ea"/>
                <a:cs typeface="+mn-cs"/>
              </a:rPr>
              <a:t> presentation so that you can click on the links shown in this slide.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A641AE-0E24-AF46-B29D-0C468557A9BA}" type="slidenum">
              <a:rPr lang="en-US" smtClean="0"/>
              <a:pPr/>
              <a:t>20</a:t>
            </a:fld>
            <a:endParaRPr lang="en-US" dirty="0"/>
          </a:p>
        </p:txBody>
      </p:sp>
    </p:spTree>
    <p:extLst>
      <p:ext uri="{BB962C8B-B14F-4D97-AF65-F5344CB8AC3E}">
        <p14:creationId xmlns="" xmlns:p14="http://schemas.microsoft.com/office/powerpoint/2010/main" val="1007132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21. </a:t>
            </a:r>
            <a:r>
              <a:rPr lang="en-US" sz="1200" u="sng" kern="1200" dirty="0" smtClean="0">
                <a:solidFill>
                  <a:schemeClr val="tx1"/>
                </a:solidFill>
                <a:effectLst/>
                <a:latin typeface="+mn-lt"/>
                <a:ea typeface="+mn-ea"/>
                <a:cs typeface="+mn-cs"/>
              </a:rPr>
              <a:t>Reflection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We’ve talked about a lot of different subjects during this webinar. Take five minutes and write down three changes you can make in your programs today, on question 6 of the worksheet. You’ll be asked to write these down again on the survey at the end of this webinar, so think hard! </a:t>
            </a:r>
          </a:p>
          <a:p>
            <a:endParaRPr lang="en-US" sz="1200" kern="1200" dirty="0" smtClean="0">
              <a:solidFill>
                <a:schemeClr val="tx1"/>
              </a:solidFill>
              <a:effectLst/>
              <a:latin typeface="+mn-lt"/>
              <a:ea typeface="+mn-ea"/>
              <a:cs typeface="+mn-cs"/>
            </a:endParaRPr>
          </a:p>
          <a:p>
            <a:pPr>
              <a:defRPr/>
            </a:pPr>
            <a:r>
              <a:rPr lang="en-US" dirty="0" smtClean="0"/>
              <a:t>[After three minutes, ask participants to tell you if they’ve completed the activity, using + or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A641AE-0E24-AF46-B29D-0C468557A9BA}" type="slidenum">
              <a:rPr lang="en-US" smtClean="0"/>
              <a:pPr/>
              <a:t>21</a:t>
            </a:fld>
            <a:endParaRPr lang="en-US"/>
          </a:p>
        </p:txBody>
      </p:sp>
    </p:spTree>
    <p:extLst>
      <p:ext uri="{BB962C8B-B14F-4D97-AF65-F5344CB8AC3E}">
        <p14:creationId xmlns="" xmlns:p14="http://schemas.microsoft.com/office/powerpoint/2010/main" val="1576048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22. </a:t>
            </a:r>
            <a:r>
              <a:rPr lang="en-US" sz="1200" u="sng" kern="1200" dirty="0" smtClean="0">
                <a:solidFill>
                  <a:schemeClr val="tx1"/>
                </a:solidFill>
                <a:effectLst/>
                <a:latin typeface="+mn-lt"/>
                <a:ea typeface="+mn-ea"/>
                <a:cs typeface="+mn-cs"/>
              </a:rPr>
              <a:t>Thank you</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Thank you for participating in this webinar. In order to receive your ML&amp;E  certificate from GFC, you must complete the survey link: </a:t>
            </a:r>
            <a:r>
              <a:rPr lang="en-US" sz="1200" u="sng" kern="1200" dirty="0" smtClean="0">
                <a:solidFill>
                  <a:schemeClr val="tx1"/>
                </a:solidFill>
                <a:latin typeface="+mn-lt"/>
                <a:ea typeface="+mn-ea"/>
                <a:cs typeface="+mn-cs"/>
                <a:hlinkClick r:id="rId3"/>
              </a:rPr>
              <a:t>https://www.surveymonkey.com/s/7MY8QR8</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[Type link into chat box.]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click on the link in the chat screen, and it will take you to the survey now. If you have any questions about the information we talked about today, please do not hesitate to contact your regional program officer. Thank you! </a:t>
            </a:r>
          </a:p>
        </p:txBody>
      </p:sp>
      <p:sp>
        <p:nvSpPr>
          <p:cNvPr id="4" name="Slide Number Placeholder 3"/>
          <p:cNvSpPr>
            <a:spLocks noGrp="1"/>
          </p:cNvSpPr>
          <p:nvPr>
            <p:ph type="sldNum" sz="quarter" idx="10"/>
          </p:nvPr>
        </p:nvSpPr>
        <p:spPr/>
        <p:txBody>
          <a:bodyPr/>
          <a:lstStyle/>
          <a:p>
            <a:fld id="{21A641AE-0E24-AF46-B29D-0C468557A9BA}" type="slidenum">
              <a:rPr lang="en-US" smtClean="0"/>
              <a:pPr/>
              <a:t>22</a:t>
            </a:fld>
            <a:endParaRPr lang="en-US"/>
          </a:p>
        </p:txBody>
      </p:sp>
    </p:spTree>
    <p:extLst>
      <p:ext uri="{BB962C8B-B14F-4D97-AF65-F5344CB8AC3E}">
        <p14:creationId xmlns="" xmlns:p14="http://schemas.microsoft.com/office/powerpoint/2010/main" val="3088049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smtClean="0">
                <a:solidFill>
                  <a:schemeClr val="tx1"/>
                </a:solidFill>
                <a:effectLst/>
                <a:latin typeface="+mn-lt"/>
                <a:ea typeface="+mn-ea"/>
                <a:cs typeface="+mn-cs"/>
              </a:rPr>
              <a:t>3. </a:t>
            </a:r>
            <a:r>
              <a:rPr lang="en-US" sz="1200" u="sng" kern="1200" dirty="0" smtClean="0">
                <a:solidFill>
                  <a:schemeClr val="tx1"/>
                </a:solidFill>
                <a:effectLst/>
                <a:latin typeface="+mn-lt"/>
                <a:ea typeface="+mn-ea"/>
                <a:cs typeface="+mn-cs"/>
              </a:rPr>
              <a:t>Define Monitoring and Evaluation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better understand what is meant by M&amp;E, or monitoring and evaluation, it is helpful to look at what each word means.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Monitoring</a:t>
            </a:r>
            <a:r>
              <a:rPr lang="en-US" sz="1200" kern="1200" dirty="0" smtClean="0">
                <a:solidFill>
                  <a:schemeClr val="tx1"/>
                </a:solidFill>
                <a:effectLst/>
                <a:latin typeface="+mn-lt"/>
                <a:ea typeface="+mn-ea"/>
                <a:cs typeface="+mn-cs"/>
              </a:rPr>
              <a:t> is a systematic collection and review of data.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monitor, you collect data intentionally. You determine what information you need in order to show that you’re doing your work and meeting your goals. You collect that information or data on an ongoing basis to see if you are making progress toward your goals and objectives. </a:t>
            </a:r>
          </a:p>
          <a:p>
            <a:pPr eaLnBrk="0" fontAlgn="base" hangingPunct="0"/>
            <a:endParaRPr lang="en-US"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For example, if your goal is to send children to college, then one piece of information you will need to know is how the children are performing in school. You can collect this data from teachers or schools, and you can observe it over time to identify some children who may need extra assistance. This data can also help you tell your organization’s story to donors or other stakeholders in words and in numbers—such as numbers that indicate how many children you serve and how the children are performing in school.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doing the work and collecting the data, you then use that information to evaluate your work in order to see if you have in fact met your goals and made a difference in the lives of the children and community you serve.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Evaluation </a:t>
            </a:r>
            <a:r>
              <a:rPr lang="en-US" sz="1200" kern="1200" dirty="0" smtClean="0">
                <a:solidFill>
                  <a:schemeClr val="tx1"/>
                </a:solidFill>
                <a:effectLst/>
                <a:latin typeface="+mn-lt"/>
                <a:ea typeface="+mn-ea"/>
                <a:cs typeface="+mn-cs"/>
              </a:rPr>
              <a:t>is a systematic analysis of data that draws conclusions about the effectiveness of your project. It is a measure of the change that has taken place since you’ve conducted your program.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evaluate, you determine if you are meeting the long-term goals of your project. Evaluation helps you look at your work over time and find out if you’ve made a significant change in your program participants.</a:t>
            </a:r>
          </a:p>
          <a:p>
            <a:pPr eaLnBrk="0" fontAlgn="base" hangingPunct="0"/>
            <a:endParaRPr lang="en-US"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For example, are students in your program more likely to succeed in school and attend college than children not in your program? To determine the impact of a program, some organizations use external evaluators or skilled staff members. Evaluation can be done one time, at the end of a project, or it can be an ongoing study. In all cases, evaluation is a way to learn from what has happened, look at it objectively, and use that knowledge to make informed decisions about the future of your work.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A641AE-0E24-AF46-B29D-0C468557A9BA}" type="slidenum">
              <a:rPr lang="en-US" smtClean="0"/>
              <a:pPr/>
              <a:t>3</a:t>
            </a:fld>
            <a:endParaRPr lang="en-US" dirty="0"/>
          </a:p>
        </p:txBody>
      </p:sp>
    </p:spTree>
    <p:extLst>
      <p:ext uri="{BB962C8B-B14F-4D97-AF65-F5344CB8AC3E}">
        <p14:creationId xmlns="" xmlns:p14="http://schemas.microsoft.com/office/powerpoint/2010/main" val="278300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a:t>
            </a:r>
            <a:r>
              <a:rPr lang="en-US" sz="1200" u="sng" kern="1200" dirty="0" smtClean="0">
                <a:solidFill>
                  <a:schemeClr val="tx1"/>
                </a:solidFill>
                <a:effectLst/>
                <a:latin typeface="+mn-lt"/>
                <a:ea typeface="+mn-ea"/>
                <a:cs typeface="+mn-cs"/>
              </a:rPr>
              <a:t>Why M&amp;E?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Why do organizations spend time doing monitoring and evaluation?</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Here are a few reasons: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-M&amp;E helps you make decisions based on objective data.</a:t>
            </a:r>
          </a:p>
          <a:p>
            <a:r>
              <a:rPr lang="en-US" sz="1200" kern="1200" dirty="0" smtClean="0">
                <a:solidFill>
                  <a:schemeClr val="tx1"/>
                </a:solidFill>
                <a:effectLst/>
                <a:latin typeface="+mn-lt"/>
                <a:ea typeface="+mn-ea"/>
                <a:cs typeface="+mn-cs"/>
              </a:rPr>
              <a:t>-M&amp;E ensures the most effective and efficient use of your time and money. </a:t>
            </a:r>
          </a:p>
          <a:p>
            <a:r>
              <a:rPr lang="en-US" sz="1200" kern="1200" dirty="0" smtClean="0">
                <a:solidFill>
                  <a:schemeClr val="tx1"/>
                </a:solidFill>
                <a:effectLst/>
                <a:latin typeface="+mn-lt"/>
                <a:ea typeface="+mn-ea"/>
                <a:cs typeface="+mn-cs"/>
              </a:rPr>
              <a:t>-M&amp;E meets organizational reporting and donor requirements.</a:t>
            </a:r>
          </a:p>
          <a:p>
            <a:r>
              <a:rPr lang="en-US" sz="1200" kern="1200" dirty="0" smtClean="0">
                <a:solidFill>
                  <a:schemeClr val="tx1"/>
                </a:solidFill>
                <a:effectLst/>
                <a:latin typeface="+mn-lt"/>
                <a:ea typeface="+mn-ea"/>
                <a:cs typeface="+mn-cs"/>
              </a:rPr>
              <a:t>-M&amp;E helps you answer the following questions: </a:t>
            </a:r>
          </a:p>
          <a:p>
            <a:pPr lvl="0"/>
            <a:r>
              <a:rPr lang="en-US" sz="1200" kern="1200" dirty="0" smtClean="0">
                <a:solidFill>
                  <a:schemeClr val="tx1"/>
                </a:solidFill>
                <a:effectLst/>
                <a:latin typeface="+mn-lt"/>
                <a:ea typeface="+mn-ea"/>
                <a:cs typeface="+mn-cs"/>
              </a:rPr>
              <a:t>     -Was the program implemented as planned?</a:t>
            </a:r>
          </a:p>
          <a:p>
            <a:pPr lvl="0"/>
            <a:r>
              <a:rPr lang="en-US" sz="1200" kern="1200" dirty="0" smtClean="0">
                <a:solidFill>
                  <a:schemeClr val="tx1"/>
                </a:solidFill>
                <a:effectLst/>
                <a:latin typeface="+mn-lt"/>
                <a:ea typeface="+mn-ea"/>
                <a:cs typeface="+mn-cs"/>
              </a:rPr>
              <a:t>     -Did the target population benefit from the program, and at what cost?	</a:t>
            </a:r>
          </a:p>
          <a:p>
            <a:pPr lvl="0"/>
            <a:r>
              <a:rPr lang="en-US" sz="1200" kern="1200" dirty="0" smtClean="0">
                <a:solidFill>
                  <a:schemeClr val="tx1"/>
                </a:solidFill>
                <a:effectLst/>
                <a:latin typeface="+mn-lt"/>
                <a:ea typeface="+mn-ea"/>
                <a:cs typeface="+mn-cs"/>
              </a:rPr>
              <a:t>     -Which program activities were most effective, and which were least effective?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could your organization benefit from improved monitoring and evaluation? Take two minutes, as a group, to write down your </a:t>
            </a:r>
            <a:r>
              <a:rPr lang="en-US" sz="1200" kern="1200" smtClean="0">
                <a:solidFill>
                  <a:schemeClr val="tx1"/>
                </a:solidFill>
                <a:effectLst/>
                <a:latin typeface="+mn-lt"/>
                <a:ea typeface="+mn-ea"/>
                <a:cs typeface="+mn-cs"/>
              </a:rPr>
              <a:t>answers </a:t>
            </a:r>
            <a:r>
              <a:rPr lang="en-US" smtClean="0"/>
              <a:t>under</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question 1 of the worksheet. </a:t>
            </a:r>
          </a:p>
          <a:p>
            <a:endParaRPr lang="en-US" sz="1200" kern="1200" dirty="0" smtClean="0">
              <a:solidFill>
                <a:schemeClr val="tx1"/>
              </a:solidFill>
              <a:effectLst/>
              <a:latin typeface="+mn-lt"/>
              <a:ea typeface="+mn-ea"/>
              <a:cs typeface="+mn-cs"/>
            </a:endParaRPr>
          </a:p>
          <a:p>
            <a:r>
              <a:rPr lang="en-US" dirty="0" smtClean="0"/>
              <a:t>[After 1.5 minutes, ask if everyone has finished. Ask them to type in a “+” if they have finished and  a “-” if they haven’t finished. Advance to the next slide at the end of two minutes.]</a:t>
            </a:r>
            <a:endParaRPr lang="en-US"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4</a:t>
            </a:fld>
            <a:endParaRPr lang="en-US"/>
          </a:p>
        </p:txBody>
      </p:sp>
    </p:spTree>
    <p:extLst>
      <p:ext uri="{BB962C8B-B14F-4D97-AF65-F5344CB8AC3E}">
        <p14:creationId xmlns="" xmlns:p14="http://schemas.microsoft.com/office/powerpoint/2010/main" val="364702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5. Formative and Summative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two types of evaluation: formative and summative.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a:t>
            </a:r>
            <a:r>
              <a:rPr lang="en-US" sz="1200" i="1" kern="1200" dirty="0" smtClean="0">
                <a:solidFill>
                  <a:schemeClr val="tx1"/>
                </a:solidFill>
                <a:effectLst/>
                <a:latin typeface="+mn-lt"/>
                <a:ea typeface="+mn-ea"/>
                <a:cs typeface="+mn-cs"/>
              </a:rPr>
              <a:t>formative evaluation</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evaluates </a:t>
            </a:r>
            <a:r>
              <a:rPr lang="en-US" sz="1200" kern="1200" dirty="0" smtClean="0">
                <a:solidFill>
                  <a:schemeClr val="tx1"/>
                </a:solidFill>
                <a:effectLst/>
                <a:latin typeface="+mn-lt"/>
                <a:ea typeface="+mn-ea"/>
                <a:cs typeface="+mn-cs"/>
              </a:rPr>
              <a:t>the success of a program while the program activities are </a:t>
            </a:r>
            <a:r>
              <a:rPr lang="en-US" sz="1200" i="1" kern="1200" dirty="0" smtClean="0">
                <a:solidFill>
                  <a:schemeClr val="tx1"/>
                </a:solidFill>
                <a:effectLst/>
                <a:latin typeface="+mn-lt"/>
                <a:ea typeface="+mn-ea"/>
                <a:cs typeface="+mn-cs"/>
              </a:rPr>
              <a:t>forming</a:t>
            </a:r>
            <a:r>
              <a:rPr lang="en-US" sz="1200" kern="1200" dirty="0" smtClean="0">
                <a:solidFill>
                  <a:schemeClr val="tx1"/>
                </a:solidFill>
                <a:effectLst/>
                <a:latin typeface="+mn-lt"/>
                <a:ea typeface="+mn-ea"/>
                <a:cs typeface="+mn-cs"/>
              </a:rPr>
              <a:t>, or in progress. This kind of evaluation focuses on the process. Because of this, it is also called a </a:t>
            </a:r>
            <a:r>
              <a:rPr lang="en-US" sz="1200" i="1" kern="1200" dirty="0" smtClean="0">
                <a:solidFill>
                  <a:schemeClr val="tx1"/>
                </a:solidFill>
                <a:effectLst/>
                <a:latin typeface="+mn-lt"/>
                <a:ea typeface="+mn-ea"/>
                <a:cs typeface="+mn-cs"/>
              </a:rPr>
              <a:t>process evaluation</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a:t>
            </a:r>
            <a:r>
              <a:rPr lang="en-US" sz="1200" i="1" kern="1200" dirty="0" smtClean="0">
                <a:solidFill>
                  <a:schemeClr val="tx1"/>
                </a:solidFill>
                <a:effectLst/>
                <a:latin typeface="+mn-lt"/>
                <a:ea typeface="+mn-ea"/>
                <a:cs typeface="+mn-cs"/>
              </a:rPr>
              <a:t>summative evaluation</a:t>
            </a:r>
            <a:r>
              <a:rPr lang="en-US" sz="1200" kern="1200" dirty="0" smtClean="0">
                <a:solidFill>
                  <a:schemeClr val="tx1"/>
                </a:solidFill>
                <a:effectLst/>
                <a:latin typeface="+mn-lt"/>
                <a:ea typeface="+mn-ea"/>
                <a:cs typeface="+mn-cs"/>
              </a:rPr>
              <a:t> judges the worth of a program at the end of the program activities —think of it as summing </a:t>
            </a:r>
            <a:r>
              <a:rPr lang="en-US" sz="1200" kern="1200" dirty="0" smtClean="0">
                <a:solidFill>
                  <a:schemeClr val="tx1"/>
                </a:solidFill>
                <a:effectLst/>
                <a:latin typeface="+mn-lt"/>
                <a:ea typeface="+mn-ea"/>
                <a:cs typeface="+mn-cs"/>
              </a:rPr>
              <a:t>up, or summarizing, the </a:t>
            </a:r>
            <a:r>
              <a:rPr lang="en-US" sz="1200" kern="1200" dirty="0" smtClean="0">
                <a:solidFill>
                  <a:schemeClr val="tx1"/>
                </a:solidFill>
                <a:effectLst/>
                <a:latin typeface="+mn-lt"/>
                <a:ea typeface="+mn-ea"/>
                <a:cs typeface="+mn-cs"/>
              </a:rPr>
              <a:t>program as a </a:t>
            </a:r>
            <a:r>
              <a:rPr lang="en-US" sz="1200" kern="1200" dirty="0" smtClean="0">
                <a:solidFill>
                  <a:schemeClr val="tx1"/>
                </a:solidFill>
                <a:effectLst/>
                <a:latin typeface="+mn-lt"/>
                <a:ea typeface="+mn-ea"/>
                <a:cs typeface="+mn-cs"/>
              </a:rPr>
              <a:t>whole. </a:t>
            </a:r>
            <a:r>
              <a:rPr lang="en-US" sz="1200" kern="1200" dirty="0" smtClean="0">
                <a:solidFill>
                  <a:schemeClr val="tx1"/>
                </a:solidFill>
                <a:effectLst/>
                <a:latin typeface="+mn-lt"/>
                <a:ea typeface="+mn-ea"/>
                <a:cs typeface="+mn-cs"/>
              </a:rPr>
              <a:t>The focus of a summative evaluation is on the outcome. When most people talk about evaluation, they mean a summative evaluation, and it is this kind of evaluation that we will focus on in this webinar.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813DF1D-347C-7B44-B5A9-E16F59677F3C}" type="slidenum">
              <a:rPr lang="en-US" smtClean="0"/>
              <a:pPr/>
              <a:t>5</a:t>
            </a:fld>
            <a:endParaRPr lang="en-US"/>
          </a:p>
        </p:txBody>
      </p:sp>
    </p:spTree>
    <p:extLst>
      <p:ext uri="{BB962C8B-B14F-4D97-AF65-F5344CB8AC3E}">
        <p14:creationId xmlns:p14="http://schemas.microsoft.com/office/powerpoint/2010/main" xmlns="" val="1917052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6. Key Words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many systems and tools used to monitor and evaluate programs. There is no one “best” M&amp;E tool, but the key terms that are listed on this slide are commonly used in M&amp;E, including for GFC. Outputs are often associated with monitoring, and outcomes are associated with evaluation.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are most likely familiar with the first five terms. These are also the main components of a logical framework. They are “input,” “activity,” “output,” “outcome,” and “impact.”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next five definitions may be helpful in designing monitoring and evaluation plans and reporting on programs. Take a moment to look through them. [Allow one minute.]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take a look at the last two terms.  Indicators can be either quantitative (numeric and presented as numbers or percentages) or qualitative (descriptive observations).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Please note that for GFC’s purposes, the most important term is “outcome,” because this is what we will be asking you to track and report on over the course of your GFC grant implementation. </a:t>
            </a:r>
          </a:p>
        </p:txBody>
      </p:sp>
      <p:sp>
        <p:nvSpPr>
          <p:cNvPr id="4" name="Slide Number Placeholder 3"/>
          <p:cNvSpPr>
            <a:spLocks noGrp="1"/>
          </p:cNvSpPr>
          <p:nvPr>
            <p:ph type="sldNum" sz="quarter" idx="10"/>
          </p:nvPr>
        </p:nvSpPr>
        <p:spPr/>
        <p:txBody>
          <a:bodyPr/>
          <a:lstStyle/>
          <a:p>
            <a:fld id="{21A641AE-0E24-AF46-B29D-0C468557A9BA}" type="slidenum">
              <a:rPr lang="en-US" smtClean="0"/>
              <a:pPr/>
              <a:t>6</a:t>
            </a:fld>
            <a:endParaRPr lang="en-US"/>
          </a:p>
        </p:txBody>
      </p:sp>
    </p:spTree>
    <p:extLst>
      <p:ext uri="{BB962C8B-B14F-4D97-AF65-F5344CB8AC3E}">
        <p14:creationId xmlns:p14="http://schemas.microsoft.com/office/powerpoint/2010/main" xmlns="" val="398112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7. </a:t>
            </a:r>
            <a:r>
              <a:rPr lang="en-US" sz="1200" u="sng" kern="1200" dirty="0" smtClean="0">
                <a:solidFill>
                  <a:schemeClr val="tx1"/>
                </a:solidFill>
                <a:effectLst/>
                <a:latin typeface="+mn-lt"/>
                <a:ea typeface="+mn-ea"/>
                <a:cs typeface="+mn-cs"/>
              </a:rPr>
              <a:t>The Log Frame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key words we just looked at are the main components of the logical framework, or log frame. The log frame helps us organize our thoughts and activities so we are able to tell others about our project and how it helps children. The logical framework is a structure used to organize the way you plan, report, and evaluate programs.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Below each key word are examples.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good way to understand what an outcome is, is to think of it as the change that takes place in participants. Before, the participants were like _______; then the activity and program occurred. After the activity, the participants changed and became like ________. The outcome is the change that happens as a result of the activity. </a:t>
            </a:r>
          </a:p>
          <a:p>
            <a:endParaRPr lang="en-US"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7</a:t>
            </a:fld>
            <a:endParaRPr lang="en-US"/>
          </a:p>
        </p:txBody>
      </p:sp>
    </p:spTree>
    <p:extLst>
      <p:ext uri="{BB962C8B-B14F-4D97-AF65-F5344CB8AC3E}">
        <p14:creationId xmlns="" xmlns:p14="http://schemas.microsoft.com/office/powerpoint/2010/main" val="4074454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8. </a:t>
            </a:r>
            <a:r>
              <a:rPr lang="en-US" sz="1200" u="sng" kern="1200" dirty="0" smtClean="0">
                <a:solidFill>
                  <a:schemeClr val="tx1"/>
                </a:solidFill>
                <a:effectLst/>
                <a:latin typeface="+mn-lt"/>
                <a:ea typeface="+mn-ea"/>
                <a:cs typeface="+mn-cs"/>
              </a:rPr>
              <a:t>Example 1</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Here’s an example of what a logical framework might look like for one organization that does after-school tutoring.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starts at the bottom of the page, with the problem that the community faces. [Read problem.]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Next comes the input. [Read input.]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the activity/program. [Read activity/program.]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From the activity, there are outputs. [Read output.]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From the outputs come outcomes. [Read outcome.]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this results in the impact. [Read impact.]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A641AE-0E24-AF46-B29D-0C468557A9BA}" type="slidenum">
              <a:rPr lang="en-US" smtClean="0"/>
              <a:pPr/>
              <a:t>8</a:t>
            </a:fld>
            <a:endParaRPr lang="en-US"/>
          </a:p>
        </p:txBody>
      </p:sp>
    </p:spTree>
    <p:extLst>
      <p:ext uri="{BB962C8B-B14F-4D97-AF65-F5344CB8AC3E}">
        <p14:creationId xmlns="" xmlns:p14="http://schemas.microsoft.com/office/powerpoint/2010/main" val="239039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9. </a:t>
            </a:r>
            <a:r>
              <a:rPr lang="en-US" u="sng" dirty="0" smtClean="0"/>
              <a:t>Matching</a:t>
            </a:r>
            <a:r>
              <a:rPr lang="en-US" u="sng" baseline="0" dirty="0" smtClean="0"/>
              <a:t> Practice</a:t>
            </a:r>
          </a:p>
          <a:p>
            <a:endParaRPr lang="en-US" baseline="0" dirty="0" smtClean="0"/>
          </a:p>
          <a:p>
            <a:r>
              <a:rPr lang="en-US" baseline="0" dirty="0" smtClean="0"/>
              <a:t>Now it’s time to practice. </a:t>
            </a:r>
            <a:r>
              <a:rPr lang="en-US" sz="1200" kern="1200" dirty="0" smtClean="0">
                <a:solidFill>
                  <a:schemeClr val="tx1"/>
                </a:solidFill>
                <a:effectLst/>
                <a:latin typeface="+mn-lt"/>
                <a:ea typeface="+mn-ea"/>
                <a:cs typeface="+mn-cs"/>
              </a:rPr>
              <a:t>Match each part of the program description on the left with the corresponding key word on the right. </a:t>
            </a:r>
            <a:r>
              <a:rPr lang="en-US" dirty="0" smtClean="0"/>
              <a:t>Look at question 2 on the worksheet if you want to draw lines to connect the descriptions and key words. You have five minutes. </a:t>
            </a:r>
          </a:p>
          <a:p>
            <a:endParaRPr lang="en-US" dirty="0" smtClean="0"/>
          </a:p>
          <a:p>
            <a:r>
              <a:rPr lang="en-US" dirty="0" smtClean="0"/>
              <a:t>[At three minutes, ask participants to tell you if they are finished or need more time, using + or -. Once the five minutes are up, click to reveal the answers and discuss.]</a:t>
            </a:r>
          </a:p>
        </p:txBody>
      </p:sp>
      <p:sp>
        <p:nvSpPr>
          <p:cNvPr id="4" name="Slide Number Placeholder 3"/>
          <p:cNvSpPr>
            <a:spLocks noGrp="1"/>
          </p:cNvSpPr>
          <p:nvPr>
            <p:ph type="sldNum" sz="quarter" idx="10"/>
          </p:nvPr>
        </p:nvSpPr>
        <p:spPr/>
        <p:txBody>
          <a:bodyPr/>
          <a:lstStyle/>
          <a:p>
            <a:fld id="{21A641AE-0E24-AF46-B29D-0C468557A9BA}" type="slidenum">
              <a:rPr lang="en-US" smtClean="0"/>
              <a:pPr/>
              <a:t>9</a:t>
            </a:fld>
            <a:endParaRPr lang="en-US"/>
          </a:p>
        </p:txBody>
      </p:sp>
    </p:spTree>
    <p:extLst>
      <p:ext uri="{BB962C8B-B14F-4D97-AF65-F5344CB8AC3E}">
        <p14:creationId xmlns="" xmlns:p14="http://schemas.microsoft.com/office/powerpoint/2010/main" val="69834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1791533E-9141-D844-98EA-A42FE28D9D97}" type="datetimeFigureOut">
              <a:rPr lang="en-US" smtClean="0"/>
              <a:pPr/>
              <a:t>8/10/2014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75EE754-9C6F-2F4B-A661-0F79F78E7589}" type="datetimeFigureOut">
              <a:rPr lang="en-US" smtClean="0"/>
              <a:pPr/>
              <a:t>8/10/2014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CC2D5-CBA7-7241-B7C2-A28C3FEE0283}"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91533E-9141-D844-98EA-A42FE28D9D97}" type="datetimeFigureOut">
              <a:rPr lang="en-US" smtClean="0"/>
              <a:pPr/>
              <a:t>8/10/2014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4F7A3-56D4-5042-AA6A-F924628ED2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1791533E-9141-D844-98EA-A42FE28D9D97}" type="datetimeFigureOut">
              <a:rPr lang="en-US" smtClean="0"/>
              <a:pPr/>
              <a:t>8/10/2014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4F7A3-56D4-5042-AA6A-F924628ED23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791533E-9141-D844-98EA-A42FE28D9D97}" type="datetimeFigureOut">
              <a:rPr lang="en-US" smtClean="0"/>
              <a:pPr/>
              <a:t>8/10/2014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791533E-9141-D844-98EA-A42FE28D9D97}" type="datetimeFigureOut">
              <a:rPr lang="en-US" smtClean="0"/>
              <a:pPr/>
              <a:t>8/10/2014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FCF4F7A3-56D4-5042-AA6A-F924628ED23D}"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1533E-9141-D844-98EA-A42FE28D9D97}" type="datetimeFigureOut">
              <a:rPr lang="en-US" smtClean="0"/>
              <a:pPr/>
              <a:t>8/10/2014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4F7A3-56D4-5042-AA6A-F924628ED23D}"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175EE754-9C6F-2F4B-A661-0F79F78E7589}" type="datetimeFigureOut">
              <a:rPr lang="en-US" smtClean="0"/>
              <a:pPr/>
              <a:t>8/10/2014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7D2CC2D5-CBA7-7241-B7C2-A28C3FEE028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175EE754-9C6F-2F4B-A661-0F79F78E7589}" type="datetimeFigureOut">
              <a:rPr lang="en-US" smtClean="0"/>
              <a:pPr/>
              <a:t>8/10/2014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7D2CC2D5-CBA7-7241-B7C2-A28C3FEE028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791533E-9141-D844-98EA-A42FE28D9D97}" type="datetimeFigureOut">
              <a:rPr lang="en-US" smtClean="0"/>
              <a:pPr/>
              <a:t>8/10/2014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FCF4F7A3-56D4-5042-AA6A-F924628ED23D}"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91533E-9141-D844-98EA-A42FE28D9D97}" type="datetimeFigureOut">
              <a:rPr lang="en-US" smtClean="0"/>
              <a:pPr/>
              <a:t>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4F7A3-56D4-5042-AA6A-F924628ED2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91533E-9141-D844-98EA-A42FE28D9D97}" type="datetimeFigureOut">
              <a:rPr lang="en-US" smtClean="0"/>
              <a:pPr/>
              <a:t>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4F7A3-56D4-5042-AA6A-F924628ED23D}"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91533E-9141-D844-98EA-A42FE28D9D97}" type="datetimeFigureOut">
              <a:rPr lang="en-US" smtClean="0"/>
              <a:pPr/>
              <a:t>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4F7A3-56D4-5042-AA6A-F924628ED23D}"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91533E-9141-D844-98EA-A42FE28D9D97}" type="datetimeFigureOut">
              <a:rPr lang="en-US" smtClean="0"/>
              <a:pPr/>
              <a:t>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4F7A3-56D4-5042-AA6A-F924628ED23D}"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175EE754-9C6F-2F4B-A661-0F79F78E7589}" type="datetimeFigureOut">
              <a:rPr lang="en-US" smtClean="0"/>
              <a:pPr/>
              <a:t>8/10/2014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1791533E-9141-D844-98EA-A42FE28D9D97}" type="datetimeFigureOut">
              <a:rPr lang="en-US" smtClean="0"/>
              <a:pPr/>
              <a:t>8/10/2014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FCF4F7A3-56D4-5042-AA6A-F924628ED23D}"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91533E-9141-D844-98EA-A42FE28D9D97}" type="datetimeFigureOut">
              <a:rPr lang="en-US" smtClean="0"/>
              <a:pPr/>
              <a:t>8/10/2014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4F7A3-56D4-5042-AA6A-F924628ED2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791533E-9141-D844-98EA-A42FE28D9D97}" type="datetimeFigureOut">
              <a:rPr lang="en-US" smtClean="0"/>
              <a:pPr/>
              <a:t>8/10/2014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4F7A3-56D4-5042-AA6A-F924628ED23D}"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5EE754-9C6F-2F4B-A661-0F79F78E7589}" type="datetimeFigureOut">
              <a:rPr lang="en-US" smtClean="0"/>
              <a:pPr/>
              <a:t>8/10/2014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7D2CC2D5-CBA7-7241-B7C2-A28C3FEE02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91533E-9141-D844-98EA-A42FE28D9D97}" type="datetimeFigureOut">
              <a:rPr lang="en-US" smtClean="0"/>
              <a:pPr/>
              <a:t>8/10/2014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4F7A3-56D4-5042-AA6A-F924628ED23D}"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1791533E-9141-D844-98EA-A42FE28D9D97}" type="datetimeFigureOut">
              <a:rPr lang="en-US" smtClean="0"/>
              <a:pPr/>
              <a:t>8/10/2014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FCF4F7A3-56D4-5042-AA6A-F924628ED2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ellison@globalfundforchildren.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www.mymande.org/howto-recomm-page?q=node/9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learnmandeforum.com/?s=Data+Collection"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hyperlink" Target="http://mnestudies.com/monitoring/methods-tools-collecting-me-dat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youtube.com/watch?v=Uc2b-C-Ob1c&amp;feature=relmfu"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www.youtube.com/watch?v=z16A63Hsqz0&amp;feature=relmfu" TargetMode="External"/><Relationship Id="rId5" Type="http://schemas.openxmlformats.org/officeDocument/2006/relationships/hyperlink" Target="http://www.bbc.co.uk/podcasts/series/moreorless" TargetMode="External"/><Relationship Id="rId4" Type="http://schemas.openxmlformats.org/officeDocument/2006/relationships/hyperlink" Target="http://www.ted.com/talks/hans_rosling_the_truth_about_hiv.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hyperlink" Target="http://learnmandeforum.com/" TargetMode="External"/><Relationship Id="rId3" Type="http://schemas.openxmlformats.org/officeDocument/2006/relationships/hyperlink" Target="https://training.measureevaluation.org/" TargetMode="External"/><Relationship Id="rId7" Type="http://schemas.openxmlformats.org/officeDocument/2006/relationships/hyperlink" Target="http://mnestudies.com/" TargetMode="External"/><Relationship Id="rId12"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hyperlink" Target="http://betterevaluation.org/themes/evaluation_and_children" TargetMode="External"/><Relationship Id="rId11" Type="http://schemas.openxmlformats.org/officeDocument/2006/relationships/image" Target="../media/image10.jpeg"/><Relationship Id="rId5" Type="http://schemas.openxmlformats.org/officeDocument/2006/relationships/hyperlink" Target="http://www.globalhealthlearning.org/" TargetMode="External"/><Relationship Id="rId10" Type="http://schemas.openxmlformats.org/officeDocument/2006/relationships/image" Target="../media/image9.jpeg"/><Relationship Id="rId4" Type="http://schemas.openxmlformats.org/officeDocument/2006/relationships/hyperlink" Target="http://www.mymande.org/elearning" TargetMode="External"/><Relationship Id="rId9"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hyperlink" Target="https://www.surveymonkey.com/s/7MY8QR8"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783" y="4624668"/>
            <a:ext cx="8562417" cy="933450"/>
          </a:xfrm>
        </p:spPr>
        <p:txBody>
          <a:bodyPr>
            <a:normAutofit/>
          </a:bodyPr>
          <a:lstStyle/>
          <a:p>
            <a:r>
              <a:rPr lang="en-US" sz="4000" dirty="0" smtClean="0">
                <a:solidFill>
                  <a:srgbClr val="0F3661"/>
                </a:solidFill>
              </a:rPr>
              <a:t>Monitoring, Learning &amp; Evaluation</a:t>
            </a:r>
            <a:endParaRPr lang="en-US" sz="4000" dirty="0">
              <a:solidFill>
                <a:srgbClr val="0F3661"/>
              </a:solidFill>
            </a:endParaRPr>
          </a:p>
        </p:txBody>
      </p:sp>
      <p:pic>
        <p:nvPicPr>
          <p:cNvPr id="4" name="Picture 2" descr="GFC logo mid-res"/>
          <p:cNvPicPr>
            <a:picLocks noChangeAspect="1" noChangeArrowheads="1"/>
          </p:cNvPicPr>
          <p:nvPr/>
        </p:nvPicPr>
        <p:blipFill>
          <a:blip r:embed="rId3" cstate="print"/>
          <a:srcRect/>
          <a:stretch>
            <a:fillRect/>
          </a:stretch>
        </p:blipFill>
        <p:spPr bwMode="auto">
          <a:xfrm>
            <a:off x="429977" y="2497404"/>
            <a:ext cx="3980208" cy="1751706"/>
          </a:xfrm>
          <a:prstGeom prst="rect">
            <a:avLst/>
          </a:prstGeom>
          <a:noFill/>
          <a:ln w="9525">
            <a:noFill/>
            <a:miter lim="800000"/>
            <a:headEnd/>
            <a:tailEnd/>
          </a:ln>
        </p:spPr>
      </p:pic>
      <p:sp>
        <p:nvSpPr>
          <p:cNvPr id="5" name="Subtitle 2"/>
          <p:cNvSpPr>
            <a:spLocks noGrp="1"/>
          </p:cNvSpPr>
          <p:nvPr>
            <p:ph type="subTitle" idx="1"/>
          </p:nvPr>
        </p:nvSpPr>
        <p:spPr>
          <a:xfrm>
            <a:off x="4800600" y="5562599"/>
            <a:ext cx="4038600" cy="748553"/>
          </a:xfrm>
        </p:spPr>
        <p:txBody>
          <a:bodyPr>
            <a:normAutofit/>
          </a:bodyPr>
          <a:lstStyle/>
          <a:p>
            <a:r>
              <a:rPr lang="en-US" dirty="0" smtClean="0"/>
              <a:t>Questions or problems during the webinar?</a:t>
            </a:r>
          </a:p>
          <a:p>
            <a:r>
              <a:rPr lang="en-US" dirty="0" smtClean="0"/>
              <a:t> Email </a:t>
            </a:r>
            <a:r>
              <a:rPr lang="en-US" dirty="0" smtClean="0">
                <a:hlinkClick r:id="rId4"/>
              </a:rPr>
              <a:t>sellison@globalfundforchildren.org</a:t>
            </a:r>
            <a:r>
              <a:rPr lang="en-US" dirty="0" smtClean="0"/>
              <a:t>  </a:t>
            </a:r>
            <a:endParaRPr lang="en-US" dirty="0"/>
          </a:p>
        </p:txBody>
      </p:sp>
    </p:spTree>
    <p:extLst>
      <p:ext uri="{BB962C8B-B14F-4D97-AF65-F5344CB8AC3E}">
        <p14:creationId xmlns="" xmlns:p14="http://schemas.microsoft.com/office/powerpoint/2010/main" val="2999427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474" y="227922"/>
            <a:ext cx="8486500" cy="1139608"/>
          </a:xfrm>
        </p:spPr>
        <p:txBody>
          <a:bodyPr/>
          <a:lstStyle/>
          <a:p>
            <a:r>
              <a:rPr lang="en-US" dirty="0" smtClean="0">
                <a:solidFill>
                  <a:srgbClr val="0F3661"/>
                </a:solidFill>
              </a:rPr>
              <a:t>More to Know About the Logical Framework</a:t>
            </a:r>
            <a:endParaRPr lang="en-US" dirty="0">
              <a:solidFill>
                <a:srgbClr val="0F3661"/>
              </a:solidFill>
            </a:endParaRPr>
          </a:p>
        </p:txBody>
      </p:sp>
      <p:sp>
        <p:nvSpPr>
          <p:cNvPr id="3" name="Content Placeholder 2"/>
          <p:cNvSpPr>
            <a:spLocks noGrp="1"/>
          </p:cNvSpPr>
          <p:nvPr>
            <p:ph sz="half" idx="1"/>
          </p:nvPr>
        </p:nvSpPr>
        <p:spPr>
          <a:xfrm>
            <a:off x="498517" y="2173289"/>
            <a:ext cx="7569157" cy="2317449"/>
          </a:xfrm>
        </p:spPr>
        <p:txBody>
          <a:bodyPr>
            <a:noAutofit/>
          </a:bodyPr>
          <a:lstStyle/>
          <a:p>
            <a:r>
              <a:rPr lang="en-US" sz="2500" dirty="0" smtClean="0"/>
              <a:t>Pros</a:t>
            </a:r>
          </a:p>
          <a:p>
            <a:pPr marL="457200" lvl="2" indent="0">
              <a:buNone/>
            </a:pPr>
            <a:r>
              <a:rPr lang="en-US" sz="2500" dirty="0" smtClean="0"/>
              <a:t>Organizes your activities and describes your 	model</a:t>
            </a:r>
          </a:p>
          <a:p>
            <a:pPr marL="457200" lvl="2" indent="0">
              <a:buNone/>
            </a:pPr>
            <a:r>
              <a:rPr lang="en-US" sz="2500" dirty="0" smtClean="0"/>
              <a:t>Identifies what you should measure </a:t>
            </a:r>
          </a:p>
          <a:p>
            <a:pPr marL="457200" lvl="2" indent="0">
              <a:buNone/>
            </a:pPr>
            <a:r>
              <a:rPr lang="en-US" sz="2500" dirty="0" smtClean="0"/>
              <a:t>Communicates your objectives clearly</a:t>
            </a:r>
            <a:endParaRPr lang="en-US" sz="2500" dirty="0"/>
          </a:p>
        </p:txBody>
      </p:sp>
      <p:sp>
        <p:nvSpPr>
          <p:cNvPr id="4" name="Content Placeholder 3"/>
          <p:cNvSpPr>
            <a:spLocks noGrp="1"/>
          </p:cNvSpPr>
          <p:nvPr>
            <p:ph sz="half" idx="14"/>
          </p:nvPr>
        </p:nvSpPr>
        <p:spPr>
          <a:xfrm>
            <a:off x="498517" y="4490739"/>
            <a:ext cx="7569157" cy="1965960"/>
          </a:xfrm>
        </p:spPr>
        <p:txBody>
          <a:bodyPr>
            <a:normAutofit/>
          </a:bodyPr>
          <a:lstStyle/>
          <a:p>
            <a:r>
              <a:rPr lang="en-US" sz="2500" dirty="0" smtClean="0"/>
              <a:t>Cons</a:t>
            </a:r>
          </a:p>
          <a:p>
            <a:pPr marL="457200" lvl="2" indent="0">
              <a:buNone/>
            </a:pPr>
            <a:r>
              <a:rPr lang="en-US" sz="2500" dirty="0" smtClean="0"/>
              <a:t>Doesn’t show complexity and nuances</a:t>
            </a:r>
          </a:p>
          <a:p>
            <a:pPr marL="457200" lvl="2" indent="0">
              <a:buNone/>
            </a:pPr>
            <a:r>
              <a:rPr lang="en-US" sz="2500" dirty="0" smtClean="0"/>
              <a:t>Is “one</a:t>
            </a:r>
            <a:r>
              <a:rPr lang="en-US" sz="2500" dirty="0"/>
              <a:t> </a:t>
            </a:r>
            <a:r>
              <a:rPr lang="en-US" sz="2500" dirty="0" smtClean="0"/>
              <a:t>size fits all”</a:t>
            </a:r>
            <a:endParaRPr lang="en-US" sz="2500" dirty="0"/>
          </a:p>
        </p:txBody>
      </p:sp>
      <p:pic>
        <p:nvPicPr>
          <p:cNvPr id="5" name="Picture 2" descr="GFC logo mid-res"/>
          <p:cNvPicPr>
            <a:picLocks noChangeAspect="1" noChangeArrowheads="1"/>
          </p:cNvPicPr>
          <p:nvPr/>
        </p:nvPicPr>
        <p:blipFill>
          <a:blip r:embed="rId3" cstate="print"/>
          <a:srcRect/>
          <a:stretch>
            <a:fillRect/>
          </a:stretch>
        </p:blipFill>
        <p:spPr bwMode="auto">
          <a:xfrm>
            <a:off x="7363003" y="6074176"/>
            <a:ext cx="1780997" cy="783824"/>
          </a:xfrm>
          <a:prstGeom prst="rect">
            <a:avLst/>
          </a:prstGeom>
          <a:noFill/>
          <a:ln w="9525">
            <a:noFill/>
            <a:miter lim="800000"/>
            <a:headEnd/>
            <a:tailEnd/>
          </a:ln>
        </p:spPr>
      </p:pic>
    </p:spTree>
    <p:extLst>
      <p:ext uri="{BB962C8B-B14F-4D97-AF65-F5344CB8AC3E}">
        <p14:creationId xmlns="" xmlns:p14="http://schemas.microsoft.com/office/powerpoint/2010/main" val="3211651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474" y="28251"/>
            <a:ext cx="7556313" cy="1116106"/>
          </a:xfrm>
        </p:spPr>
        <p:txBody>
          <a:bodyPr/>
          <a:lstStyle/>
          <a:p>
            <a:r>
              <a:rPr lang="en-US" dirty="0" smtClean="0">
                <a:solidFill>
                  <a:schemeClr val="tx2">
                    <a:lumMod val="90000"/>
                    <a:lumOff val="10000"/>
                  </a:schemeClr>
                </a:solidFill>
              </a:rPr>
              <a:t>Alternative Frameworks</a:t>
            </a:r>
            <a:endParaRPr lang="en-US" dirty="0">
              <a:solidFill>
                <a:schemeClr val="tx2">
                  <a:lumMod val="90000"/>
                  <a:lumOff val="10000"/>
                </a:schemeClr>
              </a:solidFill>
            </a:endParaRPr>
          </a:p>
        </p:txBody>
      </p:sp>
      <p:sp>
        <p:nvSpPr>
          <p:cNvPr id="5" name="Text Placeholder 4"/>
          <p:cNvSpPr>
            <a:spLocks noGrp="1"/>
          </p:cNvSpPr>
          <p:nvPr>
            <p:ph type="body" idx="1"/>
          </p:nvPr>
        </p:nvSpPr>
        <p:spPr>
          <a:xfrm>
            <a:off x="497541" y="716325"/>
            <a:ext cx="3657600" cy="493151"/>
          </a:xfrm>
        </p:spPr>
        <p:txBody>
          <a:bodyPr/>
          <a:lstStyle/>
          <a:p>
            <a:r>
              <a:rPr lang="en-US" dirty="0" smtClean="0"/>
              <a:t>Conceptual Framework</a:t>
            </a:r>
            <a:endParaRPr lang="en-US" dirty="0"/>
          </a:p>
        </p:txBody>
      </p:sp>
      <p:sp>
        <p:nvSpPr>
          <p:cNvPr id="7" name="Text Placeholder 4"/>
          <p:cNvSpPr txBox="1">
            <a:spLocks/>
          </p:cNvSpPr>
          <p:nvPr/>
        </p:nvSpPr>
        <p:spPr>
          <a:xfrm>
            <a:off x="4397187" y="716325"/>
            <a:ext cx="3657600" cy="493151"/>
          </a:xfrm>
          <a:prstGeom prst="rect">
            <a:avLst/>
          </a:prstGeom>
          <a:solidFill>
            <a:schemeClr val="accent3"/>
          </a:solidFill>
        </p:spPr>
        <p:txBody>
          <a:bodyPr vert="horz" lIns="91440" tIns="0" rIns="91440" bIns="0" rtlCol="0" anchor="ctr" anchorCtr="0">
            <a:noAutofit/>
          </a:bodyPr>
          <a:lstStyle>
            <a:lvl1pPr marL="0" indent="0" algn="ctr" defTabSz="914400" rtl="0" eaLnBrk="1" latinLnBrk="0" hangingPunct="1">
              <a:spcBef>
                <a:spcPts val="0"/>
              </a:spcBef>
              <a:buClr>
                <a:schemeClr val="accent1"/>
              </a:buClr>
              <a:buSzPct val="75000"/>
              <a:buFont typeface="Wingdings" pitchFamily="2" charset="2"/>
              <a:buNone/>
              <a:defRPr sz="1800" b="0" kern="1200">
                <a:solidFill>
                  <a:schemeClr val="bg1"/>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1600" b="1"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1600" b="1"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1600" b="1" kern="1200" baseline="0">
                <a:solidFill>
                  <a:schemeClr val="tx1">
                    <a:lumMod val="65000"/>
                    <a:lumOff val="35000"/>
                  </a:schemeClr>
                </a:solidFill>
                <a:latin typeface="+mn-lt"/>
                <a:ea typeface="+mn-ea"/>
                <a:cs typeface="+mn-cs"/>
              </a:defRPr>
            </a:lvl9pPr>
          </a:lstStyle>
          <a:p>
            <a:r>
              <a:rPr lang="en-US" dirty="0" smtClean="0"/>
              <a:t>Results Framework</a:t>
            </a:r>
            <a:endParaRPr lang="en-US" dirty="0"/>
          </a:p>
        </p:txBody>
      </p:sp>
      <p:pic>
        <p:nvPicPr>
          <p:cNvPr id="8" name="Picture 2" descr="GFC logo mid-res"/>
          <p:cNvPicPr>
            <a:picLocks noChangeAspect="1" noChangeArrowheads="1"/>
          </p:cNvPicPr>
          <p:nvPr/>
        </p:nvPicPr>
        <p:blipFill>
          <a:blip r:embed="rId3" cstate="print"/>
          <a:srcRect/>
          <a:stretch>
            <a:fillRect/>
          </a:stretch>
        </p:blipFill>
        <p:spPr bwMode="auto">
          <a:xfrm>
            <a:off x="7363003" y="6071151"/>
            <a:ext cx="1780997" cy="783824"/>
          </a:xfrm>
          <a:prstGeom prst="rect">
            <a:avLst/>
          </a:prstGeom>
          <a:noFill/>
          <a:ln w="9525">
            <a:noFill/>
            <a:miter lim="800000"/>
            <a:headEnd/>
            <a:tailEnd/>
          </a:ln>
        </p:spPr>
      </p:pic>
      <p:pic>
        <p:nvPicPr>
          <p:cNvPr id="10" name="Picture 9" descr="results framework.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21233" y="1467109"/>
            <a:ext cx="4076700" cy="2171700"/>
          </a:xfrm>
          <a:prstGeom prst="rect">
            <a:avLst/>
          </a:prstGeom>
        </p:spPr>
      </p:pic>
      <p:pic>
        <p:nvPicPr>
          <p:cNvPr id="11" name="Picture 10" descr="conceptual framework.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97541" y="1467109"/>
            <a:ext cx="4191000" cy="2184400"/>
          </a:xfrm>
          <a:prstGeom prst="rect">
            <a:avLst/>
          </a:prstGeom>
        </p:spPr>
      </p:pic>
      <p:sp>
        <p:nvSpPr>
          <p:cNvPr id="3" name="TextBox 2"/>
          <p:cNvSpPr txBox="1"/>
          <p:nvPr/>
        </p:nvSpPr>
        <p:spPr>
          <a:xfrm>
            <a:off x="497541" y="3867400"/>
            <a:ext cx="3657600" cy="2677656"/>
          </a:xfrm>
          <a:prstGeom prst="rect">
            <a:avLst/>
          </a:prstGeom>
          <a:noFill/>
        </p:spPr>
        <p:txBody>
          <a:bodyPr wrap="square" rtlCol="0">
            <a:spAutoFit/>
          </a:bodyPr>
          <a:lstStyle/>
          <a:p>
            <a:pPr marL="285750" indent="-285750">
              <a:buFont typeface="Arial"/>
              <a:buChar char="•"/>
            </a:pPr>
            <a:r>
              <a:rPr lang="en-US" dirty="0" smtClean="0"/>
              <a:t>Shows relationships</a:t>
            </a:r>
          </a:p>
          <a:p>
            <a:pPr marL="285750" indent="-285750">
              <a:buFont typeface="Arial"/>
              <a:buChar char="•"/>
            </a:pPr>
            <a:endParaRPr lang="en-US" sz="1200" dirty="0" smtClean="0"/>
          </a:p>
          <a:p>
            <a:pPr marL="285750" indent="-285750">
              <a:buFont typeface="Arial"/>
              <a:buChar char="•"/>
            </a:pPr>
            <a:r>
              <a:rPr lang="en-US" dirty="0" smtClean="0"/>
              <a:t>No universal format</a:t>
            </a:r>
          </a:p>
          <a:p>
            <a:pPr marL="285750" indent="-285750">
              <a:buFont typeface="Arial"/>
              <a:buChar char="•"/>
            </a:pPr>
            <a:endParaRPr lang="en-US" sz="1200" dirty="0" smtClean="0"/>
          </a:p>
          <a:p>
            <a:pPr marL="285750" indent="-285750">
              <a:buFont typeface="Arial"/>
              <a:buChar char="•"/>
            </a:pPr>
            <a:r>
              <a:rPr lang="en-US" dirty="0" smtClean="0"/>
              <a:t>Pro: Flexible and identifies most important factors influencing project</a:t>
            </a:r>
          </a:p>
          <a:p>
            <a:pPr marL="285750" indent="-285750">
              <a:buFont typeface="Arial"/>
              <a:buChar char="•"/>
            </a:pPr>
            <a:endParaRPr lang="en-US" sz="1200" dirty="0" smtClean="0"/>
          </a:p>
          <a:p>
            <a:pPr marL="285750" indent="-285750">
              <a:buFont typeface="Arial"/>
              <a:buChar char="•"/>
            </a:pPr>
            <a:r>
              <a:rPr lang="en-US" dirty="0" smtClean="0"/>
              <a:t>Con: Doesn’t give a clear outline for M&amp;E planning</a:t>
            </a:r>
            <a:endParaRPr lang="en-US" dirty="0"/>
          </a:p>
        </p:txBody>
      </p:sp>
      <p:sp>
        <p:nvSpPr>
          <p:cNvPr id="4" name="TextBox 3"/>
          <p:cNvSpPr txBox="1"/>
          <p:nvPr/>
        </p:nvSpPr>
        <p:spPr>
          <a:xfrm>
            <a:off x="4397187" y="3867400"/>
            <a:ext cx="4500746" cy="2677656"/>
          </a:xfrm>
          <a:prstGeom prst="rect">
            <a:avLst/>
          </a:prstGeom>
          <a:noFill/>
        </p:spPr>
        <p:txBody>
          <a:bodyPr wrap="square" rtlCol="0">
            <a:spAutoFit/>
          </a:bodyPr>
          <a:lstStyle/>
          <a:p>
            <a:pPr marL="285750" indent="-285750">
              <a:buFont typeface="Arial"/>
              <a:buChar char="•"/>
            </a:pPr>
            <a:r>
              <a:rPr lang="en-US" dirty="0" smtClean="0"/>
              <a:t>Direct causal relationships</a:t>
            </a:r>
          </a:p>
          <a:p>
            <a:pPr marL="285750" indent="-285750">
              <a:buFont typeface="Arial"/>
              <a:buChar char="•"/>
            </a:pPr>
            <a:endParaRPr lang="en-US" sz="1200" dirty="0" smtClean="0"/>
          </a:p>
          <a:p>
            <a:pPr marL="285750" indent="-285750">
              <a:buFont typeface="Arial"/>
              <a:buChar char="•"/>
            </a:pPr>
            <a:r>
              <a:rPr lang="en-US" dirty="0" smtClean="0"/>
              <a:t>Linear format used by USAID</a:t>
            </a:r>
          </a:p>
          <a:p>
            <a:pPr marL="285750" indent="-285750">
              <a:buFont typeface="Arial"/>
              <a:buChar char="•"/>
            </a:pPr>
            <a:endParaRPr lang="en-US" sz="1200" dirty="0" smtClean="0"/>
          </a:p>
          <a:p>
            <a:pPr marL="285750" indent="-285750">
              <a:buFont typeface="Arial"/>
              <a:buChar char="•"/>
            </a:pPr>
            <a:r>
              <a:rPr lang="en-US" dirty="0" smtClean="0"/>
              <a:t>Pro: Provides clear framework for M&amp;E as each </a:t>
            </a:r>
            <a:r>
              <a:rPr lang="en-US" dirty="0" err="1" smtClean="0"/>
              <a:t>IR</a:t>
            </a:r>
            <a:r>
              <a:rPr lang="en-US" dirty="0" smtClean="0"/>
              <a:t> (incremental result) is measurable </a:t>
            </a:r>
          </a:p>
          <a:p>
            <a:pPr marL="285750" indent="-285750">
              <a:buFont typeface="Arial"/>
              <a:buChar char="•"/>
            </a:pPr>
            <a:endParaRPr lang="en-US" sz="1200" dirty="0" smtClean="0"/>
          </a:p>
          <a:p>
            <a:pPr marL="285750" indent="-285750">
              <a:buFont typeface="Arial"/>
              <a:buChar char="•"/>
            </a:pPr>
            <a:r>
              <a:rPr lang="en-US" dirty="0" smtClean="0"/>
              <a:t>Con: Linear model that doesn’t account for interactions</a:t>
            </a:r>
            <a:endParaRPr lang="en-US" dirty="0"/>
          </a:p>
        </p:txBody>
      </p:sp>
    </p:spTree>
    <p:extLst>
      <p:ext uri="{BB962C8B-B14F-4D97-AF65-F5344CB8AC3E}">
        <p14:creationId xmlns:p14="http://schemas.microsoft.com/office/powerpoint/2010/main" xmlns="" val="1206715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686944" y="129209"/>
            <a:ext cx="2457056" cy="5198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209" y="0"/>
            <a:ext cx="6679095" cy="1127632"/>
          </a:xfrm>
        </p:spPr>
        <p:txBody>
          <a:bodyPr>
            <a:noAutofit/>
          </a:bodyPr>
          <a:lstStyle/>
          <a:p>
            <a:r>
              <a:rPr lang="en-US" sz="3500" dirty="0" smtClean="0">
                <a:solidFill>
                  <a:srgbClr val="0F3661"/>
                </a:solidFill>
              </a:rPr>
              <a:t>M&amp;E for GFC: Outcome Sentences &amp; Reports</a:t>
            </a:r>
            <a:endParaRPr lang="en-US" sz="3500" dirty="0">
              <a:solidFill>
                <a:srgbClr val="0F3661"/>
              </a:solidFill>
            </a:endParaRPr>
          </a:p>
        </p:txBody>
      </p:sp>
      <p:pic>
        <p:nvPicPr>
          <p:cNvPr id="5" name="Picture 2" descr="GFC logo mid-res"/>
          <p:cNvPicPr>
            <a:picLocks noChangeAspect="1" noChangeArrowheads="1"/>
          </p:cNvPicPr>
          <p:nvPr/>
        </p:nvPicPr>
        <p:blipFill>
          <a:blip r:embed="rId3" cstate="print"/>
          <a:srcRect/>
          <a:stretch>
            <a:fillRect/>
          </a:stretch>
        </p:blipFill>
        <p:spPr bwMode="auto">
          <a:xfrm>
            <a:off x="7363003" y="6045627"/>
            <a:ext cx="1780997" cy="783824"/>
          </a:xfrm>
          <a:prstGeom prst="rect">
            <a:avLst/>
          </a:prstGeom>
          <a:noFill/>
          <a:ln w="9525">
            <a:noFill/>
            <a:miter lim="800000"/>
            <a:headEnd/>
            <a:tailEnd/>
          </a:ln>
        </p:spPr>
      </p:pic>
      <p:sp>
        <p:nvSpPr>
          <p:cNvPr id="7" name="Rectangle 6"/>
          <p:cNvSpPr/>
          <p:nvPr/>
        </p:nvSpPr>
        <p:spPr>
          <a:xfrm>
            <a:off x="288235" y="4621696"/>
            <a:ext cx="308113" cy="37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nitial Request Outcomes.PNG"/>
          <p:cNvPicPr>
            <a:picLocks noChangeAspect="1"/>
          </p:cNvPicPr>
          <p:nvPr/>
        </p:nvPicPr>
        <p:blipFill>
          <a:blip r:embed="rId4"/>
          <a:stretch>
            <a:fillRect/>
          </a:stretch>
        </p:blipFill>
        <p:spPr>
          <a:xfrm>
            <a:off x="129209" y="1099083"/>
            <a:ext cx="4227320" cy="5730368"/>
          </a:xfrm>
          <a:prstGeom prst="rect">
            <a:avLst/>
          </a:prstGeom>
          <a:ln>
            <a:solidFill>
              <a:schemeClr val="tx1"/>
            </a:solidFill>
          </a:ln>
        </p:spPr>
      </p:pic>
      <p:pic>
        <p:nvPicPr>
          <p:cNvPr id="9" name="Picture 8" descr="Renewal Request Outcomes.PNG"/>
          <p:cNvPicPr>
            <a:picLocks noChangeAspect="1"/>
          </p:cNvPicPr>
          <p:nvPr/>
        </p:nvPicPr>
        <p:blipFill>
          <a:blip r:embed="rId5"/>
          <a:stretch>
            <a:fillRect/>
          </a:stretch>
        </p:blipFill>
        <p:spPr>
          <a:xfrm>
            <a:off x="139148" y="1109022"/>
            <a:ext cx="5953540" cy="4497612"/>
          </a:xfrm>
          <a:prstGeom prst="rect">
            <a:avLst/>
          </a:prstGeom>
        </p:spPr>
      </p:pic>
      <p:pic>
        <p:nvPicPr>
          <p:cNvPr id="10" name="Picture 9" descr="Example Outcome Recommendation for grant Fall 2013.PNG"/>
          <p:cNvPicPr>
            <a:picLocks noChangeAspect="1"/>
          </p:cNvPicPr>
          <p:nvPr/>
        </p:nvPicPr>
        <p:blipFill>
          <a:blip r:embed="rId6"/>
          <a:stretch>
            <a:fillRect/>
          </a:stretch>
        </p:blipFill>
        <p:spPr>
          <a:xfrm>
            <a:off x="6156606" y="1107727"/>
            <a:ext cx="2814864" cy="2124946"/>
          </a:xfrm>
          <a:prstGeom prst="rect">
            <a:avLst/>
          </a:prstGeom>
          <a:ln>
            <a:solidFill>
              <a:schemeClr val="tx1"/>
            </a:solidFill>
          </a:ln>
        </p:spPr>
      </p:pic>
    </p:spTree>
    <p:extLst>
      <p:ext uri="{BB962C8B-B14F-4D97-AF65-F5344CB8AC3E}">
        <p14:creationId xmlns="" xmlns:p14="http://schemas.microsoft.com/office/powerpoint/2010/main" val="293827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44231" y="960518"/>
            <a:ext cx="6457460" cy="94448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7857" y="267607"/>
            <a:ext cx="5564848" cy="1162050"/>
          </a:xfrm>
        </p:spPr>
        <p:txBody>
          <a:bodyPr anchor="t">
            <a:normAutofit/>
          </a:bodyPr>
          <a:lstStyle/>
          <a:p>
            <a:r>
              <a:rPr lang="en-US" sz="3000" dirty="0" smtClean="0"/>
              <a:t>Outcome Sentence for GFC</a:t>
            </a:r>
            <a:endParaRPr lang="en-US" sz="3000" dirty="0"/>
          </a:p>
        </p:txBody>
      </p:sp>
      <p:grpSp>
        <p:nvGrpSpPr>
          <p:cNvPr id="3" name="Group 18"/>
          <p:cNvGrpSpPr>
            <a:grpSpLocks/>
          </p:cNvGrpSpPr>
          <p:nvPr/>
        </p:nvGrpSpPr>
        <p:grpSpPr bwMode="auto">
          <a:xfrm>
            <a:off x="244145" y="956499"/>
            <a:ext cx="6545352" cy="809615"/>
            <a:chOff x="263" y="1971"/>
            <a:chExt cx="11107" cy="1209"/>
          </a:xfrm>
          <a:solidFill>
            <a:srgbClr val="FFFFFF"/>
          </a:solidFill>
        </p:grpSpPr>
        <p:sp>
          <p:nvSpPr>
            <p:cNvPr id="7" name="Text Box 19"/>
            <p:cNvSpPr txBox="1">
              <a:spLocks noChangeArrowheads="1"/>
            </p:cNvSpPr>
            <p:nvPr/>
          </p:nvSpPr>
          <p:spPr bwMode="auto">
            <a:xfrm>
              <a:off x="1109" y="2034"/>
              <a:ext cx="1825" cy="45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rgbClr val="0070C0"/>
                  </a:solidFill>
                  <a:effectLst/>
                  <a:latin typeface="Calibri" pitchFamily="34" charset="0"/>
                  <a:cs typeface="Arial" pitchFamily="34" charset="0"/>
                </a:rPr>
                <a:t># or % (4)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20"/>
            <p:cNvSpPr txBox="1">
              <a:spLocks noChangeArrowheads="1"/>
            </p:cNvSpPr>
            <p:nvPr/>
          </p:nvSpPr>
          <p:spPr bwMode="auto">
            <a:xfrm>
              <a:off x="5897" y="1971"/>
              <a:ext cx="1797" cy="36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rgbClr val="339933"/>
                  </a:solidFill>
                  <a:effectLst/>
                  <a:latin typeface="Calibri" pitchFamily="34" charset="0"/>
                  <a:cs typeface="Arial" pitchFamily="34" charset="0"/>
                </a:rPr>
                <a:t>What?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21"/>
            <p:cNvSpPr txBox="1">
              <a:spLocks noChangeArrowheads="1"/>
            </p:cNvSpPr>
            <p:nvPr/>
          </p:nvSpPr>
          <p:spPr bwMode="auto">
            <a:xfrm>
              <a:off x="9225" y="2736"/>
              <a:ext cx="1263" cy="44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rgbClr val="7030A0"/>
                  </a:solidFill>
                  <a:effectLst/>
                  <a:latin typeface="Calibri" pitchFamily="34" charset="0"/>
                  <a:cs typeface="Arial" pitchFamily="34" charset="0"/>
                </a:rPr>
                <a:t>How? (2)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22"/>
            <p:cNvSpPr txBox="1">
              <a:spLocks noChangeArrowheads="1"/>
            </p:cNvSpPr>
            <p:nvPr/>
          </p:nvSpPr>
          <p:spPr bwMode="auto">
            <a:xfrm>
              <a:off x="2276" y="2714"/>
              <a:ext cx="1028" cy="44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rgbClr val="C00000"/>
                  </a:solidFill>
                  <a:effectLst/>
                  <a:latin typeface="Calibri" pitchFamily="34" charset="0"/>
                  <a:cs typeface="Arial" pitchFamily="34" charset="0"/>
                </a:rPr>
                <a:t>Who? (3)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23"/>
            <p:cNvSpPr txBox="1">
              <a:spLocks noChangeArrowheads="1"/>
            </p:cNvSpPr>
            <p:nvPr/>
          </p:nvSpPr>
          <p:spPr bwMode="auto">
            <a:xfrm>
              <a:off x="263" y="2345"/>
              <a:ext cx="11107" cy="42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000" b="1" dirty="0" smtClean="0">
                  <a:latin typeface="Calibri" pitchFamily="34" charset="0"/>
                  <a:cs typeface="Arial" pitchFamily="34" charset="0"/>
                </a:rPr>
                <a:t>Last year, </a:t>
              </a:r>
              <a:r>
                <a:rPr kumimoji="0" lang="en-US" sz="1000" b="1" i="0" u="none" strike="noStrike" cap="none" normalizeH="0" baseline="0" dirty="0" smtClean="0">
                  <a:ln>
                    <a:noFill/>
                  </a:ln>
                  <a:solidFill>
                    <a:srgbClr val="0070C0"/>
                  </a:solidFill>
                  <a:effectLst/>
                  <a:latin typeface="Calibri" pitchFamily="34" charset="0"/>
                  <a:cs typeface="Arial" pitchFamily="34" charset="0"/>
                </a:rPr>
                <a:t>66%</a:t>
              </a:r>
              <a:r>
                <a:rPr kumimoji="0" lang="en-US" sz="1000" b="1" i="0" u="none" strike="noStrike" cap="none" normalizeH="0" baseline="0" dirty="0" smtClean="0">
                  <a:ln>
                    <a:noFill/>
                  </a:ln>
                  <a:solidFill>
                    <a:schemeClr val="tx1"/>
                  </a:solidFill>
                  <a:effectLst/>
                  <a:latin typeface="Calibri" pitchFamily="34" charset="0"/>
                  <a:cs typeface="Arial" pitchFamily="34" charset="0"/>
                </a:rPr>
                <a:t> of </a:t>
              </a:r>
              <a:r>
                <a:rPr kumimoji="0" lang="en-US" sz="1000" b="1" i="0" u="none" strike="noStrike" cap="none" normalizeH="0" baseline="0" dirty="0" smtClean="0">
                  <a:ln>
                    <a:noFill/>
                  </a:ln>
                  <a:solidFill>
                    <a:srgbClr val="C00000"/>
                  </a:solidFill>
                  <a:effectLst/>
                  <a:latin typeface="Calibri" pitchFamily="34" charset="0"/>
                  <a:cs typeface="Arial" pitchFamily="34" charset="0"/>
                </a:rPr>
                <a:t>program participants</a:t>
              </a:r>
              <a:r>
                <a:rPr kumimoji="0" lang="en-US" sz="1000" b="1" i="0" u="none" strike="noStrike" cap="none" normalizeH="0" baseline="0" dirty="0" smtClean="0">
                  <a:ln>
                    <a:noFill/>
                  </a:ln>
                  <a:solidFill>
                    <a:schemeClr val="tx1"/>
                  </a:solidFill>
                  <a:effectLst/>
                  <a:latin typeface="Calibri" pitchFamily="34" charset="0"/>
                  <a:cs typeface="Arial" pitchFamily="34" charset="0"/>
                </a:rPr>
                <a:t> were successfully </a:t>
              </a:r>
              <a:r>
                <a:rPr kumimoji="0" lang="en-US" sz="1000" b="1" i="0" u="none" strike="noStrike" cap="none" normalizeH="0" baseline="0" dirty="0" smtClean="0">
                  <a:ln>
                    <a:noFill/>
                  </a:ln>
                  <a:solidFill>
                    <a:srgbClr val="339933"/>
                  </a:solidFill>
                  <a:effectLst/>
                  <a:latin typeface="Calibri" pitchFamily="34" charset="0"/>
                  <a:cs typeface="Arial" pitchFamily="34" charset="0"/>
                </a:rPr>
                <a:t>enrolled in formal school</a:t>
              </a:r>
              <a:r>
                <a:rPr kumimoji="0" lang="en-US" sz="1000" b="1" i="0" u="none" strike="noStrike" cap="none" normalizeH="0" baseline="0" dirty="0" smtClean="0">
                  <a:ln>
                    <a:noFill/>
                  </a:ln>
                  <a:solidFill>
                    <a:schemeClr val="tx1"/>
                  </a:solidFill>
                  <a:effectLst/>
                  <a:latin typeface="Calibri" pitchFamily="34" charset="0"/>
                  <a:cs typeface="Arial" pitchFamily="34" charset="0"/>
                </a:rPr>
                <a:t>, based on </a:t>
              </a:r>
              <a:r>
                <a:rPr kumimoji="0" lang="en-US" sz="1000" b="1" i="0" u="none" strike="noStrike" cap="none" normalizeH="0" baseline="0" dirty="0" smtClean="0">
                  <a:ln>
                    <a:noFill/>
                  </a:ln>
                  <a:solidFill>
                    <a:srgbClr val="7030A0"/>
                  </a:solidFill>
                  <a:effectLst/>
                  <a:latin typeface="Calibri" pitchFamily="34" charset="0"/>
                  <a:cs typeface="Arial" pitchFamily="34" charset="0"/>
                </a:rPr>
                <a:t>statistics from local schools</a:t>
              </a:r>
              <a:r>
                <a:rPr kumimoji="0" lang="en-US" sz="1000" b="1" i="0" u="none" strike="noStrike" cap="none" normalizeH="0" baseline="0" dirty="0" smtClean="0">
                  <a:ln>
                    <a:noFill/>
                  </a:ln>
                  <a:solidFill>
                    <a:schemeClr val="tx1"/>
                  </a:solidFill>
                  <a:effectLst/>
                  <a:latin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24"/>
            <p:cNvSpPr>
              <a:spLocks/>
            </p:cNvSpPr>
            <p:nvPr/>
          </p:nvSpPr>
          <p:spPr bwMode="auto">
            <a:xfrm rot="5400000">
              <a:off x="9685" y="1594"/>
              <a:ext cx="148" cy="2284"/>
            </a:xfrm>
            <a:prstGeom prst="rightBrace">
              <a:avLst>
                <a:gd name="adj1" fmla="val 128604"/>
                <a:gd name="adj2" fmla="val 50000"/>
              </a:avLst>
            </a:prstGeom>
            <a:grpFill/>
            <a:ln w="9525">
              <a:solidFill>
                <a:srgbClr val="7030A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AutoShape 25"/>
            <p:cNvSpPr>
              <a:spLocks/>
            </p:cNvSpPr>
            <p:nvPr/>
          </p:nvSpPr>
          <p:spPr bwMode="auto">
            <a:xfrm rot="16200000">
              <a:off x="6581" y="1308"/>
              <a:ext cx="165" cy="2061"/>
            </a:xfrm>
            <a:prstGeom prst="rightBrace">
              <a:avLst>
                <a:gd name="adj1" fmla="val 104091"/>
                <a:gd name="adj2" fmla="val 50000"/>
              </a:avLst>
            </a:prstGeom>
            <a:grpFill/>
            <a:ln w="9525">
              <a:solidFill>
                <a:srgbClr val="33993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AutoShape 26"/>
            <p:cNvSpPr>
              <a:spLocks/>
            </p:cNvSpPr>
            <p:nvPr/>
          </p:nvSpPr>
          <p:spPr bwMode="auto">
            <a:xfrm rot="5400000">
              <a:off x="2762" y="1944"/>
              <a:ext cx="148" cy="1540"/>
            </a:xfrm>
            <a:prstGeom prst="rightBrace">
              <a:avLst>
                <a:gd name="adj1" fmla="val 86712"/>
                <a:gd name="adj2" fmla="val 50000"/>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AutoShape 27"/>
            <p:cNvSpPr>
              <a:spLocks/>
            </p:cNvSpPr>
            <p:nvPr/>
          </p:nvSpPr>
          <p:spPr bwMode="auto">
            <a:xfrm rot="5400000" flipH="1" flipV="1">
              <a:off x="1459" y="2150"/>
              <a:ext cx="165" cy="390"/>
            </a:xfrm>
            <a:prstGeom prst="rightBrace">
              <a:avLst>
                <a:gd name="adj1" fmla="val 19697"/>
                <a:gd name="adj2" fmla="val 50000"/>
              </a:avLst>
            </a:prstGeom>
            <a:grpFill/>
            <a:ln w="9525">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6" name="Picture 2" descr="GFC logo mid-res"/>
          <p:cNvPicPr>
            <a:picLocks noChangeAspect="1" noChangeArrowheads="1"/>
          </p:cNvPicPr>
          <p:nvPr/>
        </p:nvPicPr>
        <p:blipFill>
          <a:blip r:embed="rId3" cstate="print"/>
          <a:srcRect/>
          <a:stretch>
            <a:fillRect/>
          </a:stretch>
        </p:blipFill>
        <p:spPr bwMode="auto">
          <a:xfrm>
            <a:off x="7363003" y="6074176"/>
            <a:ext cx="1780997" cy="783824"/>
          </a:xfrm>
          <a:prstGeom prst="rect">
            <a:avLst/>
          </a:prstGeom>
          <a:noFill/>
          <a:ln w="9525">
            <a:noFill/>
            <a:miter lim="800000"/>
            <a:headEnd/>
            <a:tailEnd/>
          </a:ln>
        </p:spPr>
      </p:pic>
      <p:sp>
        <p:nvSpPr>
          <p:cNvPr id="17" name="TextBox 16"/>
          <p:cNvSpPr txBox="1"/>
          <p:nvPr/>
        </p:nvSpPr>
        <p:spPr>
          <a:xfrm>
            <a:off x="469760" y="2012462"/>
            <a:ext cx="6041477" cy="3370153"/>
          </a:xfrm>
          <a:prstGeom prst="rect">
            <a:avLst/>
          </a:prstGeom>
          <a:noFill/>
        </p:spPr>
        <p:txBody>
          <a:bodyPr wrap="square" rtlCol="0">
            <a:spAutoFit/>
          </a:bodyPr>
          <a:lstStyle/>
          <a:p>
            <a:r>
              <a:rPr lang="en-US" sz="1700" dirty="0"/>
              <a:t> </a:t>
            </a:r>
          </a:p>
          <a:p>
            <a:r>
              <a:rPr lang="en-US" sz="1700" dirty="0" smtClean="0"/>
              <a:t>1. </a:t>
            </a:r>
            <a:r>
              <a:rPr lang="en-US" sz="1700" dirty="0"/>
              <a:t>For the program </a:t>
            </a:r>
            <a:r>
              <a:rPr lang="en-US" sz="1700" dirty="0" smtClean="0"/>
              <a:t>you run, </a:t>
            </a:r>
            <a:r>
              <a:rPr lang="en-US" sz="1700" i="1" dirty="0"/>
              <a:t>what</a:t>
            </a:r>
            <a:r>
              <a:rPr lang="en-US" sz="1700" dirty="0"/>
              <a:t> outcome (change) does the organization measure?  </a:t>
            </a:r>
          </a:p>
          <a:p>
            <a:r>
              <a:rPr lang="en-US" sz="1700" dirty="0"/>
              <a:t> </a:t>
            </a:r>
          </a:p>
          <a:p>
            <a:r>
              <a:rPr lang="en-US" sz="1700" dirty="0" smtClean="0"/>
              <a:t>2. </a:t>
            </a:r>
            <a:r>
              <a:rPr lang="en-US" sz="1700" i="1" dirty="0"/>
              <a:t>How</a:t>
            </a:r>
            <a:r>
              <a:rPr lang="en-US" sz="1700" dirty="0"/>
              <a:t> does the organization collect </a:t>
            </a:r>
            <a:r>
              <a:rPr lang="en-US" sz="1700" dirty="0" smtClean="0"/>
              <a:t>data for (measure) </a:t>
            </a:r>
            <a:r>
              <a:rPr lang="en-US" sz="1700" dirty="0"/>
              <a:t>this outcome? </a:t>
            </a:r>
            <a:endParaRPr lang="en-US" sz="1700" dirty="0" smtClean="0"/>
          </a:p>
          <a:p>
            <a:r>
              <a:rPr lang="en-US" sz="1700" dirty="0"/>
              <a:t> </a:t>
            </a:r>
          </a:p>
          <a:p>
            <a:r>
              <a:rPr lang="en-US" sz="1700" dirty="0" smtClean="0"/>
              <a:t>3. </a:t>
            </a:r>
            <a:r>
              <a:rPr lang="en-US" sz="1700" i="1" dirty="0"/>
              <a:t>Who</a:t>
            </a:r>
            <a:r>
              <a:rPr lang="en-US" sz="1700" dirty="0"/>
              <a:t> is affected (benefits) in this outcome measure?    </a:t>
            </a:r>
          </a:p>
          <a:p>
            <a:r>
              <a:rPr lang="en-US" sz="1700" dirty="0"/>
              <a:t/>
            </a:r>
            <a:br>
              <a:rPr lang="en-US" sz="1700" dirty="0"/>
            </a:br>
            <a:r>
              <a:rPr lang="en-US" sz="1700" dirty="0" smtClean="0"/>
              <a:t>4. </a:t>
            </a:r>
            <a:r>
              <a:rPr lang="en-US" sz="1700" i="1" dirty="0"/>
              <a:t>How much</a:t>
            </a:r>
            <a:r>
              <a:rPr lang="en-US" sz="1700" dirty="0"/>
              <a:t>/</a:t>
            </a:r>
            <a:r>
              <a:rPr lang="en-US" sz="1700" i="1" dirty="0"/>
              <a:t>how many </a:t>
            </a:r>
            <a:r>
              <a:rPr lang="en-US" sz="1700" dirty="0" smtClean="0"/>
              <a:t>did the organization count for this outcome last year? </a:t>
            </a:r>
            <a:r>
              <a:rPr lang="en-US" sz="1700" dirty="0"/>
              <a:t>     </a:t>
            </a:r>
            <a:r>
              <a:rPr lang="en-US" sz="1300" dirty="0"/>
              <a:t> </a:t>
            </a:r>
          </a:p>
          <a:p>
            <a:r>
              <a:rPr lang="en-US" sz="1300" dirty="0"/>
              <a:t>    </a:t>
            </a:r>
          </a:p>
          <a:p>
            <a:endParaRPr lang="en-US" sz="1300" dirty="0"/>
          </a:p>
        </p:txBody>
      </p:sp>
      <p:sp>
        <p:nvSpPr>
          <p:cNvPr id="19" name="TextBox 18"/>
          <p:cNvSpPr txBox="1"/>
          <p:nvPr/>
        </p:nvSpPr>
        <p:spPr>
          <a:xfrm>
            <a:off x="6789615" y="2383692"/>
            <a:ext cx="1934308" cy="2977738"/>
          </a:xfrm>
          <a:prstGeom prst="rect">
            <a:avLst/>
          </a:prstGeom>
          <a:noFill/>
        </p:spPr>
        <p:txBody>
          <a:bodyPr wrap="square" rtlCol="0">
            <a:spAutoFit/>
          </a:bodyPr>
          <a:lstStyle/>
          <a:p>
            <a:pPr algn="ctr">
              <a:lnSpc>
                <a:spcPct val="150000"/>
              </a:lnSpc>
            </a:pPr>
            <a:r>
              <a:rPr lang="en-US" sz="2500" dirty="0" smtClean="0">
                <a:solidFill>
                  <a:srgbClr val="0F3661"/>
                </a:solidFill>
              </a:rPr>
              <a:t>What</a:t>
            </a:r>
          </a:p>
          <a:p>
            <a:pPr algn="ctr">
              <a:lnSpc>
                <a:spcPct val="150000"/>
              </a:lnSpc>
            </a:pPr>
            <a:r>
              <a:rPr lang="en-US" sz="2500" dirty="0" smtClean="0">
                <a:solidFill>
                  <a:srgbClr val="0F3661"/>
                </a:solidFill>
              </a:rPr>
              <a:t>How</a:t>
            </a:r>
          </a:p>
          <a:p>
            <a:pPr algn="ctr">
              <a:lnSpc>
                <a:spcPct val="150000"/>
              </a:lnSpc>
            </a:pPr>
            <a:r>
              <a:rPr lang="en-US" sz="2500" dirty="0" smtClean="0">
                <a:solidFill>
                  <a:srgbClr val="0F3661"/>
                </a:solidFill>
              </a:rPr>
              <a:t>Who</a:t>
            </a:r>
          </a:p>
          <a:p>
            <a:pPr algn="ctr">
              <a:lnSpc>
                <a:spcPct val="150000"/>
              </a:lnSpc>
            </a:pPr>
            <a:r>
              <a:rPr lang="en-US" sz="2500" dirty="0" smtClean="0">
                <a:solidFill>
                  <a:srgbClr val="0F3661"/>
                </a:solidFill>
              </a:rPr>
              <a:t>When</a:t>
            </a:r>
          </a:p>
          <a:p>
            <a:pPr algn="ctr">
              <a:lnSpc>
                <a:spcPct val="150000"/>
              </a:lnSpc>
            </a:pPr>
            <a:r>
              <a:rPr lang="en-US" sz="2500" dirty="0" smtClean="0">
                <a:solidFill>
                  <a:srgbClr val="0F3661"/>
                </a:solidFill>
              </a:rPr>
              <a:t>How many</a:t>
            </a:r>
            <a:endParaRPr lang="en-US" sz="2500" dirty="0">
              <a:solidFill>
                <a:srgbClr val="0F3661"/>
              </a:solidFill>
            </a:endParaRPr>
          </a:p>
        </p:txBody>
      </p:sp>
    </p:spTree>
    <p:extLst>
      <p:ext uri="{BB962C8B-B14F-4D97-AF65-F5344CB8AC3E}">
        <p14:creationId xmlns="" xmlns:p14="http://schemas.microsoft.com/office/powerpoint/2010/main" val="4166739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474" y="195369"/>
            <a:ext cx="7556313" cy="1116106"/>
          </a:xfrm>
        </p:spPr>
        <p:txBody>
          <a:bodyPr/>
          <a:lstStyle/>
          <a:p>
            <a:r>
              <a:rPr lang="en-US" dirty="0" smtClean="0">
                <a:solidFill>
                  <a:srgbClr val="0F3661"/>
                </a:solidFill>
              </a:rPr>
              <a:t>Practice: Write an Outcome Sentence for GFC</a:t>
            </a:r>
            <a:endParaRPr lang="en-US" dirty="0">
              <a:solidFill>
                <a:srgbClr val="0F3661"/>
              </a:solidFill>
            </a:endParaRPr>
          </a:p>
        </p:txBody>
      </p:sp>
      <p:sp>
        <p:nvSpPr>
          <p:cNvPr id="3" name="Content Placeholder 2"/>
          <p:cNvSpPr>
            <a:spLocks noGrp="1"/>
          </p:cNvSpPr>
          <p:nvPr>
            <p:ph idx="1"/>
          </p:nvPr>
        </p:nvSpPr>
        <p:spPr>
          <a:xfrm>
            <a:off x="498474" y="1981200"/>
            <a:ext cx="7556313" cy="1342941"/>
          </a:xfrm>
        </p:spPr>
        <p:txBody>
          <a:bodyPr/>
          <a:lstStyle/>
          <a:p>
            <a:r>
              <a:rPr lang="en-US" dirty="0"/>
              <a:t>Use the questions below to determine what program outcome </a:t>
            </a:r>
            <a:r>
              <a:rPr lang="en-US" dirty="0" smtClean="0"/>
              <a:t>your </a:t>
            </a:r>
            <a:r>
              <a:rPr lang="en-US" dirty="0"/>
              <a:t>organization would like to report to </a:t>
            </a:r>
            <a:r>
              <a:rPr lang="en-US" dirty="0" smtClean="0"/>
              <a:t>The </a:t>
            </a:r>
            <a:r>
              <a:rPr lang="en-US" dirty="0"/>
              <a:t>Global Fund for Children. </a:t>
            </a:r>
            <a:endParaRPr lang="en-US" dirty="0" smtClean="0"/>
          </a:p>
        </p:txBody>
      </p:sp>
      <p:sp>
        <p:nvSpPr>
          <p:cNvPr id="4" name="Rounded Rectangular Callout 3"/>
          <p:cNvSpPr/>
          <p:nvPr/>
        </p:nvSpPr>
        <p:spPr>
          <a:xfrm>
            <a:off x="6503884" y="945564"/>
            <a:ext cx="1188045" cy="704685"/>
          </a:xfrm>
          <a:prstGeom prst="wedgeRoundRectCallout">
            <a:avLst>
              <a:gd name="adj1" fmla="val -91317"/>
              <a:gd name="adj2" fmla="val -52006"/>
              <a:gd name="adj3" fmla="val 16667"/>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Now You!</a:t>
            </a:r>
            <a:endParaRPr lang="en-US" dirty="0"/>
          </a:p>
        </p:txBody>
      </p:sp>
      <p:pic>
        <p:nvPicPr>
          <p:cNvPr id="5" name="Picture 2" descr="GFC logo mid-res"/>
          <p:cNvPicPr>
            <a:picLocks noChangeAspect="1" noChangeArrowheads="1"/>
          </p:cNvPicPr>
          <p:nvPr/>
        </p:nvPicPr>
        <p:blipFill>
          <a:blip r:embed="rId3" cstate="print"/>
          <a:srcRect/>
          <a:stretch>
            <a:fillRect/>
          </a:stretch>
        </p:blipFill>
        <p:spPr bwMode="auto">
          <a:xfrm>
            <a:off x="7363003" y="6074176"/>
            <a:ext cx="1780997" cy="783824"/>
          </a:xfrm>
          <a:prstGeom prst="rect">
            <a:avLst/>
          </a:prstGeom>
          <a:noFill/>
          <a:ln w="9525">
            <a:noFill/>
            <a:miter lim="800000"/>
            <a:headEnd/>
            <a:tailEnd/>
          </a:ln>
        </p:spPr>
      </p:pic>
      <p:sp>
        <p:nvSpPr>
          <p:cNvPr id="6" name="TextBox 5"/>
          <p:cNvSpPr txBox="1"/>
          <p:nvPr/>
        </p:nvSpPr>
        <p:spPr>
          <a:xfrm>
            <a:off x="780673" y="3167342"/>
            <a:ext cx="8171277" cy="2400657"/>
          </a:xfrm>
          <a:prstGeom prst="rect">
            <a:avLst/>
          </a:prstGeom>
          <a:noFill/>
        </p:spPr>
        <p:txBody>
          <a:bodyPr wrap="square" rtlCol="0">
            <a:spAutoFit/>
          </a:bodyPr>
          <a:lstStyle/>
          <a:p>
            <a:r>
              <a:rPr lang="en-US" sz="1500" dirty="0"/>
              <a:t> </a:t>
            </a:r>
          </a:p>
          <a:p>
            <a:r>
              <a:rPr lang="en-US" sz="1500" dirty="0"/>
              <a:t>1. For the program you run, </a:t>
            </a:r>
            <a:r>
              <a:rPr lang="en-US" sz="1500" i="1" dirty="0"/>
              <a:t>what</a:t>
            </a:r>
            <a:r>
              <a:rPr lang="en-US" sz="1500" dirty="0"/>
              <a:t> outcome (change) does the organization measure?  </a:t>
            </a:r>
          </a:p>
          <a:p>
            <a:r>
              <a:rPr lang="en-US" sz="1500" dirty="0"/>
              <a:t> </a:t>
            </a:r>
          </a:p>
          <a:p>
            <a:r>
              <a:rPr lang="en-US" sz="1500" dirty="0"/>
              <a:t>2. </a:t>
            </a:r>
            <a:r>
              <a:rPr lang="en-US" sz="1500" i="1" dirty="0"/>
              <a:t>How</a:t>
            </a:r>
            <a:r>
              <a:rPr lang="en-US" sz="1500" dirty="0"/>
              <a:t> does the organization collect </a:t>
            </a:r>
            <a:r>
              <a:rPr lang="en-US" sz="1500" dirty="0" smtClean="0"/>
              <a:t>data for </a:t>
            </a:r>
            <a:r>
              <a:rPr lang="en-US" sz="1500" dirty="0"/>
              <a:t>(</a:t>
            </a:r>
            <a:r>
              <a:rPr lang="en-US" sz="1500" dirty="0" smtClean="0"/>
              <a:t>measure) this </a:t>
            </a:r>
            <a:r>
              <a:rPr lang="en-US" sz="1500" dirty="0"/>
              <a:t>outcome? </a:t>
            </a:r>
          </a:p>
          <a:p>
            <a:r>
              <a:rPr lang="en-US" sz="1500" dirty="0"/>
              <a:t> </a:t>
            </a:r>
          </a:p>
          <a:p>
            <a:r>
              <a:rPr lang="en-US" sz="1500" dirty="0"/>
              <a:t>3. </a:t>
            </a:r>
            <a:r>
              <a:rPr lang="en-US" sz="1500" i="1" dirty="0"/>
              <a:t>Who</a:t>
            </a:r>
            <a:r>
              <a:rPr lang="en-US" sz="1500" dirty="0"/>
              <a:t> is affected (benefits) in this outcome measure?    </a:t>
            </a:r>
          </a:p>
          <a:p>
            <a:r>
              <a:rPr lang="en-US" sz="1500" dirty="0"/>
              <a:t/>
            </a:r>
            <a:br>
              <a:rPr lang="en-US" sz="1500" dirty="0"/>
            </a:br>
            <a:r>
              <a:rPr lang="en-US" sz="1500" dirty="0"/>
              <a:t>4. </a:t>
            </a:r>
            <a:r>
              <a:rPr lang="en-US" sz="1500" i="1" dirty="0" smtClean="0"/>
              <a:t>How much</a:t>
            </a:r>
            <a:r>
              <a:rPr lang="en-US" sz="1500" dirty="0" smtClean="0"/>
              <a:t>/</a:t>
            </a:r>
            <a:r>
              <a:rPr lang="en-US" sz="1500" i="1" dirty="0" smtClean="0"/>
              <a:t>how many </a:t>
            </a:r>
            <a:r>
              <a:rPr lang="en-US" sz="1500" dirty="0" smtClean="0"/>
              <a:t>did the organization count for this outcome last year? </a:t>
            </a:r>
            <a:r>
              <a:rPr lang="en-US" sz="1500" dirty="0"/>
              <a:t>      </a:t>
            </a:r>
          </a:p>
          <a:p>
            <a:r>
              <a:rPr lang="en-US" sz="1500" dirty="0"/>
              <a:t> </a:t>
            </a:r>
            <a:r>
              <a:rPr lang="en-US" sz="1500" dirty="0">
                <a:effectLst>
                  <a:glow rad="228600">
                    <a:schemeClr val="accent4">
                      <a:satMod val="175000"/>
                      <a:alpha val="40000"/>
                    </a:schemeClr>
                  </a:glow>
                </a:effectLst>
              </a:rPr>
              <a:t>    </a:t>
            </a:r>
          </a:p>
          <a:p>
            <a:endParaRPr lang="en-US" sz="1500" dirty="0">
              <a:effectLst>
                <a:glow rad="228600">
                  <a:schemeClr val="accent4">
                    <a:satMod val="175000"/>
                    <a:alpha val="40000"/>
                  </a:schemeClr>
                </a:glow>
              </a:effectLst>
            </a:endParaRPr>
          </a:p>
        </p:txBody>
      </p:sp>
      <p:sp>
        <p:nvSpPr>
          <p:cNvPr id="7" name="TextBox 6"/>
          <p:cNvSpPr txBox="1"/>
          <p:nvPr/>
        </p:nvSpPr>
        <p:spPr>
          <a:xfrm>
            <a:off x="297876" y="5911326"/>
            <a:ext cx="6898174" cy="369332"/>
          </a:xfrm>
          <a:prstGeom prst="rect">
            <a:avLst/>
          </a:prstGeom>
          <a:noFill/>
        </p:spPr>
        <p:txBody>
          <a:bodyPr wrap="square" rtlCol="0">
            <a:spAutoFit/>
          </a:bodyPr>
          <a:lstStyle/>
          <a:p>
            <a:r>
              <a:rPr lang="en-US" dirty="0" smtClean="0"/>
              <a:t>Last year, </a:t>
            </a:r>
            <a:r>
              <a:rPr lang="en-US" u="sng" dirty="0" smtClean="0"/>
              <a:t>_(4)__</a:t>
            </a:r>
            <a:r>
              <a:rPr lang="en-US" dirty="0" smtClean="0"/>
              <a:t> of  </a:t>
            </a:r>
            <a:r>
              <a:rPr lang="en-US" u="sng" dirty="0"/>
              <a:t> </a:t>
            </a:r>
            <a:r>
              <a:rPr lang="en-US" u="sng" dirty="0" smtClean="0"/>
              <a:t>  (3)    </a:t>
            </a:r>
            <a:r>
              <a:rPr lang="en-US" dirty="0" smtClean="0"/>
              <a:t> were </a:t>
            </a:r>
            <a:r>
              <a:rPr lang="en-US" u="sng" dirty="0" smtClean="0"/>
              <a:t>    (1)      ,</a:t>
            </a:r>
            <a:r>
              <a:rPr lang="en-US" dirty="0" smtClean="0"/>
              <a:t> based on </a:t>
            </a:r>
            <a:r>
              <a:rPr lang="en-US" u="sng" dirty="0" smtClean="0"/>
              <a:t>      (2)       </a:t>
            </a:r>
            <a:r>
              <a:rPr lang="en-US" dirty="0" smtClean="0"/>
              <a:t>.</a:t>
            </a:r>
            <a:endParaRPr lang="en-US" dirty="0"/>
          </a:p>
        </p:txBody>
      </p:sp>
      <p:sp>
        <p:nvSpPr>
          <p:cNvPr id="8" name="TextBox 7"/>
          <p:cNvSpPr txBox="1"/>
          <p:nvPr/>
        </p:nvSpPr>
        <p:spPr>
          <a:xfrm>
            <a:off x="6405915" y="1574993"/>
            <a:ext cx="1648872" cy="400110"/>
          </a:xfrm>
          <a:prstGeom prst="rect">
            <a:avLst/>
          </a:prstGeom>
          <a:noFill/>
        </p:spPr>
        <p:txBody>
          <a:bodyPr wrap="square" rtlCol="0">
            <a:spAutoFit/>
          </a:bodyPr>
          <a:lstStyle/>
          <a:p>
            <a:r>
              <a:rPr lang="en-US" sz="2000" dirty="0" smtClean="0">
                <a:solidFill>
                  <a:schemeClr val="accent1">
                    <a:lumMod val="75000"/>
                  </a:schemeClr>
                </a:solidFill>
              </a:rPr>
              <a:t>[6 minutes]</a:t>
            </a:r>
            <a:endParaRPr lang="en-US" sz="2000" dirty="0">
              <a:solidFill>
                <a:schemeClr val="accent1">
                  <a:lumMod val="75000"/>
                </a:schemeClr>
              </a:solidFill>
            </a:endParaRPr>
          </a:p>
        </p:txBody>
      </p:sp>
    </p:spTree>
    <p:extLst>
      <p:ext uri="{BB962C8B-B14F-4D97-AF65-F5344CB8AC3E}">
        <p14:creationId xmlns="" xmlns:p14="http://schemas.microsoft.com/office/powerpoint/2010/main" val="2008599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FC logo mid-res"/>
          <p:cNvPicPr>
            <a:picLocks noChangeAspect="1" noChangeArrowheads="1"/>
          </p:cNvPicPr>
          <p:nvPr/>
        </p:nvPicPr>
        <p:blipFill>
          <a:blip r:embed="rId3" cstate="print"/>
          <a:srcRect/>
          <a:stretch>
            <a:fillRect/>
          </a:stretch>
        </p:blipFill>
        <p:spPr bwMode="auto">
          <a:xfrm>
            <a:off x="7363003" y="6074176"/>
            <a:ext cx="1780997" cy="783824"/>
          </a:xfrm>
          <a:prstGeom prst="rect">
            <a:avLst/>
          </a:prstGeom>
          <a:noFill/>
          <a:ln w="9525">
            <a:noFill/>
            <a:miter lim="800000"/>
            <a:headEnd/>
            <a:tailEnd/>
          </a:ln>
        </p:spPr>
      </p:pic>
      <p:sp>
        <p:nvSpPr>
          <p:cNvPr id="2" name="Title 1"/>
          <p:cNvSpPr>
            <a:spLocks noGrp="1"/>
          </p:cNvSpPr>
          <p:nvPr>
            <p:ph type="title"/>
          </p:nvPr>
        </p:nvSpPr>
        <p:spPr>
          <a:xfrm>
            <a:off x="380555" y="1635808"/>
            <a:ext cx="3255264" cy="1162050"/>
          </a:xfrm>
        </p:spPr>
        <p:txBody>
          <a:bodyPr/>
          <a:lstStyle/>
          <a:p>
            <a:r>
              <a:rPr lang="en-US" dirty="0" smtClean="0">
                <a:solidFill>
                  <a:srgbClr val="0F3661"/>
                </a:solidFill>
              </a:rPr>
              <a:t>Collecting Data</a:t>
            </a:r>
            <a:endParaRPr lang="en-US" dirty="0">
              <a:solidFill>
                <a:srgbClr val="0F3661"/>
              </a:solidFill>
            </a:endParaRPr>
          </a:p>
        </p:txBody>
      </p:sp>
      <p:sp>
        <p:nvSpPr>
          <p:cNvPr id="3" name="Content Placeholder 2"/>
          <p:cNvSpPr>
            <a:spLocks noGrp="1"/>
          </p:cNvSpPr>
          <p:nvPr>
            <p:ph idx="1"/>
          </p:nvPr>
        </p:nvSpPr>
        <p:spPr>
          <a:xfrm>
            <a:off x="4168775" y="273050"/>
            <a:ext cx="4597399" cy="6328191"/>
          </a:xfrm>
        </p:spPr>
        <p:txBody>
          <a:bodyPr>
            <a:normAutofit/>
          </a:bodyPr>
          <a:lstStyle/>
          <a:p>
            <a:r>
              <a:rPr lang="en-US" dirty="0" smtClean="0"/>
              <a:t>Why?</a:t>
            </a:r>
          </a:p>
          <a:p>
            <a:pPr lvl="1"/>
            <a:r>
              <a:rPr lang="en-US" dirty="0" smtClean="0"/>
              <a:t>Makes monitoring and evaluation possible</a:t>
            </a:r>
          </a:p>
          <a:p>
            <a:r>
              <a:rPr lang="en-US" dirty="0" smtClean="0"/>
              <a:t>Where can you get data from? </a:t>
            </a:r>
            <a:endParaRPr lang="en-US" dirty="0"/>
          </a:p>
          <a:p>
            <a:pPr lvl="1"/>
            <a:r>
              <a:rPr lang="en-US" dirty="0" smtClean="0"/>
              <a:t>Your own records</a:t>
            </a:r>
          </a:p>
          <a:p>
            <a:pPr lvl="1"/>
            <a:r>
              <a:rPr lang="en-US" dirty="0" smtClean="0"/>
              <a:t>Local organizations</a:t>
            </a:r>
          </a:p>
          <a:p>
            <a:r>
              <a:rPr lang="en-US" dirty="0" smtClean="0"/>
              <a:t>Tools: Questions to consider</a:t>
            </a:r>
          </a:p>
          <a:p>
            <a:pPr lvl="1"/>
            <a:r>
              <a:rPr lang="en-US" dirty="0" smtClean="0"/>
              <a:t>Who collects the data, how is it collected, and when is it collected?</a:t>
            </a:r>
          </a:p>
          <a:p>
            <a:pPr lvl="1"/>
            <a:r>
              <a:rPr lang="en-US" dirty="0" smtClean="0"/>
              <a:t>Where is the data stored, and how is it organized?</a:t>
            </a:r>
          </a:p>
          <a:p>
            <a:r>
              <a:rPr lang="en-US" dirty="0" smtClean="0"/>
              <a:t>Other resources: </a:t>
            </a:r>
          </a:p>
          <a:p>
            <a:pPr lvl="1"/>
            <a:r>
              <a:rPr lang="en-US" dirty="0" smtClean="0"/>
              <a:t>My </a:t>
            </a:r>
            <a:r>
              <a:rPr lang="en-US" dirty="0" err="1" smtClean="0"/>
              <a:t>M&amp;E</a:t>
            </a:r>
            <a:r>
              <a:rPr lang="en-US" dirty="0" smtClean="0"/>
              <a:t> website on how to collect data:</a:t>
            </a:r>
          </a:p>
          <a:p>
            <a:pPr marL="228600" lvl="1" indent="0">
              <a:buNone/>
            </a:pPr>
            <a:r>
              <a:rPr lang="pl-PL" dirty="0" smtClean="0">
                <a:hlinkClick r:id="rId4"/>
              </a:rPr>
              <a:t>http</a:t>
            </a:r>
            <a:r>
              <a:rPr lang="pl-PL" dirty="0">
                <a:hlinkClick r:id="rId4"/>
              </a:rPr>
              <a:t>://www.mymande.org/howto-recomm-page?q=node/</a:t>
            </a:r>
            <a:r>
              <a:rPr lang="pl-PL" dirty="0" smtClean="0">
                <a:hlinkClick r:id="rId4"/>
              </a:rPr>
              <a:t>94</a:t>
            </a:r>
            <a:r>
              <a:rPr lang="pl-PL" dirty="0" smtClean="0"/>
              <a:t> </a:t>
            </a:r>
            <a:endParaRPr lang="en-US" dirty="0" smtClean="0"/>
          </a:p>
        </p:txBody>
      </p:sp>
      <p:sp>
        <p:nvSpPr>
          <p:cNvPr id="4" name="Text Placeholder 3"/>
          <p:cNvSpPr>
            <a:spLocks noGrp="1"/>
          </p:cNvSpPr>
          <p:nvPr>
            <p:ph type="body" sz="half" idx="2"/>
          </p:nvPr>
        </p:nvSpPr>
        <p:spPr>
          <a:xfrm>
            <a:off x="381093" y="3740989"/>
            <a:ext cx="3255264" cy="2392363"/>
          </a:xfrm>
        </p:spPr>
        <p:txBody>
          <a:bodyPr>
            <a:normAutofit/>
          </a:bodyPr>
          <a:lstStyle/>
          <a:p>
            <a:r>
              <a:rPr lang="en-US" sz="1900" dirty="0" smtClean="0"/>
              <a:t>Keep track of the resources, number of participants, and what happened during your program in a consistent and repeatable way.</a:t>
            </a:r>
          </a:p>
        </p:txBody>
      </p:sp>
    </p:spTree>
    <p:extLst>
      <p:ext uri="{BB962C8B-B14F-4D97-AF65-F5344CB8AC3E}">
        <p14:creationId xmlns="" xmlns:p14="http://schemas.microsoft.com/office/powerpoint/2010/main" val="3810122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93" y="273050"/>
            <a:ext cx="3255264" cy="559177"/>
          </a:xfrm>
        </p:spPr>
        <p:txBody>
          <a:bodyPr/>
          <a:lstStyle/>
          <a:p>
            <a:pPr algn="r"/>
            <a:r>
              <a:rPr lang="en-US" dirty="0" smtClean="0">
                <a:solidFill>
                  <a:srgbClr val="0F3661"/>
                </a:solidFill>
              </a:rPr>
              <a:t>Data Collection</a:t>
            </a:r>
            <a:endParaRPr lang="en-US" dirty="0">
              <a:solidFill>
                <a:srgbClr val="0F3661"/>
              </a:solidFill>
            </a:endParaRPr>
          </a:p>
        </p:txBody>
      </p:sp>
      <p:sp>
        <p:nvSpPr>
          <p:cNvPr id="3" name="Content Placeholder 2"/>
          <p:cNvSpPr>
            <a:spLocks noGrp="1"/>
          </p:cNvSpPr>
          <p:nvPr>
            <p:ph idx="1"/>
          </p:nvPr>
        </p:nvSpPr>
        <p:spPr>
          <a:xfrm>
            <a:off x="3793549" y="0"/>
            <a:ext cx="5350451" cy="6858000"/>
          </a:xfrm>
        </p:spPr>
        <p:txBody>
          <a:bodyPr numCol="2">
            <a:normAutofit/>
          </a:bodyPr>
          <a:lstStyle/>
          <a:p>
            <a:pPr marL="0" indent="0">
              <a:spcBef>
                <a:spcPts val="0"/>
              </a:spcBef>
              <a:buNone/>
            </a:pPr>
            <a:endParaRPr lang="en-US" dirty="0">
              <a:solidFill>
                <a:srgbClr val="0F3661"/>
              </a:solidFill>
            </a:endParaRPr>
          </a:p>
          <a:p>
            <a:pPr marL="0" indent="0">
              <a:spcBef>
                <a:spcPts val="0"/>
              </a:spcBef>
              <a:buNone/>
            </a:pPr>
            <a:r>
              <a:rPr lang="en-US" b="1" dirty="0" smtClean="0">
                <a:solidFill>
                  <a:srgbClr val="0F3661"/>
                </a:solidFill>
              </a:rPr>
              <a:t>Sources</a:t>
            </a:r>
          </a:p>
          <a:p>
            <a:pPr marL="0" indent="0">
              <a:spcBef>
                <a:spcPts val="0"/>
              </a:spcBef>
              <a:buNone/>
            </a:pPr>
            <a:endParaRPr lang="en-US" dirty="0"/>
          </a:p>
          <a:p>
            <a:pPr marL="0" indent="0">
              <a:spcBef>
                <a:spcPts val="0"/>
              </a:spcBef>
              <a:buNone/>
            </a:pPr>
            <a:r>
              <a:rPr lang="en-US" dirty="0" smtClean="0"/>
              <a:t>Attendance Sheets</a:t>
            </a:r>
          </a:p>
          <a:p>
            <a:pPr marL="0" indent="0">
              <a:spcBef>
                <a:spcPts val="0"/>
              </a:spcBef>
              <a:buNone/>
            </a:pPr>
            <a:r>
              <a:rPr lang="en-US" dirty="0" smtClean="0"/>
              <a:t>(</a:t>
            </a:r>
            <a:r>
              <a:rPr lang="en-US" i="1" dirty="0" smtClean="0"/>
              <a:t>After-School Project</a:t>
            </a:r>
            <a:r>
              <a:rPr lang="en-US" dirty="0" smtClean="0"/>
              <a:t>)</a:t>
            </a: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a:p>
          <a:p>
            <a:pPr marL="0" indent="0">
              <a:spcBef>
                <a:spcPts val="0"/>
              </a:spcBef>
              <a:buNone/>
            </a:pPr>
            <a:r>
              <a:rPr lang="en-US" dirty="0" smtClean="0"/>
              <a:t>			</a:t>
            </a:r>
          </a:p>
          <a:p>
            <a:pPr marL="0" indent="0">
              <a:spcBef>
                <a:spcPts val="0"/>
              </a:spcBef>
              <a:buNone/>
            </a:pPr>
            <a:r>
              <a:rPr lang="en-US" dirty="0" smtClean="0"/>
              <a:t>	             </a:t>
            </a:r>
          </a:p>
          <a:p>
            <a:pPr marL="0" indent="0">
              <a:spcBef>
                <a:spcPts val="0"/>
              </a:spcBef>
              <a:buNone/>
            </a:pPr>
            <a:r>
              <a:rPr lang="en-US" dirty="0" smtClean="0"/>
              <a:t>Telephone Calls	</a:t>
            </a:r>
          </a:p>
          <a:p>
            <a:pPr marL="0" indent="0">
              <a:spcBef>
                <a:spcPts val="0"/>
              </a:spcBef>
              <a:buNone/>
            </a:pPr>
            <a:r>
              <a:rPr lang="en-US" dirty="0" smtClean="0"/>
              <a:t>(</a:t>
            </a:r>
            <a:r>
              <a:rPr lang="en-US" i="1" dirty="0" smtClean="0"/>
              <a:t>Reunification Project</a:t>
            </a:r>
            <a:r>
              <a:rPr lang="en-US" dirty="0" smtClean="0"/>
              <a:t>)						</a:t>
            </a:r>
          </a:p>
          <a:p>
            <a:pPr marL="0" indent="0" algn="ctr">
              <a:spcBef>
                <a:spcPts val="0"/>
              </a:spcBef>
              <a:buNone/>
            </a:pPr>
            <a:endParaRPr lang="en-US" dirty="0"/>
          </a:p>
          <a:p>
            <a:pPr marL="0" indent="0" algn="ctr">
              <a:spcBef>
                <a:spcPts val="0"/>
              </a:spcBef>
              <a:buNone/>
            </a:pPr>
            <a:endParaRPr lang="en-US" dirty="0" smtClean="0"/>
          </a:p>
          <a:p>
            <a:pPr marL="0" indent="0" algn="ctr">
              <a:spcBef>
                <a:spcPts val="0"/>
              </a:spcBef>
              <a:buNone/>
            </a:pPr>
            <a:endParaRPr lang="en-US" dirty="0"/>
          </a:p>
          <a:p>
            <a:pPr marL="0" indent="0" algn="ctr">
              <a:spcBef>
                <a:spcPts val="0"/>
              </a:spcBef>
              <a:buNone/>
            </a:pPr>
            <a:endParaRPr lang="en-US" dirty="0" smtClean="0"/>
          </a:p>
          <a:p>
            <a:pPr marL="0" indent="0" algn="ctr">
              <a:spcBef>
                <a:spcPts val="0"/>
              </a:spcBef>
              <a:buNone/>
            </a:pPr>
            <a:endParaRPr lang="en-US" dirty="0"/>
          </a:p>
          <a:p>
            <a:pPr marL="0" indent="0" algn="ctr">
              <a:spcBef>
                <a:spcPts val="0"/>
              </a:spcBef>
              <a:buNone/>
            </a:pPr>
            <a:endParaRPr lang="en-US" dirty="0" smtClean="0"/>
          </a:p>
          <a:p>
            <a:pPr marL="0" indent="0" algn="ctr">
              <a:spcBef>
                <a:spcPts val="0"/>
              </a:spcBef>
              <a:buNone/>
            </a:pPr>
            <a:r>
              <a:rPr lang="en-US" dirty="0" smtClean="0"/>
              <a:t>	</a:t>
            </a:r>
          </a:p>
          <a:p>
            <a:pPr marL="0" indent="0" algn="ctr">
              <a:spcBef>
                <a:spcPts val="0"/>
              </a:spcBef>
              <a:buNone/>
            </a:pPr>
            <a:r>
              <a:rPr lang="en-US" b="1" dirty="0" smtClean="0">
                <a:solidFill>
                  <a:srgbClr val="0F3661"/>
                </a:solidFill>
              </a:rPr>
              <a:t>Collection Method</a:t>
            </a:r>
          </a:p>
          <a:p>
            <a:pPr marL="0" indent="0">
              <a:spcBef>
                <a:spcPts val="0"/>
              </a:spcBef>
              <a:buNone/>
            </a:pPr>
            <a:endParaRPr lang="en-US" b="1" u="sng" dirty="0">
              <a:solidFill>
                <a:srgbClr val="C00000"/>
              </a:solidFill>
            </a:endParaRPr>
          </a:p>
          <a:p>
            <a:pPr marL="0" indent="0">
              <a:spcBef>
                <a:spcPts val="0"/>
              </a:spcBef>
              <a:buNone/>
            </a:pPr>
            <a:r>
              <a:rPr lang="en-US" dirty="0" smtClean="0"/>
              <a:t>Every day at 4:00 p.m., each child signs in with his or her first and last name and age. At the end of the activity, the staff member puts the information on a spreadsheet.</a:t>
            </a:r>
          </a:p>
          <a:p>
            <a:pPr marL="0" indent="0">
              <a:spcBef>
                <a:spcPts val="0"/>
              </a:spcBef>
              <a:buNone/>
            </a:pPr>
            <a:endParaRPr lang="en-US" dirty="0" smtClean="0"/>
          </a:p>
          <a:p>
            <a:pPr marL="0" indent="0">
              <a:spcBef>
                <a:spcPts val="0"/>
              </a:spcBef>
              <a:buNone/>
            </a:pPr>
            <a:endParaRPr lang="en-US" dirty="0"/>
          </a:p>
          <a:p>
            <a:pPr marL="0" indent="0">
              <a:spcBef>
                <a:spcPts val="0"/>
              </a:spcBef>
              <a:buNone/>
            </a:pPr>
            <a:r>
              <a:rPr lang="en-US" dirty="0" smtClean="0"/>
              <a:t>A program officer calls to find out if a child has been reunited with his or her family. At the end of each phone call, the child’s status is recorded on a spreadsheet. </a:t>
            </a:r>
            <a:endParaRPr lang="en-US" dirty="0"/>
          </a:p>
        </p:txBody>
      </p:sp>
      <p:sp>
        <p:nvSpPr>
          <p:cNvPr id="4" name="Text Placeholder 3"/>
          <p:cNvSpPr>
            <a:spLocks noGrp="1"/>
          </p:cNvSpPr>
          <p:nvPr>
            <p:ph type="body" sz="half" idx="2"/>
          </p:nvPr>
        </p:nvSpPr>
        <p:spPr>
          <a:xfrm>
            <a:off x="381093" y="1269850"/>
            <a:ext cx="3255264" cy="4856314"/>
          </a:xfrm>
        </p:spPr>
        <p:txBody>
          <a:bodyPr/>
          <a:lstStyle/>
          <a:p>
            <a:r>
              <a:rPr lang="en-US" b="1" u="sng" dirty="0" smtClean="0"/>
              <a:t>Why?</a:t>
            </a:r>
          </a:p>
          <a:p>
            <a:r>
              <a:rPr lang="en-US" dirty="0" smtClean="0"/>
              <a:t>Collect the data to use it . . .</a:t>
            </a:r>
          </a:p>
          <a:p>
            <a:pPr lvl="1"/>
            <a:r>
              <a:rPr lang="en-US" dirty="0" smtClean="0">
                <a:solidFill>
                  <a:schemeClr val="bg1"/>
                </a:solidFill>
              </a:rPr>
              <a:t>To write reports</a:t>
            </a:r>
          </a:p>
          <a:p>
            <a:pPr lvl="1"/>
            <a:r>
              <a:rPr lang="en-US" dirty="0" smtClean="0">
                <a:solidFill>
                  <a:schemeClr val="bg1"/>
                </a:solidFill>
              </a:rPr>
              <a:t>To help you make decisions about your programs </a:t>
            </a:r>
          </a:p>
          <a:p>
            <a:pPr lvl="1"/>
            <a:r>
              <a:rPr lang="en-US" dirty="0" smtClean="0">
                <a:solidFill>
                  <a:schemeClr val="bg1"/>
                </a:solidFill>
              </a:rPr>
              <a:t>To create the best programs possible</a:t>
            </a:r>
          </a:p>
          <a:p>
            <a:pPr lvl="1"/>
            <a:r>
              <a:rPr lang="en-US" dirty="0" smtClean="0">
                <a:solidFill>
                  <a:schemeClr val="bg1"/>
                </a:solidFill>
              </a:rPr>
              <a:t>To know that you are achieving your goals</a:t>
            </a:r>
            <a:endParaRPr lang="en-US" dirty="0">
              <a:solidFill>
                <a:schemeClr val="bg1"/>
              </a:solidFill>
            </a:endParaRPr>
          </a:p>
          <a:p>
            <a:endParaRPr lang="en-US" dirty="0" smtClean="0"/>
          </a:p>
          <a:p>
            <a:r>
              <a:rPr lang="en-US" b="1" u="sng" dirty="0" smtClean="0"/>
              <a:t>Resources: </a:t>
            </a:r>
          </a:p>
          <a:p>
            <a:r>
              <a:rPr lang="en-US" dirty="0">
                <a:hlinkClick r:id="rId3"/>
              </a:rPr>
              <a:t>http://learnmandeforum.com/?s=Data+</a:t>
            </a:r>
            <a:r>
              <a:rPr lang="en-US" dirty="0" smtClean="0">
                <a:hlinkClick r:id="rId3"/>
              </a:rPr>
              <a:t>Collection</a:t>
            </a:r>
            <a:endParaRPr lang="en-US" dirty="0" smtClean="0"/>
          </a:p>
          <a:p>
            <a:endParaRPr lang="en-US" dirty="0"/>
          </a:p>
          <a:p>
            <a:r>
              <a:rPr lang="en-US" dirty="0">
                <a:hlinkClick r:id="rId4"/>
              </a:rPr>
              <a:t>http://mnestudies.com/monitoring/methods-tools-collecting-me-</a:t>
            </a:r>
            <a:r>
              <a:rPr lang="en-US" dirty="0" smtClean="0">
                <a:hlinkClick r:id="rId4"/>
              </a:rPr>
              <a:t>data</a:t>
            </a:r>
            <a:r>
              <a:rPr lang="en-US" dirty="0" smtClean="0"/>
              <a:t> </a:t>
            </a:r>
            <a:endParaRPr lang="en-US" dirty="0"/>
          </a:p>
        </p:txBody>
      </p:sp>
      <p:pic>
        <p:nvPicPr>
          <p:cNvPr id="5" name="Picture 2" descr="GFC logo mid-res"/>
          <p:cNvPicPr>
            <a:picLocks noChangeAspect="1" noChangeArrowheads="1"/>
          </p:cNvPicPr>
          <p:nvPr/>
        </p:nvPicPr>
        <p:blipFill>
          <a:blip r:embed="rId5" cstate="print"/>
          <a:srcRect/>
          <a:stretch>
            <a:fillRect/>
          </a:stretch>
        </p:blipFill>
        <p:spPr bwMode="auto">
          <a:xfrm>
            <a:off x="1092293" y="5734252"/>
            <a:ext cx="1780997" cy="783824"/>
          </a:xfrm>
          <a:prstGeom prst="rect">
            <a:avLst/>
          </a:prstGeom>
          <a:noFill/>
          <a:ln w="9525">
            <a:noFill/>
            <a:miter lim="800000"/>
            <a:headEnd/>
            <a:tailEnd/>
          </a:ln>
        </p:spPr>
      </p:pic>
    </p:spTree>
    <p:extLst>
      <p:ext uri="{BB962C8B-B14F-4D97-AF65-F5344CB8AC3E}">
        <p14:creationId xmlns="" xmlns:p14="http://schemas.microsoft.com/office/powerpoint/2010/main" val="372739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descr="GFC logo mid-res"/>
          <p:cNvPicPr>
            <a:picLocks noChangeAspect="1" noChangeArrowheads="1"/>
          </p:cNvPicPr>
          <p:nvPr/>
        </p:nvPicPr>
        <p:blipFill>
          <a:blip r:embed="rId3" cstate="print"/>
          <a:srcRect/>
          <a:stretch>
            <a:fillRect/>
          </a:stretch>
        </p:blipFill>
        <p:spPr bwMode="auto">
          <a:xfrm>
            <a:off x="0" y="6069288"/>
            <a:ext cx="1780997" cy="783824"/>
          </a:xfrm>
          <a:prstGeom prst="rect">
            <a:avLst/>
          </a:prstGeom>
          <a:noFill/>
          <a:ln w="9525">
            <a:noFill/>
            <a:miter lim="800000"/>
            <a:headEnd/>
            <a:tailEnd/>
          </a:ln>
        </p:spPr>
      </p:pic>
      <p:sp>
        <p:nvSpPr>
          <p:cNvPr id="2" name="Title 1"/>
          <p:cNvSpPr>
            <a:spLocks noGrp="1"/>
          </p:cNvSpPr>
          <p:nvPr>
            <p:ph type="title"/>
          </p:nvPr>
        </p:nvSpPr>
        <p:spPr>
          <a:xfrm>
            <a:off x="497541" y="124495"/>
            <a:ext cx="7556313" cy="738351"/>
          </a:xfrm>
        </p:spPr>
        <p:txBody>
          <a:bodyPr/>
          <a:lstStyle/>
          <a:p>
            <a:r>
              <a:rPr lang="en-US" dirty="0" smtClean="0">
                <a:solidFill>
                  <a:srgbClr val="0F3661"/>
                </a:solidFill>
              </a:rPr>
              <a:t>Data Analysis</a:t>
            </a:r>
            <a:endParaRPr lang="en-US" dirty="0">
              <a:solidFill>
                <a:srgbClr val="0F3661"/>
              </a:solidFill>
            </a:endParaRPr>
          </a:p>
        </p:txBody>
      </p:sp>
      <p:sp>
        <p:nvSpPr>
          <p:cNvPr id="3" name="Content Placeholder 2"/>
          <p:cNvSpPr>
            <a:spLocks noGrp="1"/>
          </p:cNvSpPr>
          <p:nvPr>
            <p:ph sz="half" idx="2"/>
          </p:nvPr>
        </p:nvSpPr>
        <p:spPr>
          <a:xfrm>
            <a:off x="497541" y="1514051"/>
            <a:ext cx="3657600" cy="4612111"/>
          </a:xfrm>
        </p:spPr>
        <p:txBody>
          <a:bodyPr/>
          <a:lstStyle/>
          <a:p>
            <a:pPr marL="0">
              <a:spcBef>
                <a:spcPts val="0"/>
              </a:spcBef>
            </a:pPr>
            <a:r>
              <a:rPr lang="en-US" b="1" dirty="0" smtClean="0"/>
              <a:t>Quantitative</a:t>
            </a:r>
          </a:p>
          <a:p>
            <a:pPr marL="0" lvl="0" indent="0">
              <a:spcBef>
                <a:spcPts val="0"/>
              </a:spcBef>
              <a:buNone/>
              <a:defRPr/>
            </a:pPr>
            <a:r>
              <a:rPr lang="en-US" dirty="0" smtClean="0"/>
              <a:t>Counts or calculates numbers, percentages, frequencies, means, or medians to answer “How many?”and “How much?” questions.</a:t>
            </a:r>
          </a:p>
          <a:p>
            <a:pPr marL="0" lvl="0" indent="0">
              <a:spcBef>
                <a:spcPts val="0"/>
              </a:spcBef>
              <a:buNone/>
            </a:pPr>
            <a:endParaRPr lang="en-US" dirty="0"/>
          </a:p>
          <a:p>
            <a:pPr>
              <a:spcBef>
                <a:spcPts val="0"/>
              </a:spcBef>
            </a:pPr>
            <a:r>
              <a:rPr lang="en-US" b="1" dirty="0" smtClean="0"/>
              <a:t>Qualitative</a:t>
            </a:r>
            <a:r>
              <a:rPr lang="en-US" dirty="0" smtClean="0"/>
              <a:t> </a:t>
            </a:r>
          </a:p>
          <a:p>
            <a:pPr marL="0" indent="0">
              <a:spcBef>
                <a:spcPts val="0"/>
              </a:spcBef>
              <a:buNone/>
            </a:pPr>
            <a:r>
              <a:rPr lang="en-US" dirty="0" smtClean="0"/>
              <a:t>Analyzes the data in a descriptive manner to answer “Why?” and “How?” questions. This requires identifying the categories </a:t>
            </a:r>
            <a:r>
              <a:rPr lang="en-US" dirty="0"/>
              <a:t>or themes </a:t>
            </a:r>
            <a:r>
              <a:rPr lang="en-US" dirty="0" smtClean="0"/>
              <a:t>in each response and analyzing them in relation to qualitative indicators.</a:t>
            </a:r>
            <a:endParaRPr lang="en-US" dirty="0"/>
          </a:p>
          <a:p>
            <a:pPr marL="0" lvl="0" indent="0">
              <a:spcBef>
                <a:spcPts val="0"/>
              </a:spcBef>
              <a:buNone/>
            </a:pPr>
            <a:endParaRPr lang="en-US" dirty="0" smtClean="0"/>
          </a:p>
          <a:p>
            <a:endParaRPr lang="en-US" dirty="0"/>
          </a:p>
        </p:txBody>
      </p:sp>
      <p:sp>
        <p:nvSpPr>
          <p:cNvPr id="4" name="Content Placeholder 3"/>
          <p:cNvSpPr>
            <a:spLocks noGrp="1"/>
          </p:cNvSpPr>
          <p:nvPr>
            <p:ph sz="quarter" idx="4"/>
          </p:nvPr>
        </p:nvSpPr>
        <p:spPr>
          <a:xfrm>
            <a:off x="4399878" y="3899616"/>
            <a:ext cx="3657600" cy="2833202"/>
          </a:xfrm>
        </p:spPr>
        <p:txBody>
          <a:bodyPr>
            <a:normAutofit lnSpcReduction="10000"/>
          </a:bodyPr>
          <a:lstStyle/>
          <a:p>
            <a:pPr fontAlgn="base">
              <a:buFont typeface="Arial"/>
              <a:buChar char="•"/>
            </a:pPr>
            <a:r>
              <a:rPr lang="en-US" dirty="0" smtClean="0">
                <a:hlinkClick r:id="rId4"/>
              </a:rPr>
              <a:t>Hans </a:t>
            </a:r>
            <a:r>
              <a:rPr lang="en-US" dirty="0">
                <a:hlinkClick r:id="rId4"/>
              </a:rPr>
              <a:t>Rosling on HIV: New </a:t>
            </a:r>
            <a:r>
              <a:rPr lang="en-US" dirty="0" smtClean="0">
                <a:hlinkClick r:id="rId4"/>
              </a:rPr>
              <a:t>Facts </a:t>
            </a:r>
            <a:r>
              <a:rPr lang="en-US" dirty="0">
                <a:hlinkClick r:id="rId4"/>
              </a:rPr>
              <a:t>and </a:t>
            </a:r>
            <a:r>
              <a:rPr lang="en-US" dirty="0" smtClean="0">
                <a:hlinkClick r:id="rId4"/>
              </a:rPr>
              <a:t>Stunning </a:t>
            </a:r>
            <a:r>
              <a:rPr lang="en-US" dirty="0">
                <a:hlinkClick r:id="rId4"/>
              </a:rPr>
              <a:t>D</a:t>
            </a:r>
            <a:r>
              <a:rPr lang="en-US" dirty="0" smtClean="0">
                <a:hlinkClick r:id="rId4"/>
              </a:rPr>
              <a:t>ata </a:t>
            </a:r>
            <a:r>
              <a:rPr lang="en-US" dirty="0">
                <a:hlinkClick r:id="rId4"/>
              </a:rPr>
              <a:t>V</a:t>
            </a:r>
            <a:r>
              <a:rPr lang="en-US" dirty="0" smtClean="0">
                <a:hlinkClick r:id="rId4"/>
              </a:rPr>
              <a:t>isuals</a:t>
            </a:r>
            <a:endParaRPr lang="en-US" dirty="0"/>
          </a:p>
          <a:p>
            <a:pPr fontAlgn="base">
              <a:buFont typeface="Arial"/>
              <a:buChar char="•"/>
            </a:pPr>
            <a:r>
              <a:rPr lang="en-US" dirty="0">
                <a:hlinkClick r:id="rId5"/>
              </a:rPr>
              <a:t>BBC Podcast on Statistics</a:t>
            </a:r>
            <a:endParaRPr lang="en-US" dirty="0"/>
          </a:p>
          <a:p>
            <a:pPr fontAlgn="base">
              <a:buFont typeface="Arial"/>
              <a:buChar char="•"/>
            </a:pPr>
            <a:r>
              <a:rPr lang="en-US" dirty="0">
                <a:hlinkClick r:id="rId6"/>
              </a:rPr>
              <a:t>Using Excel for Analysis and Reporting</a:t>
            </a:r>
            <a:r>
              <a:rPr lang="en-US" dirty="0"/>
              <a:t> (Webinar – 1 hour)</a:t>
            </a:r>
          </a:p>
          <a:p>
            <a:pPr fontAlgn="base">
              <a:buFont typeface="Arial"/>
              <a:buChar char="•"/>
            </a:pPr>
            <a:r>
              <a:rPr lang="en-US" dirty="0">
                <a:hlinkClick r:id="rId7"/>
              </a:rPr>
              <a:t>Basic Data Analysis</a:t>
            </a:r>
            <a:r>
              <a:rPr lang="en-US" dirty="0"/>
              <a:t> (Webinar – 1 hour)</a:t>
            </a:r>
          </a:p>
          <a:p>
            <a:pPr marL="0" indent="0">
              <a:buNone/>
            </a:pPr>
            <a:endParaRPr lang="en-US" dirty="0"/>
          </a:p>
        </p:txBody>
      </p:sp>
      <p:sp>
        <p:nvSpPr>
          <p:cNvPr id="5" name="Text Placeholder 4"/>
          <p:cNvSpPr>
            <a:spLocks noGrp="1"/>
          </p:cNvSpPr>
          <p:nvPr>
            <p:ph type="body" idx="1"/>
          </p:nvPr>
        </p:nvSpPr>
        <p:spPr>
          <a:xfrm>
            <a:off x="498474" y="862846"/>
            <a:ext cx="3657600" cy="476872"/>
          </a:xfrm>
        </p:spPr>
        <p:txBody>
          <a:bodyPr/>
          <a:lstStyle/>
          <a:p>
            <a:r>
              <a:rPr lang="en-US" sz="2500" dirty="0" smtClean="0"/>
              <a:t>Types</a:t>
            </a:r>
            <a:endParaRPr lang="en-US" sz="2500" dirty="0"/>
          </a:p>
        </p:txBody>
      </p:sp>
      <p:sp>
        <p:nvSpPr>
          <p:cNvPr id="6" name="Text Placeholder 5"/>
          <p:cNvSpPr>
            <a:spLocks noGrp="1"/>
          </p:cNvSpPr>
          <p:nvPr>
            <p:ph type="body" sz="quarter" idx="3"/>
          </p:nvPr>
        </p:nvSpPr>
        <p:spPr>
          <a:xfrm>
            <a:off x="4399878" y="862846"/>
            <a:ext cx="3657600" cy="476872"/>
          </a:xfrm>
          <a:solidFill>
            <a:schemeClr val="accent3"/>
          </a:solidFill>
        </p:spPr>
        <p:txBody>
          <a:bodyPr/>
          <a:lstStyle/>
          <a:p>
            <a:r>
              <a:rPr lang="en-US" sz="2500" dirty="0" smtClean="0"/>
              <a:t>Tools &amp; Resources</a:t>
            </a:r>
            <a:endParaRPr lang="en-US" sz="2500" dirty="0"/>
          </a:p>
        </p:txBody>
      </p:sp>
      <p:sp>
        <p:nvSpPr>
          <p:cNvPr id="8" name="TextBox 7"/>
          <p:cNvSpPr txBox="1"/>
          <p:nvPr/>
        </p:nvSpPr>
        <p:spPr>
          <a:xfrm>
            <a:off x="4399878" y="1514051"/>
            <a:ext cx="3653976" cy="1754326"/>
          </a:xfrm>
          <a:prstGeom prst="rect">
            <a:avLst/>
          </a:prstGeom>
          <a:noFill/>
        </p:spPr>
        <p:txBody>
          <a:bodyPr wrap="square" rtlCol="0">
            <a:spAutoFit/>
          </a:bodyPr>
          <a:lstStyle/>
          <a:p>
            <a:pPr marL="285750" indent="-285750">
              <a:buFont typeface="Arial"/>
              <a:buChar char="•"/>
            </a:pPr>
            <a:r>
              <a:rPr lang="en-US" dirty="0" smtClean="0"/>
              <a:t>Most organizations use basic resources such as Excel. </a:t>
            </a:r>
          </a:p>
          <a:p>
            <a:endParaRPr lang="en-US" dirty="0" smtClean="0"/>
          </a:p>
          <a:p>
            <a:pPr marL="285750" indent="-285750">
              <a:buFont typeface="Arial"/>
              <a:buChar char="•"/>
            </a:pPr>
            <a:r>
              <a:rPr lang="en-US" dirty="0" smtClean="0"/>
              <a:t>More advanced software is available in the form of </a:t>
            </a:r>
            <a:r>
              <a:rPr lang="en-US" dirty="0" err="1" smtClean="0"/>
              <a:t>Stata</a:t>
            </a:r>
            <a:r>
              <a:rPr lang="en-US" dirty="0" smtClean="0"/>
              <a:t>, </a:t>
            </a:r>
            <a:r>
              <a:rPr lang="en-US" dirty="0" err="1" smtClean="0"/>
              <a:t>SPSS</a:t>
            </a:r>
            <a:r>
              <a:rPr lang="en-US" dirty="0" smtClean="0"/>
              <a:t>, and </a:t>
            </a:r>
            <a:r>
              <a:rPr lang="en-US" dirty="0" err="1" smtClean="0"/>
              <a:t>SenseMaker</a:t>
            </a:r>
            <a:r>
              <a:rPr lang="en-US" dirty="0" smtClean="0"/>
              <a:t>.</a:t>
            </a:r>
            <a:endParaRPr lang="en-US" dirty="0"/>
          </a:p>
        </p:txBody>
      </p:sp>
      <p:sp>
        <p:nvSpPr>
          <p:cNvPr id="9" name="TextBox 8"/>
          <p:cNvSpPr txBox="1"/>
          <p:nvPr/>
        </p:nvSpPr>
        <p:spPr>
          <a:xfrm>
            <a:off x="4592316" y="3499506"/>
            <a:ext cx="3887774" cy="400110"/>
          </a:xfrm>
          <a:prstGeom prst="rect">
            <a:avLst/>
          </a:prstGeom>
          <a:noFill/>
        </p:spPr>
        <p:txBody>
          <a:bodyPr wrap="square" rtlCol="0">
            <a:spAutoFit/>
          </a:bodyPr>
          <a:lstStyle/>
          <a:p>
            <a:r>
              <a:rPr lang="en-US" sz="2000" b="1" dirty="0" smtClean="0">
                <a:solidFill>
                  <a:srgbClr val="C00000"/>
                </a:solidFill>
              </a:rPr>
              <a:t>Examples of Data Analysis</a:t>
            </a:r>
            <a:endParaRPr lang="en-US" sz="2000" b="1" dirty="0">
              <a:solidFill>
                <a:srgbClr val="C00000"/>
              </a:solidFill>
            </a:endParaRPr>
          </a:p>
        </p:txBody>
      </p:sp>
    </p:spTree>
    <p:extLst>
      <p:ext uri="{BB962C8B-B14F-4D97-AF65-F5344CB8AC3E}">
        <p14:creationId xmlns="" xmlns:p14="http://schemas.microsoft.com/office/powerpoint/2010/main" val="3150466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2438" y="211642"/>
            <a:ext cx="6503002" cy="64489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695440" y="211642"/>
            <a:ext cx="2281365" cy="21149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9442" y="301903"/>
            <a:ext cx="5681468" cy="919106"/>
          </a:xfrm>
        </p:spPr>
        <p:txBody>
          <a:bodyPr anchor="t">
            <a:normAutofit fontScale="90000"/>
          </a:bodyPr>
          <a:lstStyle/>
          <a:p>
            <a:r>
              <a:rPr lang="en-US" dirty="0">
                <a:solidFill>
                  <a:srgbClr val="0F3661"/>
                </a:solidFill>
              </a:rPr>
              <a:t>With the Help of the List Below, Identify the Tools You Could Use to Collect Data</a:t>
            </a:r>
          </a:p>
        </p:txBody>
      </p:sp>
      <p:sp>
        <p:nvSpPr>
          <p:cNvPr id="3" name="Text Placeholder 2"/>
          <p:cNvSpPr>
            <a:spLocks noGrp="1"/>
          </p:cNvSpPr>
          <p:nvPr>
            <p:ph type="body" sz="half" idx="2"/>
          </p:nvPr>
        </p:nvSpPr>
        <p:spPr>
          <a:xfrm>
            <a:off x="381094" y="1381167"/>
            <a:ext cx="6179566" cy="1728336"/>
          </a:xfrm>
        </p:spPr>
        <p:txBody>
          <a:bodyPr/>
          <a:lstStyle/>
          <a:p>
            <a:r>
              <a:rPr lang="en-US" dirty="0" smtClean="0"/>
              <a:t>Sign-in Sheets     Surveys     Conversations     Interviews     Focus Groups</a:t>
            </a:r>
          </a:p>
          <a:p>
            <a:r>
              <a:rPr lang="en-US" dirty="0"/>
              <a:t>	</a:t>
            </a:r>
            <a:r>
              <a:rPr lang="en-US" dirty="0" smtClean="0"/>
              <a:t>School Reports     National Reports and Statistics     </a:t>
            </a:r>
          </a:p>
          <a:p>
            <a:r>
              <a:rPr lang="en-US" dirty="0" smtClean="0"/>
              <a:t>Health Center Information     Research Results     Diaries     Legal Records     </a:t>
            </a:r>
          </a:p>
          <a:p>
            <a:r>
              <a:rPr lang="en-US" dirty="0"/>
              <a:t>	</a:t>
            </a:r>
            <a:r>
              <a:rPr lang="en-US" dirty="0" smtClean="0"/>
              <a:t>Media Coverage     Published Articles     Photographs</a:t>
            </a:r>
          </a:p>
          <a:p>
            <a:r>
              <a:rPr lang="en-US" dirty="0" smtClean="0"/>
              <a:t>Videos     Trade Unions     Local Government Records     Behavior Change</a:t>
            </a:r>
            <a:endParaRPr lang="en-US" dirty="0"/>
          </a:p>
        </p:txBody>
      </p:sp>
      <p:sp>
        <p:nvSpPr>
          <p:cNvPr id="6" name="Title 1"/>
          <p:cNvSpPr txBox="1">
            <a:spLocks/>
          </p:cNvSpPr>
          <p:nvPr/>
        </p:nvSpPr>
        <p:spPr>
          <a:xfrm>
            <a:off x="381094" y="3109503"/>
            <a:ext cx="6179566" cy="121342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600" b="0" kern="1200">
                <a:solidFill>
                  <a:schemeClr val="bg1"/>
                </a:solidFill>
                <a:latin typeface="+mj-lt"/>
                <a:ea typeface="+mj-ea"/>
                <a:cs typeface="+mj-cs"/>
              </a:defRPr>
            </a:lvl1pPr>
          </a:lstStyle>
          <a:p>
            <a:pPr algn="ctr">
              <a:lnSpc>
                <a:spcPct val="90000"/>
              </a:lnSpc>
            </a:pPr>
            <a:r>
              <a:rPr lang="en-US" sz="2500" dirty="0" smtClean="0">
                <a:solidFill>
                  <a:srgbClr val="0F3661"/>
                </a:solidFill>
              </a:rPr>
              <a:t>Data Plan</a:t>
            </a:r>
          </a:p>
          <a:p>
            <a:pPr>
              <a:lnSpc>
                <a:spcPct val="90000"/>
              </a:lnSpc>
            </a:pPr>
            <a:endParaRPr lang="en-US" sz="500" dirty="0"/>
          </a:p>
          <a:p>
            <a:pPr>
              <a:lnSpc>
                <a:spcPct val="90000"/>
              </a:lnSpc>
            </a:pPr>
            <a:r>
              <a:rPr lang="en-US" sz="1800" dirty="0" smtClean="0"/>
              <a:t>Who on your team will be responsible for collecting data and using it to make your programs stronger?</a:t>
            </a:r>
            <a:endParaRPr lang="en-US" sz="1800" dirty="0"/>
          </a:p>
        </p:txBody>
      </p:sp>
      <p:sp>
        <p:nvSpPr>
          <p:cNvPr id="7" name="TextBox 6"/>
          <p:cNvSpPr txBox="1"/>
          <p:nvPr/>
        </p:nvSpPr>
        <p:spPr>
          <a:xfrm>
            <a:off x="381094" y="4029631"/>
            <a:ext cx="6314346" cy="2252924"/>
          </a:xfrm>
          <a:prstGeom prst="rect">
            <a:avLst/>
          </a:prstGeom>
          <a:noFill/>
        </p:spPr>
        <p:txBody>
          <a:bodyPr wrap="square" rtlCol="0">
            <a:spAutoFit/>
          </a:bodyPr>
          <a:lstStyle/>
          <a:p>
            <a:pPr>
              <a:lnSpc>
                <a:spcPct val="130000"/>
              </a:lnSpc>
            </a:pPr>
            <a:r>
              <a:rPr lang="en-US" dirty="0" smtClean="0"/>
              <a:t>The person who will collect this data is ________________.</a:t>
            </a:r>
          </a:p>
          <a:p>
            <a:pPr>
              <a:lnSpc>
                <a:spcPct val="130000"/>
              </a:lnSpc>
            </a:pPr>
            <a:r>
              <a:rPr lang="en-US" dirty="0" smtClean="0"/>
              <a:t>He/she will collect it every ________</a:t>
            </a:r>
            <a:r>
              <a:rPr lang="en-US" sz="1400" dirty="0" smtClean="0">
                <a:solidFill>
                  <a:prstClr val="black"/>
                </a:solidFill>
              </a:rPr>
              <a:t> (day, week, month, etc.)</a:t>
            </a:r>
            <a:r>
              <a:rPr lang="en-US" dirty="0" smtClean="0">
                <a:solidFill>
                  <a:prstClr val="black"/>
                </a:solidFill>
              </a:rPr>
              <a:t>.</a:t>
            </a:r>
            <a:endParaRPr lang="en-US" sz="1400" dirty="0" smtClean="0"/>
          </a:p>
          <a:p>
            <a:pPr>
              <a:lnSpc>
                <a:spcPct val="130000"/>
              </a:lnSpc>
            </a:pPr>
            <a:r>
              <a:rPr lang="en-US" dirty="0" smtClean="0"/>
              <a:t>We can use this data to tell us __________, and it will help us to improve ___________. </a:t>
            </a:r>
          </a:p>
          <a:p>
            <a:pPr>
              <a:lnSpc>
                <a:spcPct val="130000"/>
              </a:lnSpc>
            </a:pPr>
            <a:r>
              <a:rPr lang="en-US" dirty="0" smtClean="0"/>
              <a:t>After the data has been collected, it will be stored _________ </a:t>
            </a:r>
            <a:r>
              <a:rPr lang="en-US" sz="1400" dirty="0" smtClean="0"/>
              <a:t>(where) </a:t>
            </a:r>
            <a:r>
              <a:rPr lang="en-US" dirty="0" smtClean="0"/>
              <a:t>and will be organized by ________ </a:t>
            </a:r>
            <a:r>
              <a:rPr lang="en-US" sz="1400" dirty="0" smtClean="0"/>
              <a:t>(whom)</a:t>
            </a:r>
            <a:r>
              <a:rPr lang="en-US" dirty="0" smtClean="0"/>
              <a:t>. </a:t>
            </a:r>
            <a:endParaRPr lang="en-US" dirty="0"/>
          </a:p>
        </p:txBody>
      </p:sp>
      <p:sp>
        <p:nvSpPr>
          <p:cNvPr id="8" name="Rounded Rectangular Callout 7"/>
          <p:cNvSpPr/>
          <p:nvPr/>
        </p:nvSpPr>
        <p:spPr>
          <a:xfrm>
            <a:off x="6560660" y="336525"/>
            <a:ext cx="1188045" cy="704685"/>
          </a:xfrm>
          <a:prstGeom prst="wedgeRoundRectCallout">
            <a:avLst>
              <a:gd name="adj1" fmla="val -91388"/>
              <a:gd name="adj2" fmla="val 26405"/>
              <a:gd name="adj3" fmla="val 16667"/>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Now You!</a:t>
            </a:r>
            <a:endParaRPr lang="en-US" dirty="0"/>
          </a:p>
        </p:txBody>
      </p:sp>
      <p:pic>
        <p:nvPicPr>
          <p:cNvPr id="9" name="Picture 2" descr="GFC logo mid-res"/>
          <p:cNvPicPr>
            <a:picLocks noChangeAspect="1" noChangeArrowheads="1"/>
          </p:cNvPicPr>
          <p:nvPr/>
        </p:nvPicPr>
        <p:blipFill>
          <a:blip r:embed="rId3" cstate="print"/>
          <a:srcRect/>
          <a:stretch>
            <a:fillRect/>
          </a:stretch>
        </p:blipFill>
        <p:spPr bwMode="auto">
          <a:xfrm>
            <a:off x="7195808" y="5876793"/>
            <a:ext cx="1780997" cy="783824"/>
          </a:xfrm>
          <a:prstGeom prst="rect">
            <a:avLst/>
          </a:prstGeom>
          <a:noFill/>
          <a:ln w="9525">
            <a:noFill/>
            <a:miter lim="800000"/>
            <a:headEnd/>
            <a:tailEnd/>
          </a:ln>
        </p:spPr>
      </p:pic>
      <p:sp>
        <p:nvSpPr>
          <p:cNvPr id="10" name="TextBox 9"/>
          <p:cNvSpPr txBox="1"/>
          <p:nvPr/>
        </p:nvSpPr>
        <p:spPr>
          <a:xfrm>
            <a:off x="6680366" y="977499"/>
            <a:ext cx="1648872" cy="400110"/>
          </a:xfrm>
          <a:prstGeom prst="rect">
            <a:avLst/>
          </a:prstGeom>
          <a:noFill/>
        </p:spPr>
        <p:txBody>
          <a:bodyPr wrap="square" rtlCol="0">
            <a:spAutoFit/>
          </a:bodyPr>
          <a:lstStyle/>
          <a:p>
            <a:r>
              <a:rPr lang="en-US" sz="2000" dirty="0" smtClean="0">
                <a:solidFill>
                  <a:schemeClr val="accent1">
                    <a:lumMod val="75000"/>
                  </a:schemeClr>
                </a:solidFill>
              </a:rPr>
              <a:t>[7 minutes]</a:t>
            </a:r>
            <a:endParaRPr lang="en-US" sz="2000" dirty="0">
              <a:solidFill>
                <a:schemeClr val="accent1">
                  <a:lumMod val="75000"/>
                </a:schemeClr>
              </a:solidFill>
            </a:endParaRPr>
          </a:p>
        </p:txBody>
      </p:sp>
      <p:cxnSp>
        <p:nvCxnSpPr>
          <p:cNvPr id="5" name="Straight Connector 4"/>
          <p:cNvCxnSpPr/>
          <p:nvPr/>
        </p:nvCxnSpPr>
        <p:spPr>
          <a:xfrm flipV="1">
            <a:off x="192438" y="2899056"/>
            <a:ext cx="6630168" cy="51311"/>
          </a:xfrm>
          <a:prstGeom prst="line">
            <a:avLst/>
          </a:prstGeom>
          <a:ln w="76200" cmpd="sng">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49329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descr="GFC logo mid-res"/>
          <p:cNvPicPr>
            <a:picLocks noChangeAspect="1" noChangeArrowheads="1"/>
          </p:cNvPicPr>
          <p:nvPr/>
        </p:nvPicPr>
        <p:blipFill>
          <a:blip r:embed="rId3" cstate="print"/>
          <a:srcRect/>
          <a:stretch>
            <a:fillRect/>
          </a:stretch>
        </p:blipFill>
        <p:spPr bwMode="auto">
          <a:xfrm>
            <a:off x="7363003" y="6059663"/>
            <a:ext cx="1780997" cy="783824"/>
          </a:xfrm>
          <a:prstGeom prst="rect">
            <a:avLst/>
          </a:prstGeom>
          <a:noFill/>
          <a:ln w="9525">
            <a:noFill/>
            <a:miter lim="800000"/>
            <a:headEnd/>
            <a:tailEnd/>
          </a:ln>
        </p:spPr>
      </p:pic>
      <p:sp>
        <p:nvSpPr>
          <p:cNvPr id="2" name="Title 1"/>
          <p:cNvSpPr>
            <a:spLocks noGrp="1"/>
          </p:cNvSpPr>
          <p:nvPr>
            <p:ph type="title"/>
          </p:nvPr>
        </p:nvSpPr>
        <p:spPr>
          <a:xfrm>
            <a:off x="498474" y="179081"/>
            <a:ext cx="7556313" cy="1237289"/>
          </a:xfrm>
        </p:spPr>
        <p:txBody>
          <a:bodyPr/>
          <a:lstStyle/>
          <a:p>
            <a:r>
              <a:rPr lang="en-US" dirty="0" smtClean="0">
                <a:solidFill>
                  <a:srgbClr val="0F3661"/>
                </a:solidFill>
              </a:rPr>
              <a:t>Involving Children in Monitoring &amp; Evaluation</a:t>
            </a:r>
            <a:endParaRPr lang="en-US" dirty="0">
              <a:solidFill>
                <a:srgbClr val="0F3661"/>
              </a:solidFill>
            </a:endParaRPr>
          </a:p>
        </p:txBody>
      </p:sp>
      <p:sp>
        <p:nvSpPr>
          <p:cNvPr id="3" name="Content Placeholder 2"/>
          <p:cNvSpPr>
            <a:spLocks noGrp="1"/>
          </p:cNvSpPr>
          <p:nvPr>
            <p:ph sz="half" idx="17"/>
          </p:nvPr>
        </p:nvSpPr>
        <p:spPr>
          <a:xfrm>
            <a:off x="502920" y="1465951"/>
            <a:ext cx="3657413" cy="2165259"/>
          </a:xfrm>
          <a:effectLst/>
        </p:spPr>
        <p:txBody>
          <a:bodyPr/>
          <a:lstStyle/>
          <a:p>
            <a:r>
              <a:rPr lang="en-US" dirty="0" smtClean="0"/>
              <a:t>It’s a child’s right</a:t>
            </a:r>
          </a:p>
          <a:p>
            <a:r>
              <a:rPr lang="en-US" dirty="0">
                <a:effectLst/>
              </a:rPr>
              <a:t>Non-representative </a:t>
            </a:r>
            <a:r>
              <a:rPr lang="en-US" dirty="0" smtClean="0">
                <a:effectLst/>
              </a:rPr>
              <a:t>adults</a:t>
            </a:r>
          </a:p>
          <a:p>
            <a:r>
              <a:rPr lang="en-US" dirty="0" smtClean="0"/>
              <a:t>Mutually beneficial</a:t>
            </a:r>
          </a:p>
        </p:txBody>
      </p:sp>
      <p:sp>
        <p:nvSpPr>
          <p:cNvPr id="4" name="Content Placeholder 3"/>
          <p:cNvSpPr>
            <a:spLocks noGrp="1"/>
          </p:cNvSpPr>
          <p:nvPr>
            <p:ph sz="half" idx="18"/>
          </p:nvPr>
        </p:nvSpPr>
        <p:spPr>
          <a:xfrm>
            <a:off x="4934566" y="3814835"/>
            <a:ext cx="3911601" cy="2731188"/>
          </a:xfrm>
        </p:spPr>
        <p:txBody>
          <a:bodyPr>
            <a:normAutofit/>
          </a:bodyPr>
          <a:lstStyle/>
          <a:p>
            <a:r>
              <a:rPr lang="en-US" dirty="0" smtClean="0"/>
              <a:t>Adults should be open to learning</a:t>
            </a:r>
          </a:p>
          <a:p>
            <a:r>
              <a:rPr lang="en-US" dirty="0" smtClean="0"/>
              <a:t>Discuss organizational capacity</a:t>
            </a:r>
          </a:p>
          <a:p>
            <a:r>
              <a:rPr lang="en-US" dirty="0" smtClean="0"/>
              <a:t>Discuss how children will benefit</a:t>
            </a:r>
          </a:p>
          <a:p>
            <a:r>
              <a:rPr lang="en-US" dirty="0" smtClean="0"/>
              <a:t>Determine children’s interest in participation</a:t>
            </a:r>
            <a:endParaRPr lang="en-US" dirty="0"/>
          </a:p>
        </p:txBody>
      </p:sp>
      <p:sp>
        <p:nvSpPr>
          <p:cNvPr id="5" name="Content Placeholder 4"/>
          <p:cNvSpPr>
            <a:spLocks noGrp="1"/>
          </p:cNvSpPr>
          <p:nvPr>
            <p:ph sz="half" idx="1"/>
          </p:nvPr>
        </p:nvSpPr>
        <p:spPr>
          <a:xfrm>
            <a:off x="4934566" y="1416371"/>
            <a:ext cx="3657600" cy="1975666"/>
          </a:xfrm>
        </p:spPr>
        <p:txBody>
          <a:bodyPr>
            <a:normAutofit/>
          </a:bodyPr>
          <a:lstStyle/>
          <a:p>
            <a:r>
              <a:rPr lang="en-US" dirty="0" smtClean="0"/>
              <a:t>Requires resources</a:t>
            </a:r>
          </a:p>
          <a:p>
            <a:r>
              <a:rPr lang="en-US" dirty="0" smtClean="0"/>
              <a:t>Do no harm</a:t>
            </a:r>
          </a:p>
          <a:p>
            <a:r>
              <a:rPr lang="en-US" dirty="0" smtClean="0"/>
              <a:t>Sensitive issues</a:t>
            </a:r>
          </a:p>
          <a:p>
            <a:r>
              <a:rPr lang="en-US" dirty="0" smtClean="0"/>
              <a:t>Developmentally appropriate </a:t>
            </a:r>
          </a:p>
        </p:txBody>
      </p:sp>
      <p:sp>
        <p:nvSpPr>
          <p:cNvPr id="7" name="TextBox 6"/>
          <p:cNvSpPr txBox="1"/>
          <p:nvPr/>
        </p:nvSpPr>
        <p:spPr>
          <a:xfrm rot="16200000">
            <a:off x="-833001" y="2248322"/>
            <a:ext cx="2328060" cy="338554"/>
          </a:xfrm>
          <a:prstGeom prst="rect">
            <a:avLst/>
          </a:prstGeom>
          <a:noFill/>
        </p:spPr>
        <p:txBody>
          <a:bodyPr wrap="square" rtlCol="0">
            <a:spAutoFit/>
          </a:bodyPr>
          <a:lstStyle/>
          <a:p>
            <a:r>
              <a:rPr lang="en-US" sz="1600" dirty="0" smtClean="0">
                <a:solidFill>
                  <a:schemeClr val="accent6"/>
                </a:solidFill>
              </a:rPr>
              <a:t>Why involve children?</a:t>
            </a:r>
            <a:endParaRPr lang="en-US" sz="1600" dirty="0">
              <a:solidFill>
                <a:schemeClr val="accent6"/>
              </a:solidFill>
            </a:endParaRPr>
          </a:p>
        </p:txBody>
      </p:sp>
      <p:sp>
        <p:nvSpPr>
          <p:cNvPr id="8" name="TextBox 7"/>
          <p:cNvSpPr txBox="1"/>
          <p:nvPr/>
        </p:nvSpPr>
        <p:spPr>
          <a:xfrm rot="16200000">
            <a:off x="3527998" y="2175061"/>
            <a:ext cx="2474581" cy="338554"/>
          </a:xfrm>
          <a:prstGeom prst="rect">
            <a:avLst/>
          </a:prstGeom>
          <a:noFill/>
        </p:spPr>
        <p:txBody>
          <a:bodyPr wrap="square" rtlCol="0">
            <a:spAutoFit/>
          </a:bodyPr>
          <a:lstStyle/>
          <a:p>
            <a:r>
              <a:rPr lang="en-US" sz="1600" dirty="0" smtClean="0">
                <a:solidFill>
                  <a:schemeClr val="accent6"/>
                </a:solidFill>
              </a:rPr>
              <a:t>Risks and challenges.</a:t>
            </a:r>
            <a:endParaRPr lang="en-US" sz="1600" dirty="0">
              <a:solidFill>
                <a:schemeClr val="accent6"/>
              </a:solidFill>
            </a:endParaRPr>
          </a:p>
        </p:txBody>
      </p:sp>
      <p:sp>
        <p:nvSpPr>
          <p:cNvPr id="9" name="TextBox 8"/>
          <p:cNvSpPr txBox="1"/>
          <p:nvPr/>
        </p:nvSpPr>
        <p:spPr>
          <a:xfrm rot="16200000">
            <a:off x="3782308" y="4628537"/>
            <a:ext cx="1965960" cy="338554"/>
          </a:xfrm>
          <a:prstGeom prst="rect">
            <a:avLst/>
          </a:prstGeom>
          <a:noFill/>
        </p:spPr>
        <p:txBody>
          <a:bodyPr wrap="square" rtlCol="0">
            <a:spAutoFit/>
          </a:bodyPr>
          <a:lstStyle/>
          <a:p>
            <a:r>
              <a:rPr lang="en-US" sz="1600" dirty="0" smtClean="0">
                <a:solidFill>
                  <a:schemeClr val="accent6"/>
                </a:solidFill>
              </a:rPr>
              <a:t>First steps to take.</a:t>
            </a:r>
            <a:endParaRPr lang="en-US" sz="1600" dirty="0">
              <a:solidFill>
                <a:schemeClr val="accent6"/>
              </a:solidFill>
            </a:endParaRPr>
          </a:p>
        </p:txBody>
      </p:sp>
      <p:sp>
        <p:nvSpPr>
          <p:cNvPr id="11" name="Content Placeholder 3"/>
          <p:cNvSpPr>
            <a:spLocks noGrp="1"/>
          </p:cNvSpPr>
          <p:nvPr>
            <p:ph sz="half" idx="18"/>
          </p:nvPr>
        </p:nvSpPr>
        <p:spPr>
          <a:xfrm>
            <a:off x="458314" y="3814834"/>
            <a:ext cx="3648068" cy="2731189"/>
          </a:xfrm>
        </p:spPr>
        <p:txBody>
          <a:bodyPr>
            <a:normAutofit/>
          </a:bodyPr>
          <a:lstStyle/>
          <a:p>
            <a:r>
              <a:rPr lang="en-US" dirty="0" smtClean="0"/>
              <a:t>Informed consent</a:t>
            </a:r>
          </a:p>
          <a:p>
            <a:r>
              <a:rPr lang="en-US" dirty="0" smtClean="0"/>
              <a:t>Safety</a:t>
            </a:r>
          </a:p>
          <a:p>
            <a:r>
              <a:rPr lang="en-US" dirty="0" smtClean="0"/>
              <a:t>Clear expectations</a:t>
            </a:r>
          </a:p>
          <a:p>
            <a:r>
              <a:rPr lang="en-US" dirty="0"/>
              <a:t>P</a:t>
            </a:r>
            <a:r>
              <a:rPr lang="en-US" dirty="0" smtClean="0"/>
              <a:t>ower dynamics</a:t>
            </a:r>
          </a:p>
          <a:p>
            <a:r>
              <a:rPr lang="en-US" dirty="0" smtClean="0"/>
              <a:t>Balance and support</a:t>
            </a:r>
            <a:endParaRPr lang="en-US" dirty="0"/>
          </a:p>
        </p:txBody>
      </p:sp>
      <p:sp>
        <p:nvSpPr>
          <p:cNvPr id="13" name="TextBox 12"/>
          <p:cNvSpPr txBox="1"/>
          <p:nvPr/>
        </p:nvSpPr>
        <p:spPr>
          <a:xfrm rot="16200000">
            <a:off x="-938731" y="4736524"/>
            <a:ext cx="2455535" cy="338554"/>
          </a:xfrm>
          <a:prstGeom prst="rect">
            <a:avLst/>
          </a:prstGeom>
          <a:noFill/>
        </p:spPr>
        <p:txBody>
          <a:bodyPr wrap="square" rtlCol="0">
            <a:spAutoFit/>
          </a:bodyPr>
          <a:lstStyle/>
          <a:p>
            <a:r>
              <a:rPr lang="en-US" sz="1600" dirty="0" smtClean="0">
                <a:solidFill>
                  <a:schemeClr val="accent6"/>
                </a:solidFill>
              </a:rPr>
              <a:t>Things to keep in mind.</a:t>
            </a:r>
            <a:endParaRPr lang="en-US" sz="1600" dirty="0">
              <a:solidFill>
                <a:schemeClr val="accent6"/>
              </a:solidFill>
            </a:endParaRPr>
          </a:p>
        </p:txBody>
      </p:sp>
    </p:spTree>
    <p:extLst>
      <p:ext uri="{BB962C8B-B14F-4D97-AF65-F5344CB8AC3E}">
        <p14:creationId xmlns:p14="http://schemas.microsoft.com/office/powerpoint/2010/main" xmlns="" val="332013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056" y="955705"/>
            <a:ext cx="5638800" cy="1311731"/>
          </a:xfrm>
        </p:spPr>
        <p:txBody>
          <a:bodyPr anchor="t">
            <a:normAutofit/>
          </a:bodyPr>
          <a:lstStyle/>
          <a:p>
            <a:r>
              <a:rPr lang="en-US" sz="5000" dirty="0" smtClean="0">
                <a:solidFill>
                  <a:srgbClr val="0F3661"/>
                </a:solidFill>
              </a:rPr>
              <a:t>Learning Goals</a:t>
            </a:r>
            <a:endParaRPr lang="en-US" sz="5000" dirty="0">
              <a:solidFill>
                <a:srgbClr val="0F3661"/>
              </a:solidFill>
            </a:endParaRPr>
          </a:p>
        </p:txBody>
      </p:sp>
      <p:pic>
        <p:nvPicPr>
          <p:cNvPr id="4" name="Picture 2" descr="GFC logo mid-res"/>
          <p:cNvPicPr>
            <a:picLocks noChangeAspect="1" noChangeArrowheads="1"/>
          </p:cNvPicPr>
          <p:nvPr/>
        </p:nvPicPr>
        <p:blipFill>
          <a:blip r:embed="rId3" cstate="print"/>
          <a:srcRect/>
          <a:stretch>
            <a:fillRect/>
          </a:stretch>
        </p:blipFill>
        <p:spPr bwMode="auto">
          <a:xfrm>
            <a:off x="6978357" y="346976"/>
            <a:ext cx="1780997" cy="783824"/>
          </a:xfrm>
          <a:prstGeom prst="rect">
            <a:avLst/>
          </a:prstGeom>
          <a:noFill/>
          <a:ln w="9525">
            <a:noFill/>
            <a:miter lim="800000"/>
            <a:headEnd/>
            <a:tailEnd/>
          </a:ln>
        </p:spPr>
      </p:pic>
      <p:sp>
        <p:nvSpPr>
          <p:cNvPr id="7" name="Text Placeholder 2"/>
          <p:cNvSpPr>
            <a:spLocks noGrp="1"/>
          </p:cNvSpPr>
          <p:nvPr>
            <p:ph type="body" idx="1"/>
          </p:nvPr>
        </p:nvSpPr>
        <p:spPr>
          <a:xfrm>
            <a:off x="2286000" y="1634247"/>
            <a:ext cx="6473354" cy="4745133"/>
          </a:xfrm>
        </p:spPr>
        <p:txBody>
          <a:bodyPr>
            <a:noAutofit/>
          </a:bodyPr>
          <a:lstStyle/>
          <a:p>
            <a:pPr marL="285750" indent="-285750">
              <a:lnSpc>
                <a:spcPct val="120000"/>
              </a:lnSpc>
              <a:spcBef>
                <a:spcPts val="0"/>
              </a:spcBef>
              <a:spcAft>
                <a:spcPts val="600"/>
              </a:spcAft>
              <a:buFont typeface="Arial"/>
              <a:buChar char="•"/>
            </a:pPr>
            <a:r>
              <a:rPr lang="en-US" sz="1800" dirty="0">
                <a:latin typeface="Times New Roman"/>
                <a:cs typeface="Times New Roman"/>
              </a:rPr>
              <a:t>• </a:t>
            </a:r>
            <a:r>
              <a:rPr lang="en-US" sz="1800" dirty="0"/>
              <a:t>Learn about the benefits and value of monitoring and evaluating programs</a:t>
            </a:r>
          </a:p>
          <a:p>
            <a:pPr marL="285750" indent="-285750">
              <a:lnSpc>
                <a:spcPct val="120000"/>
              </a:lnSpc>
              <a:spcBef>
                <a:spcPts val="0"/>
              </a:spcBef>
              <a:spcAft>
                <a:spcPts val="600"/>
              </a:spcAft>
              <a:buFont typeface="Arial"/>
              <a:buChar char="•"/>
            </a:pPr>
            <a:r>
              <a:rPr lang="en-US" sz="1800" dirty="0">
                <a:latin typeface="Times New Roman"/>
                <a:cs typeface="Times New Roman"/>
              </a:rPr>
              <a:t>• </a:t>
            </a:r>
            <a:r>
              <a:rPr lang="en-US" sz="1800" dirty="0"/>
              <a:t>Understand monitoring and evaluation fundamentals, including:</a:t>
            </a:r>
          </a:p>
          <a:p>
            <a:pPr marL="742950" lvl="1" indent="-285750">
              <a:lnSpc>
                <a:spcPct val="120000"/>
              </a:lnSpc>
              <a:spcBef>
                <a:spcPts val="0"/>
              </a:spcBef>
              <a:spcAft>
                <a:spcPts val="600"/>
              </a:spcAft>
              <a:buFont typeface="Arial"/>
              <a:buChar char="•"/>
            </a:pPr>
            <a:r>
              <a:rPr lang="en-US" dirty="0">
                <a:solidFill>
                  <a:schemeClr val="bg1"/>
                </a:solidFill>
              </a:rPr>
              <a:t>Logical frameworks</a:t>
            </a:r>
          </a:p>
          <a:p>
            <a:pPr marL="742950" lvl="1" indent="-285750">
              <a:lnSpc>
                <a:spcPct val="120000"/>
              </a:lnSpc>
              <a:spcBef>
                <a:spcPts val="0"/>
              </a:spcBef>
              <a:spcAft>
                <a:spcPts val="600"/>
              </a:spcAft>
              <a:buFont typeface="Arial"/>
              <a:buChar char="•"/>
            </a:pPr>
            <a:r>
              <a:rPr lang="en-US" dirty="0">
                <a:solidFill>
                  <a:schemeClr val="bg1"/>
                </a:solidFill>
              </a:rPr>
              <a:t>Key terms and definitions</a:t>
            </a:r>
          </a:p>
          <a:p>
            <a:pPr marL="285750" indent="-285750">
              <a:lnSpc>
                <a:spcPct val="120000"/>
              </a:lnSpc>
              <a:spcBef>
                <a:spcPts val="0"/>
              </a:spcBef>
              <a:spcAft>
                <a:spcPts val="600"/>
              </a:spcAft>
              <a:buFont typeface="Arial"/>
              <a:buChar char="•"/>
            </a:pPr>
            <a:r>
              <a:rPr lang="en-US" sz="1800" dirty="0">
                <a:latin typeface="Times New Roman"/>
                <a:cs typeface="Times New Roman"/>
              </a:rPr>
              <a:t>• </a:t>
            </a:r>
            <a:r>
              <a:rPr lang="en-US" sz="1800" dirty="0"/>
              <a:t>Understand how to use monitoring and evaluation</a:t>
            </a:r>
          </a:p>
          <a:p>
            <a:pPr marL="285750" indent="-285750">
              <a:lnSpc>
                <a:spcPct val="120000"/>
              </a:lnSpc>
              <a:spcBef>
                <a:spcPts val="0"/>
              </a:spcBef>
              <a:spcAft>
                <a:spcPts val="600"/>
              </a:spcAft>
              <a:buFont typeface="Arial"/>
              <a:buChar char="•"/>
            </a:pPr>
            <a:r>
              <a:rPr lang="en-US" sz="1800" dirty="0">
                <a:latin typeface="Times New Roman"/>
                <a:cs typeface="Times New Roman"/>
              </a:rPr>
              <a:t>• </a:t>
            </a:r>
            <a:r>
              <a:rPr lang="en-US" sz="1800" dirty="0"/>
              <a:t>Become comfortable with The Global Fund for Children’s monitoring and evaluation processes for your proposals and </a:t>
            </a:r>
            <a:r>
              <a:rPr lang="en-US" sz="1800" dirty="0" smtClean="0"/>
              <a:t>reports</a:t>
            </a:r>
          </a:p>
          <a:p>
            <a:pPr marL="285750" indent="-285750">
              <a:lnSpc>
                <a:spcPct val="120000"/>
              </a:lnSpc>
              <a:spcBef>
                <a:spcPts val="0"/>
              </a:spcBef>
              <a:spcAft>
                <a:spcPts val="600"/>
              </a:spcAft>
              <a:buFont typeface="Arial"/>
              <a:buChar char="•"/>
            </a:pPr>
            <a:r>
              <a:rPr lang="en-US" sz="1800" dirty="0">
                <a:latin typeface="Times New Roman"/>
                <a:cs typeface="Times New Roman"/>
              </a:rPr>
              <a:t>• </a:t>
            </a:r>
            <a:r>
              <a:rPr lang="en-US" sz="1800" dirty="0" smtClean="0"/>
              <a:t>Learn about </a:t>
            </a:r>
            <a:r>
              <a:rPr lang="en-US" sz="1800" dirty="0"/>
              <a:t>and use data collection </a:t>
            </a:r>
            <a:r>
              <a:rPr lang="en-US" sz="1800" dirty="0" smtClean="0"/>
              <a:t>methods</a:t>
            </a:r>
          </a:p>
          <a:p>
            <a:pPr marL="285750" indent="-285750">
              <a:lnSpc>
                <a:spcPct val="120000"/>
              </a:lnSpc>
              <a:spcBef>
                <a:spcPts val="0"/>
              </a:spcBef>
              <a:spcAft>
                <a:spcPts val="600"/>
              </a:spcAft>
              <a:buFont typeface="Arial"/>
              <a:buChar char="•"/>
            </a:pPr>
            <a:r>
              <a:rPr lang="en-US" sz="1800" dirty="0" smtClean="0">
                <a:latin typeface="Times New Roman"/>
                <a:cs typeface="Times New Roman"/>
              </a:rPr>
              <a:t>• </a:t>
            </a:r>
            <a:r>
              <a:rPr lang="en-US" sz="1800" dirty="0" smtClean="0"/>
              <a:t>Discover methods for incorporating children into monitoring and evaluation procedures</a:t>
            </a:r>
          </a:p>
          <a:p>
            <a:pPr marL="285750" indent="-285750">
              <a:lnSpc>
                <a:spcPct val="120000"/>
              </a:lnSpc>
              <a:spcBef>
                <a:spcPts val="0"/>
              </a:spcBef>
              <a:spcAft>
                <a:spcPts val="600"/>
              </a:spcAft>
              <a:buFont typeface="Arial"/>
              <a:buChar char="•"/>
            </a:pPr>
            <a:endParaRPr lang="en-US" sz="1800" dirty="0"/>
          </a:p>
          <a:p>
            <a:pPr marL="285750" indent="-285750">
              <a:lnSpc>
                <a:spcPct val="120000"/>
              </a:lnSpc>
              <a:spcBef>
                <a:spcPts val="0"/>
              </a:spcBef>
              <a:spcAft>
                <a:spcPts val="600"/>
              </a:spcAft>
              <a:buFont typeface="Arial"/>
              <a:buChar char="•"/>
            </a:pPr>
            <a:endParaRPr lang="en-US" sz="1800" dirty="0" smtClean="0"/>
          </a:p>
          <a:p>
            <a:endParaRPr lang="en-US" sz="1700" dirty="0" smtClean="0"/>
          </a:p>
          <a:p>
            <a:endParaRPr lang="en-US" sz="1700" dirty="0" smtClean="0"/>
          </a:p>
          <a:p>
            <a:endParaRPr lang="en-US" sz="1700" dirty="0"/>
          </a:p>
        </p:txBody>
      </p:sp>
    </p:spTree>
    <p:extLst>
      <p:ext uri="{BB962C8B-B14F-4D97-AF65-F5344CB8AC3E}">
        <p14:creationId xmlns="" xmlns:p14="http://schemas.microsoft.com/office/powerpoint/2010/main" val="2249752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9545" y="713098"/>
            <a:ext cx="2050991" cy="826968"/>
          </a:xfrm>
        </p:spPr>
        <p:txBody>
          <a:bodyPr anchor="t">
            <a:noAutofit/>
          </a:bodyPr>
          <a:lstStyle/>
          <a:p>
            <a:r>
              <a:rPr lang="en-US" sz="2800" dirty="0" smtClean="0">
                <a:solidFill>
                  <a:srgbClr val="C00000"/>
                </a:solidFill>
              </a:rPr>
              <a:t>Additional Resources</a:t>
            </a:r>
            <a:endParaRPr lang="en-US" sz="2800" dirty="0">
              <a:solidFill>
                <a:srgbClr val="C00000"/>
              </a:solidFill>
            </a:endParaRPr>
          </a:p>
        </p:txBody>
      </p:sp>
      <p:sp>
        <p:nvSpPr>
          <p:cNvPr id="3" name="Text Placeholder 2"/>
          <p:cNvSpPr>
            <a:spLocks noGrp="1"/>
          </p:cNvSpPr>
          <p:nvPr>
            <p:ph type="body" sz="half" idx="2"/>
          </p:nvPr>
        </p:nvSpPr>
        <p:spPr>
          <a:xfrm>
            <a:off x="779872" y="228600"/>
            <a:ext cx="3844516" cy="6614887"/>
          </a:xfrm>
        </p:spPr>
        <p:txBody>
          <a:bodyPr>
            <a:noAutofit/>
          </a:bodyPr>
          <a:lstStyle/>
          <a:p>
            <a:r>
              <a:rPr lang="en-US" sz="1600" dirty="0" smtClean="0"/>
              <a:t>M&amp;E Learning Center</a:t>
            </a:r>
          </a:p>
          <a:p>
            <a:r>
              <a:rPr lang="en-US" sz="1600" u="sng" dirty="0" smtClean="0">
                <a:hlinkClick r:id="rId3"/>
              </a:rPr>
              <a:t>https</a:t>
            </a:r>
            <a:r>
              <a:rPr lang="en-US" sz="1600" u="sng" dirty="0">
                <a:hlinkClick r:id="rId3"/>
              </a:rPr>
              <a:t>://</a:t>
            </a:r>
            <a:r>
              <a:rPr lang="en-US" sz="1600" u="sng" dirty="0" smtClean="0">
                <a:solidFill>
                  <a:schemeClr val="accent6"/>
                </a:solidFill>
                <a:hlinkClick r:id="rId3"/>
              </a:rPr>
              <a:t>training.measureevaluation.org</a:t>
            </a:r>
            <a:endParaRPr lang="en-US" sz="1600" u="sng" dirty="0" smtClean="0"/>
          </a:p>
          <a:p>
            <a:endParaRPr lang="en-US" sz="1600" dirty="0" smtClean="0"/>
          </a:p>
          <a:p>
            <a:r>
              <a:rPr lang="en-US" sz="1600" dirty="0" smtClean="0"/>
              <a:t>My M&amp;E</a:t>
            </a:r>
          </a:p>
          <a:p>
            <a:r>
              <a:rPr lang="pl-PL" sz="1600" dirty="0">
                <a:hlinkClick r:id="rId4"/>
              </a:rPr>
              <a:t>http://</a:t>
            </a:r>
            <a:r>
              <a:rPr lang="pl-PL" sz="1600" dirty="0" smtClean="0">
                <a:hlinkClick r:id="rId4"/>
              </a:rPr>
              <a:t>www.mymande.org/elearning</a:t>
            </a:r>
            <a:endParaRPr lang="pl-PL" sz="1600" dirty="0" smtClean="0"/>
          </a:p>
          <a:p>
            <a:endParaRPr lang="pl-PL" sz="1600" dirty="0" smtClean="0"/>
          </a:p>
          <a:p>
            <a:r>
              <a:rPr lang="pl-PL" sz="1600" dirty="0" smtClean="0"/>
              <a:t>Global </a:t>
            </a:r>
            <a:r>
              <a:rPr lang="pl-PL" sz="1600" dirty="0" err="1" smtClean="0"/>
              <a:t>Health</a:t>
            </a:r>
            <a:r>
              <a:rPr lang="pl-PL" sz="1600" dirty="0" smtClean="0"/>
              <a:t> E-Learning</a:t>
            </a:r>
            <a:endParaRPr lang="pl-PL" sz="1600" dirty="0"/>
          </a:p>
          <a:p>
            <a:r>
              <a:rPr lang="pt-BR" sz="1600" dirty="0">
                <a:hlinkClick r:id="rId5"/>
              </a:rPr>
              <a:t>http://</a:t>
            </a:r>
            <a:r>
              <a:rPr lang="pt-BR" sz="1600" dirty="0" smtClean="0">
                <a:hlinkClick r:id="rId5"/>
              </a:rPr>
              <a:t>www.globalhealthlearning.org</a:t>
            </a:r>
            <a:endParaRPr lang="pt-BR" sz="1600" dirty="0" smtClean="0"/>
          </a:p>
          <a:p>
            <a:endParaRPr lang="pt-BR" sz="1600" dirty="0" smtClean="0"/>
          </a:p>
          <a:p>
            <a:r>
              <a:rPr lang="pt-BR" sz="1600" dirty="0" err="1" smtClean="0"/>
              <a:t>Children</a:t>
            </a:r>
            <a:r>
              <a:rPr lang="pt-BR" sz="1600" dirty="0" smtClean="0"/>
              <a:t> &amp; </a:t>
            </a:r>
            <a:r>
              <a:rPr lang="pt-BR" sz="1600" dirty="0" err="1" smtClean="0"/>
              <a:t>Evaluation</a:t>
            </a:r>
            <a:endParaRPr lang="pt-BR" sz="1600" dirty="0"/>
          </a:p>
          <a:p>
            <a:r>
              <a:rPr lang="en-US" sz="1600" dirty="0">
                <a:hlinkClick r:id="rId6"/>
              </a:rPr>
              <a:t>http://betterevaluation.org/themes/</a:t>
            </a:r>
            <a:r>
              <a:rPr lang="en-US" sz="1600" dirty="0" smtClean="0">
                <a:hlinkClick r:id="rId6"/>
              </a:rPr>
              <a:t>evaluation_and_children</a:t>
            </a:r>
            <a:endParaRPr lang="en-US" sz="1600" dirty="0" smtClean="0"/>
          </a:p>
          <a:p>
            <a:endParaRPr lang="en-US" sz="1600" dirty="0" smtClean="0"/>
          </a:p>
          <a:p>
            <a:r>
              <a:rPr lang="en-US" sz="1600" dirty="0" smtClean="0"/>
              <a:t>M&amp;E Studies</a:t>
            </a:r>
          </a:p>
          <a:p>
            <a:r>
              <a:rPr lang="de-DE" sz="1600" dirty="0">
                <a:hlinkClick r:id="rId7"/>
              </a:rPr>
              <a:t>http://</a:t>
            </a:r>
            <a:r>
              <a:rPr lang="de-DE" sz="1600" dirty="0" smtClean="0">
                <a:hlinkClick r:id="rId7"/>
              </a:rPr>
              <a:t>mnestudies.com</a:t>
            </a:r>
            <a:endParaRPr lang="de-DE" sz="1600" dirty="0" smtClean="0"/>
          </a:p>
          <a:p>
            <a:endParaRPr lang="de-DE" sz="1600" dirty="0" smtClean="0"/>
          </a:p>
          <a:p>
            <a:r>
              <a:rPr lang="de-DE" sz="1600" dirty="0" smtClean="0"/>
              <a:t>Pan </a:t>
            </a:r>
            <a:r>
              <a:rPr lang="de-DE" sz="1600" dirty="0" err="1" smtClean="0"/>
              <a:t>Asia-Africa</a:t>
            </a:r>
            <a:r>
              <a:rPr lang="de-DE" sz="1600" dirty="0" smtClean="0"/>
              <a:t> RBM&amp;E Forum</a:t>
            </a:r>
          </a:p>
          <a:p>
            <a:r>
              <a:rPr lang="is-IS" sz="1600" dirty="0">
                <a:hlinkClick r:id="rId8"/>
              </a:rPr>
              <a:t>http://</a:t>
            </a:r>
            <a:r>
              <a:rPr lang="is-IS" sz="1600" dirty="0" smtClean="0">
                <a:hlinkClick r:id="rId8"/>
              </a:rPr>
              <a:t>learnmandeforum.com</a:t>
            </a:r>
            <a:endParaRPr lang="de-DE" sz="1600" dirty="0" smtClean="0"/>
          </a:p>
          <a:p>
            <a:endParaRPr lang="de-DE" sz="1600" dirty="0" smtClean="0"/>
          </a:p>
          <a:p>
            <a:endParaRPr lang="de-DE" sz="1600" dirty="0"/>
          </a:p>
          <a:p>
            <a:endParaRPr lang="en-US" sz="1600" dirty="0" smtClean="0"/>
          </a:p>
          <a:p>
            <a:endParaRPr lang="en-US" sz="1600" dirty="0"/>
          </a:p>
        </p:txBody>
      </p:sp>
      <p:pic>
        <p:nvPicPr>
          <p:cNvPr id="12" name="Picture Placeholder 11" descr="Senegal kids.JPG"/>
          <p:cNvPicPr>
            <a:picLocks noGrp="1" noChangeAspect="1"/>
          </p:cNvPicPr>
          <p:nvPr>
            <p:ph type="pic" sz="quarter" idx="13"/>
          </p:nvPr>
        </p:nvPicPr>
        <p:blipFill>
          <a:blip r:embed="rId9">
            <a:lum bright="20000" contrast="10000"/>
          </a:blip>
          <a:srcRect l="12150" r="12150"/>
          <a:stretch>
            <a:fillRect/>
          </a:stretch>
        </p:blipFill>
        <p:spPr/>
      </p:pic>
      <p:pic>
        <p:nvPicPr>
          <p:cNvPr id="9" name="Picture Placeholder 8" descr="IMG_2762.JPG"/>
          <p:cNvPicPr>
            <a:picLocks noGrp="1" noChangeAspect="1"/>
          </p:cNvPicPr>
          <p:nvPr>
            <p:ph type="pic" sz="quarter" idx="14"/>
          </p:nvPr>
        </p:nvPicPr>
        <p:blipFill>
          <a:blip r:embed="rId10"/>
          <a:srcRect l="16381" r="16381"/>
          <a:stretch>
            <a:fillRect/>
          </a:stretch>
        </p:blipFill>
        <p:spPr/>
      </p:pic>
      <p:pic>
        <p:nvPicPr>
          <p:cNvPr id="11" name="Picture Placeholder 10" descr="Esik Kazakhstan Site Visit Foundation on Education Development August 15 2013 16.JPG"/>
          <p:cNvPicPr>
            <a:picLocks noGrp="1" noChangeAspect="1"/>
          </p:cNvPicPr>
          <p:nvPr>
            <p:ph type="pic" sz="quarter" idx="15"/>
          </p:nvPr>
        </p:nvPicPr>
        <p:blipFill>
          <a:blip r:embed="rId11"/>
          <a:srcRect l="33624" r="33624"/>
          <a:stretch>
            <a:fillRect/>
          </a:stretch>
        </p:blipFill>
        <p:spPr/>
      </p:pic>
      <p:pic>
        <p:nvPicPr>
          <p:cNvPr id="7" name="Picture 2" descr="GFC logo mid-res"/>
          <p:cNvPicPr>
            <a:picLocks noChangeAspect="1" noChangeArrowheads="1"/>
          </p:cNvPicPr>
          <p:nvPr/>
        </p:nvPicPr>
        <p:blipFill>
          <a:blip r:embed="rId12" cstate="print"/>
          <a:srcRect/>
          <a:stretch>
            <a:fillRect/>
          </a:stretch>
        </p:blipFill>
        <p:spPr bwMode="auto">
          <a:xfrm>
            <a:off x="4749012" y="5268956"/>
            <a:ext cx="1780997" cy="783824"/>
          </a:xfrm>
          <a:prstGeom prst="rect">
            <a:avLst/>
          </a:prstGeom>
          <a:noFill/>
          <a:ln w="9525">
            <a:noFill/>
            <a:miter lim="800000"/>
            <a:headEnd/>
            <a:tailEnd/>
          </a:ln>
        </p:spPr>
      </p:pic>
    </p:spTree>
    <p:extLst>
      <p:ext uri="{BB962C8B-B14F-4D97-AF65-F5344CB8AC3E}">
        <p14:creationId xmlns="" xmlns:p14="http://schemas.microsoft.com/office/powerpoint/2010/main" val="3148952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4286" y="4624668"/>
            <a:ext cx="4484914" cy="2233332"/>
          </a:xfrm>
        </p:spPr>
        <p:txBody>
          <a:bodyPr>
            <a:normAutofit/>
          </a:bodyPr>
          <a:lstStyle/>
          <a:p>
            <a:r>
              <a:rPr lang="en-US" dirty="0" smtClean="0">
                <a:solidFill>
                  <a:srgbClr val="C00000"/>
                </a:solidFill>
              </a:rPr>
              <a:t>Please write down three changes you can make that will improve M&amp;E for your organization.</a:t>
            </a:r>
            <a:endParaRPr lang="en-US" dirty="0">
              <a:solidFill>
                <a:srgbClr val="C00000"/>
              </a:solidFill>
            </a:endParaRPr>
          </a:p>
        </p:txBody>
      </p:sp>
      <p:pic>
        <p:nvPicPr>
          <p:cNvPr id="9" name="Picture Placeholder 8" descr="IMG_2791.JPG"/>
          <p:cNvPicPr>
            <a:picLocks noGrp="1" noChangeAspect="1"/>
          </p:cNvPicPr>
          <p:nvPr>
            <p:ph type="pic" sz="quarter" idx="12"/>
          </p:nvPr>
        </p:nvPicPr>
        <p:blipFill>
          <a:blip r:embed="rId3"/>
          <a:srcRect l="16355" r="16355"/>
          <a:stretch>
            <a:fillRect/>
          </a:stretch>
        </p:blipFill>
        <p:spPr/>
      </p:pic>
      <p:pic>
        <p:nvPicPr>
          <p:cNvPr id="10" name="Picture Placeholder 9" descr="IMG_4462.JPG"/>
          <p:cNvPicPr>
            <a:picLocks noGrp="1" noChangeAspect="1"/>
          </p:cNvPicPr>
          <p:nvPr>
            <p:ph type="pic" sz="quarter" idx="13"/>
          </p:nvPr>
        </p:nvPicPr>
        <p:blipFill>
          <a:blip r:embed="rId4"/>
          <a:srcRect l="12150" r="12150"/>
          <a:stretch>
            <a:fillRect/>
          </a:stretch>
        </p:blipFill>
        <p:spPr/>
      </p:pic>
      <p:sp>
        <p:nvSpPr>
          <p:cNvPr id="6" name="Text Placeholder 5"/>
          <p:cNvSpPr>
            <a:spLocks noGrp="1"/>
          </p:cNvSpPr>
          <p:nvPr>
            <p:ph type="body" sz="half" idx="2"/>
          </p:nvPr>
        </p:nvSpPr>
        <p:spPr>
          <a:xfrm>
            <a:off x="857250" y="228600"/>
            <a:ext cx="3497036" cy="3591799"/>
          </a:xfrm>
        </p:spPr>
        <p:txBody>
          <a:bodyPr/>
          <a:lstStyle/>
          <a:p>
            <a:r>
              <a:rPr lang="en-US" dirty="0" smtClean="0"/>
              <a:t>What Did You Learn?</a:t>
            </a:r>
          </a:p>
          <a:p>
            <a:r>
              <a:rPr lang="en-US" sz="3000" dirty="0" smtClean="0"/>
              <a:t>What changes can you make in your work today?</a:t>
            </a:r>
            <a:endParaRPr lang="en-US" sz="3000" dirty="0"/>
          </a:p>
        </p:txBody>
      </p:sp>
      <p:sp>
        <p:nvSpPr>
          <p:cNvPr id="7" name="Rounded Rectangular Callout 6"/>
          <p:cNvSpPr/>
          <p:nvPr/>
        </p:nvSpPr>
        <p:spPr>
          <a:xfrm>
            <a:off x="661885" y="3603009"/>
            <a:ext cx="1188045" cy="704685"/>
          </a:xfrm>
          <a:prstGeom prst="wedgeRoundRectCallout">
            <a:avLst>
              <a:gd name="adj1" fmla="val 41543"/>
              <a:gd name="adj2" fmla="val -98349"/>
              <a:gd name="adj3" fmla="val 16667"/>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Now You!</a:t>
            </a:r>
            <a:endParaRPr lang="en-US" dirty="0"/>
          </a:p>
        </p:txBody>
      </p:sp>
      <p:pic>
        <p:nvPicPr>
          <p:cNvPr id="8" name="Picture 2" descr="GFC logo mid-res"/>
          <p:cNvPicPr>
            <a:picLocks noChangeAspect="1" noChangeArrowheads="1"/>
          </p:cNvPicPr>
          <p:nvPr/>
        </p:nvPicPr>
        <p:blipFill>
          <a:blip r:embed="rId5" cstate="print"/>
          <a:srcRect/>
          <a:stretch>
            <a:fillRect/>
          </a:stretch>
        </p:blipFill>
        <p:spPr bwMode="auto">
          <a:xfrm>
            <a:off x="68933" y="5919240"/>
            <a:ext cx="1780997" cy="783824"/>
          </a:xfrm>
          <a:prstGeom prst="rect">
            <a:avLst/>
          </a:prstGeom>
          <a:noFill/>
          <a:ln w="9525">
            <a:noFill/>
            <a:miter lim="800000"/>
            <a:headEnd/>
            <a:tailEnd/>
          </a:ln>
        </p:spPr>
      </p:pic>
      <p:sp>
        <p:nvSpPr>
          <p:cNvPr id="11" name="TextBox 10"/>
          <p:cNvSpPr txBox="1"/>
          <p:nvPr/>
        </p:nvSpPr>
        <p:spPr>
          <a:xfrm>
            <a:off x="505911" y="4325191"/>
            <a:ext cx="1648872" cy="400110"/>
          </a:xfrm>
          <a:prstGeom prst="rect">
            <a:avLst/>
          </a:prstGeom>
          <a:noFill/>
        </p:spPr>
        <p:txBody>
          <a:bodyPr wrap="square" rtlCol="0">
            <a:spAutoFit/>
          </a:bodyPr>
          <a:lstStyle/>
          <a:p>
            <a:r>
              <a:rPr lang="en-US" sz="2000" dirty="0" smtClean="0">
                <a:solidFill>
                  <a:schemeClr val="accent1">
                    <a:lumMod val="75000"/>
                  </a:schemeClr>
                </a:solidFill>
              </a:rPr>
              <a:t>[5 minutes]</a:t>
            </a:r>
            <a:endParaRPr lang="en-US" sz="2000" dirty="0">
              <a:solidFill>
                <a:schemeClr val="accent1">
                  <a:lumMod val="75000"/>
                </a:schemeClr>
              </a:solidFill>
            </a:endParaRPr>
          </a:p>
        </p:txBody>
      </p:sp>
    </p:spTree>
    <p:extLst>
      <p:ext uri="{BB962C8B-B14F-4D97-AF65-F5344CB8AC3E}">
        <p14:creationId xmlns="" xmlns:p14="http://schemas.microsoft.com/office/powerpoint/2010/main" val="3835292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C00000"/>
                </a:solidFill>
              </a:rPr>
              <a:t>Thank you</a:t>
            </a:r>
            <a:endParaRPr lang="en-US" dirty="0">
              <a:solidFill>
                <a:srgbClr val="C00000"/>
              </a:solidFill>
            </a:endParaRPr>
          </a:p>
        </p:txBody>
      </p:sp>
      <p:sp>
        <p:nvSpPr>
          <p:cNvPr id="3" name="Subtitle 2"/>
          <p:cNvSpPr>
            <a:spLocks noGrp="1"/>
          </p:cNvSpPr>
          <p:nvPr>
            <p:ph type="subTitle" idx="1"/>
          </p:nvPr>
        </p:nvSpPr>
        <p:spPr/>
        <p:txBody>
          <a:bodyPr/>
          <a:lstStyle/>
          <a:p>
            <a:r>
              <a:rPr lang="en-US" dirty="0" smtClean="0"/>
              <a:t>Contact:  Sarah Ellison</a:t>
            </a:r>
          </a:p>
          <a:p>
            <a:r>
              <a:rPr lang="en-US" dirty="0" smtClean="0"/>
              <a:t>sellison@globalfundforchildren.org</a:t>
            </a:r>
            <a:endParaRPr lang="en-US" dirty="0"/>
          </a:p>
        </p:txBody>
      </p:sp>
      <p:sp>
        <p:nvSpPr>
          <p:cNvPr id="4" name="Rectangle 3">
            <a:hlinkClick r:id="rId3"/>
          </p:cNvPr>
          <p:cNvSpPr/>
          <p:nvPr/>
        </p:nvSpPr>
        <p:spPr>
          <a:xfrm>
            <a:off x="997857" y="1179286"/>
            <a:ext cx="2721429" cy="2485571"/>
          </a:xfrm>
          <a:prstGeom prst="rect">
            <a:avLst/>
          </a:prstGeom>
          <a:solidFill>
            <a:schemeClr val="accent6"/>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dirty="0"/>
              <a:t>Please take the follow-up survey!</a:t>
            </a:r>
          </a:p>
        </p:txBody>
      </p:sp>
      <p:pic>
        <p:nvPicPr>
          <p:cNvPr id="5" name="Picture 2" descr="GFC logo mid-res"/>
          <p:cNvPicPr>
            <a:picLocks noChangeAspect="1" noChangeArrowheads="1"/>
          </p:cNvPicPr>
          <p:nvPr/>
        </p:nvPicPr>
        <p:blipFill>
          <a:blip r:embed="rId4" cstate="print"/>
          <a:srcRect/>
          <a:stretch>
            <a:fillRect/>
          </a:stretch>
        </p:blipFill>
        <p:spPr bwMode="auto">
          <a:xfrm>
            <a:off x="245105" y="4624667"/>
            <a:ext cx="4250075" cy="1870475"/>
          </a:xfrm>
          <a:prstGeom prst="rect">
            <a:avLst/>
          </a:prstGeom>
          <a:noFill/>
          <a:ln w="9525">
            <a:noFill/>
            <a:miter lim="800000"/>
            <a:headEnd/>
            <a:tailEnd/>
          </a:ln>
        </p:spPr>
      </p:pic>
    </p:spTree>
    <p:extLst>
      <p:ext uri="{BB962C8B-B14F-4D97-AF65-F5344CB8AC3E}">
        <p14:creationId xmlns="" xmlns:p14="http://schemas.microsoft.com/office/powerpoint/2010/main" val="2613663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7541" y="642147"/>
            <a:ext cx="7556313" cy="1116106"/>
          </a:xfrm>
        </p:spPr>
        <p:txBody>
          <a:bodyPr/>
          <a:lstStyle/>
          <a:p>
            <a:r>
              <a:rPr lang="en-US" dirty="0" smtClean="0">
                <a:solidFill>
                  <a:srgbClr val="0F3661"/>
                </a:solidFill>
              </a:rPr>
              <a:t>What Is Monitoring &amp; Evaluation?</a:t>
            </a:r>
            <a:endParaRPr lang="en-US" dirty="0">
              <a:solidFill>
                <a:srgbClr val="0F3661"/>
              </a:solidFill>
            </a:endParaRPr>
          </a:p>
        </p:txBody>
      </p:sp>
      <p:sp>
        <p:nvSpPr>
          <p:cNvPr id="5" name="Text Placeholder 4"/>
          <p:cNvSpPr>
            <a:spLocks noGrp="1"/>
          </p:cNvSpPr>
          <p:nvPr>
            <p:ph type="body" idx="1"/>
          </p:nvPr>
        </p:nvSpPr>
        <p:spPr>
          <a:xfrm>
            <a:off x="497541" y="1758253"/>
            <a:ext cx="3657600" cy="635323"/>
          </a:xfrm>
        </p:spPr>
        <p:txBody>
          <a:bodyPr/>
          <a:lstStyle/>
          <a:p>
            <a:r>
              <a:rPr lang="en-US" sz="2500" dirty="0" smtClean="0"/>
              <a:t>Monitoring</a:t>
            </a:r>
            <a:endParaRPr lang="en-US" sz="2500" dirty="0"/>
          </a:p>
        </p:txBody>
      </p:sp>
      <p:sp>
        <p:nvSpPr>
          <p:cNvPr id="6" name="Text Placeholder 5"/>
          <p:cNvSpPr>
            <a:spLocks noGrp="1"/>
          </p:cNvSpPr>
          <p:nvPr>
            <p:ph type="body" sz="quarter" idx="3"/>
          </p:nvPr>
        </p:nvSpPr>
        <p:spPr>
          <a:xfrm>
            <a:off x="4399878" y="1758253"/>
            <a:ext cx="3657600" cy="635323"/>
          </a:xfrm>
        </p:spPr>
        <p:style>
          <a:lnRef idx="3">
            <a:schemeClr val="lt1"/>
          </a:lnRef>
          <a:fillRef idx="1">
            <a:schemeClr val="accent3"/>
          </a:fillRef>
          <a:effectRef idx="1">
            <a:schemeClr val="accent3"/>
          </a:effectRef>
          <a:fontRef idx="minor">
            <a:schemeClr val="lt1"/>
          </a:fontRef>
        </p:style>
        <p:txBody>
          <a:bodyPr/>
          <a:lstStyle/>
          <a:p>
            <a:r>
              <a:rPr lang="en-US" sz="2500" dirty="0" smtClean="0"/>
              <a:t>Evaluation</a:t>
            </a:r>
            <a:endParaRPr lang="en-US" sz="2500" dirty="0"/>
          </a:p>
        </p:txBody>
      </p:sp>
      <p:pic>
        <p:nvPicPr>
          <p:cNvPr id="7" name="Picture 2" descr="GFC logo mid-res"/>
          <p:cNvPicPr>
            <a:picLocks noChangeAspect="1" noChangeArrowheads="1"/>
          </p:cNvPicPr>
          <p:nvPr/>
        </p:nvPicPr>
        <p:blipFill>
          <a:blip r:embed="rId3" cstate="print"/>
          <a:srcRect/>
          <a:stretch>
            <a:fillRect/>
          </a:stretch>
        </p:blipFill>
        <p:spPr bwMode="auto">
          <a:xfrm>
            <a:off x="7363003" y="0"/>
            <a:ext cx="1780997" cy="783824"/>
          </a:xfrm>
          <a:prstGeom prst="rect">
            <a:avLst/>
          </a:prstGeom>
          <a:noFill/>
          <a:ln w="9525">
            <a:noFill/>
            <a:miter lim="800000"/>
            <a:headEnd/>
            <a:tailEnd/>
          </a:ln>
        </p:spPr>
      </p:pic>
      <p:sp>
        <p:nvSpPr>
          <p:cNvPr id="8" name="TextBox 7"/>
          <p:cNvSpPr txBox="1"/>
          <p:nvPr/>
        </p:nvSpPr>
        <p:spPr>
          <a:xfrm flipH="1">
            <a:off x="497541" y="2447365"/>
            <a:ext cx="3657600" cy="3170099"/>
          </a:xfrm>
          <a:prstGeom prst="rect">
            <a:avLst/>
          </a:prstGeom>
          <a:noFill/>
        </p:spPr>
        <p:txBody>
          <a:bodyPr wrap="square" rtlCol="0">
            <a:spAutoFit/>
          </a:bodyPr>
          <a:lstStyle/>
          <a:p>
            <a:pPr marL="285750" indent="-285750">
              <a:buFont typeface="Arial"/>
              <a:buChar char="•"/>
            </a:pPr>
            <a:r>
              <a:rPr lang="en-US" sz="2000" dirty="0"/>
              <a:t>An ongoing, continuous process of counting, tracking, and </a:t>
            </a:r>
            <a:r>
              <a:rPr lang="en-US" sz="2000" dirty="0" smtClean="0"/>
              <a:t>collecting </a:t>
            </a:r>
            <a:r>
              <a:rPr lang="en-US" sz="2000" dirty="0"/>
              <a:t>data</a:t>
            </a:r>
            <a:r>
              <a:rPr lang="en-US" sz="2000" dirty="0" smtClean="0"/>
              <a:t>.</a:t>
            </a:r>
          </a:p>
          <a:p>
            <a:pPr marL="285750" indent="-285750">
              <a:buFont typeface="Arial"/>
              <a:buChar char="•"/>
            </a:pPr>
            <a:endParaRPr lang="en-US" dirty="0"/>
          </a:p>
          <a:p>
            <a:r>
              <a:rPr lang="en-US" sz="1700" i="1" dirty="0" smtClean="0"/>
              <a:t>What are the things you can measure about your program? </a:t>
            </a:r>
            <a:endParaRPr lang="en-US" sz="1700" i="1" dirty="0"/>
          </a:p>
          <a:p>
            <a:endParaRPr lang="en-US" sz="1700" i="1" dirty="0" smtClean="0"/>
          </a:p>
          <a:p>
            <a:r>
              <a:rPr lang="en-US" sz="1700" i="1" dirty="0" smtClean="0"/>
              <a:t>For example, how many children completed a training on healthy lifestyles this month?</a:t>
            </a:r>
            <a:endParaRPr lang="en-US" sz="1700" i="1" dirty="0"/>
          </a:p>
        </p:txBody>
      </p:sp>
      <p:sp>
        <p:nvSpPr>
          <p:cNvPr id="9" name="TextBox 8"/>
          <p:cNvSpPr txBox="1"/>
          <p:nvPr/>
        </p:nvSpPr>
        <p:spPr>
          <a:xfrm>
            <a:off x="4399878" y="2539388"/>
            <a:ext cx="3654909" cy="4093428"/>
          </a:xfrm>
          <a:prstGeom prst="rect">
            <a:avLst/>
          </a:prstGeom>
          <a:noFill/>
        </p:spPr>
        <p:txBody>
          <a:bodyPr wrap="square" rtlCol="0">
            <a:spAutoFit/>
          </a:bodyPr>
          <a:lstStyle/>
          <a:p>
            <a:pPr marL="285750" indent="-285750">
              <a:buFont typeface="Arial"/>
              <a:buChar char="•"/>
            </a:pPr>
            <a:r>
              <a:rPr lang="en-US" sz="2000" dirty="0" smtClean="0"/>
              <a:t>A measure of the change that has taken place because of your program. Evaluation measures </a:t>
            </a:r>
            <a:r>
              <a:rPr lang="en-US" sz="2000" dirty="0"/>
              <a:t>how well </a:t>
            </a:r>
            <a:r>
              <a:rPr lang="en-US" sz="2000" dirty="0" smtClean="0"/>
              <a:t>you have met the program’s goals.</a:t>
            </a:r>
          </a:p>
          <a:p>
            <a:endParaRPr lang="en-US" sz="1000" dirty="0"/>
          </a:p>
          <a:p>
            <a:r>
              <a:rPr lang="en-US" sz="1700" i="1" dirty="0" smtClean="0"/>
              <a:t>Did your program help the people you thought it would help, or change what you were hoping to change? </a:t>
            </a:r>
          </a:p>
          <a:p>
            <a:endParaRPr lang="en-US" sz="1000" i="1" dirty="0"/>
          </a:p>
          <a:p>
            <a:r>
              <a:rPr lang="en-US" sz="1700" i="1" dirty="0" smtClean="0"/>
              <a:t>For example, are the children who completed a training on healthy lifestyles healthier</a:t>
            </a:r>
            <a:r>
              <a:rPr lang="en-US" i="1" dirty="0" smtClean="0"/>
              <a:t>?</a:t>
            </a:r>
            <a:endParaRPr lang="en-US" i="1" dirty="0"/>
          </a:p>
        </p:txBody>
      </p:sp>
    </p:spTree>
    <p:extLst>
      <p:ext uri="{BB962C8B-B14F-4D97-AF65-F5344CB8AC3E}">
        <p14:creationId xmlns="" xmlns:p14="http://schemas.microsoft.com/office/powerpoint/2010/main" val="3446803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991688"/>
            <a:ext cx="4038600" cy="1715720"/>
          </a:xfrm>
        </p:spPr>
        <p:txBody>
          <a:bodyPr>
            <a:normAutofit fontScale="90000"/>
          </a:bodyPr>
          <a:lstStyle/>
          <a:p>
            <a:r>
              <a:rPr lang="en-US" dirty="0" smtClean="0">
                <a:solidFill>
                  <a:srgbClr val="0F3661"/>
                </a:solidFill>
              </a:rPr>
              <a:t>Write down three ways your organization can benefit from monitoring and evaluation. </a:t>
            </a:r>
            <a:endParaRPr lang="en-US" dirty="0">
              <a:solidFill>
                <a:srgbClr val="0F3661"/>
              </a:solidFill>
            </a:endParaRPr>
          </a:p>
        </p:txBody>
      </p:sp>
      <p:sp>
        <p:nvSpPr>
          <p:cNvPr id="6" name="Text Placeholder 5"/>
          <p:cNvSpPr>
            <a:spLocks noGrp="1"/>
          </p:cNvSpPr>
          <p:nvPr>
            <p:ph type="body" sz="half" idx="2"/>
          </p:nvPr>
        </p:nvSpPr>
        <p:spPr>
          <a:xfrm>
            <a:off x="553565" y="374056"/>
            <a:ext cx="3826112" cy="2295883"/>
          </a:xfrm>
        </p:spPr>
        <p:txBody>
          <a:bodyPr/>
          <a:lstStyle/>
          <a:p>
            <a:r>
              <a:rPr lang="en-US" dirty="0" smtClean="0"/>
              <a:t>Why Monitoring &amp; Evaluation?</a:t>
            </a:r>
            <a:endParaRPr lang="en-US" dirty="0"/>
          </a:p>
        </p:txBody>
      </p:sp>
      <p:sp>
        <p:nvSpPr>
          <p:cNvPr id="7" name="Rounded Rectangular Callout 6"/>
          <p:cNvSpPr/>
          <p:nvPr/>
        </p:nvSpPr>
        <p:spPr>
          <a:xfrm>
            <a:off x="7737769" y="4035448"/>
            <a:ext cx="1188045" cy="704685"/>
          </a:xfrm>
          <a:prstGeom prst="wedgeRoundRectCallout">
            <a:avLst>
              <a:gd name="adj1" fmla="val 7946"/>
              <a:gd name="adj2" fmla="val 89597"/>
              <a:gd name="adj3" fmla="val 16667"/>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Now You!</a:t>
            </a:r>
            <a:endParaRPr lang="en-US" dirty="0"/>
          </a:p>
        </p:txBody>
      </p:sp>
      <p:pic>
        <p:nvPicPr>
          <p:cNvPr id="8" name="Picture 2" descr="GFC logo mid-res"/>
          <p:cNvPicPr>
            <a:picLocks noChangeAspect="1" noChangeArrowheads="1"/>
          </p:cNvPicPr>
          <p:nvPr/>
        </p:nvPicPr>
        <p:blipFill>
          <a:blip r:embed="rId3" cstate="print"/>
          <a:srcRect/>
          <a:stretch>
            <a:fillRect/>
          </a:stretch>
        </p:blipFill>
        <p:spPr bwMode="auto">
          <a:xfrm>
            <a:off x="0" y="6074176"/>
            <a:ext cx="1780997" cy="783824"/>
          </a:xfrm>
          <a:prstGeom prst="rect">
            <a:avLst/>
          </a:prstGeom>
          <a:noFill/>
          <a:ln w="9525">
            <a:noFill/>
            <a:miter lim="800000"/>
            <a:headEnd/>
            <a:tailEnd/>
          </a:ln>
        </p:spPr>
      </p:pic>
      <p:sp>
        <p:nvSpPr>
          <p:cNvPr id="9" name="TextBox 8"/>
          <p:cNvSpPr txBox="1"/>
          <p:nvPr/>
        </p:nvSpPr>
        <p:spPr>
          <a:xfrm>
            <a:off x="341077" y="4624667"/>
            <a:ext cx="4283311" cy="1708160"/>
          </a:xfrm>
          <a:prstGeom prst="rect">
            <a:avLst/>
          </a:prstGeom>
          <a:noFill/>
        </p:spPr>
        <p:txBody>
          <a:bodyPr wrap="square" rtlCol="0">
            <a:spAutoFit/>
          </a:bodyPr>
          <a:lstStyle/>
          <a:p>
            <a:r>
              <a:rPr lang="en-US" sz="1500" b="1" dirty="0"/>
              <a:t>M&amp;E helps you answer these questions:</a:t>
            </a:r>
            <a:endParaRPr lang="en-US" sz="1500" dirty="0"/>
          </a:p>
          <a:p>
            <a:r>
              <a:rPr lang="en-US" sz="1500" dirty="0" smtClean="0"/>
              <a:t>• Was </a:t>
            </a:r>
            <a:r>
              <a:rPr lang="en-US" sz="1500" dirty="0"/>
              <a:t>the program </a:t>
            </a:r>
            <a:r>
              <a:rPr lang="en-US" sz="1500" dirty="0" smtClean="0"/>
              <a:t>completed as </a:t>
            </a:r>
            <a:r>
              <a:rPr lang="en-US" sz="1500" dirty="0"/>
              <a:t>planned?</a:t>
            </a:r>
          </a:p>
          <a:p>
            <a:r>
              <a:rPr lang="en-US" sz="1500" dirty="0" smtClean="0"/>
              <a:t>• Did </a:t>
            </a:r>
            <a:r>
              <a:rPr lang="en-US" sz="1500" dirty="0"/>
              <a:t>the target population benefit from the </a:t>
            </a:r>
            <a:r>
              <a:rPr lang="en-US" sz="1500" dirty="0" smtClean="0"/>
              <a:t>program, </a:t>
            </a:r>
            <a:r>
              <a:rPr lang="en-US" sz="1500" dirty="0"/>
              <a:t>and at what cost?	</a:t>
            </a:r>
          </a:p>
          <a:p>
            <a:r>
              <a:rPr lang="en-US" sz="1500" dirty="0" smtClean="0"/>
              <a:t>• Which </a:t>
            </a:r>
            <a:r>
              <a:rPr lang="en-US" sz="1500" dirty="0"/>
              <a:t>program activities were most effective, and which were </a:t>
            </a:r>
            <a:r>
              <a:rPr lang="en-US" sz="1500" dirty="0" smtClean="0"/>
              <a:t>least effective</a:t>
            </a:r>
            <a:r>
              <a:rPr lang="en-US" sz="1500" dirty="0"/>
              <a:t>? </a:t>
            </a:r>
          </a:p>
          <a:p>
            <a:endParaRPr lang="en-US" sz="1500" dirty="0"/>
          </a:p>
        </p:txBody>
      </p:sp>
      <p:sp>
        <p:nvSpPr>
          <p:cNvPr id="10" name="TextBox 9"/>
          <p:cNvSpPr txBox="1"/>
          <p:nvPr/>
        </p:nvSpPr>
        <p:spPr>
          <a:xfrm>
            <a:off x="4624388" y="728809"/>
            <a:ext cx="2039289" cy="1246495"/>
          </a:xfrm>
          <a:prstGeom prst="rect">
            <a:avLst/>
          </a:prstGeom>
          <a:noFill/>
        </p:spPr>
        <p:txBody>
          <a:bodyPr wrap="square" rtlCol="0">
            <a:spAutoFit/>
          </a:bodyPr>
          <a:lstStyle/>
          <a:p>
            <a:pPr algn="ctr"/>
            <a:r>
              <a:rPr lang="en-US" sz="2500" dirty="0" smtClean="0"/>
              <a:t>Use resources well.</a:t>
            </a:r>
            <a:endParaRPr lang="en-US" sz="2500" dirty="0"/>
          </a:p>
        </p:txBody>
      </p:sp>
      <p:sp>
        <p:nvSpPr>
          <p:cNvPr id="11" name="TextBox 10"/>
          <p:cNvSpPr txBox="1"/>
          <p:nvPr/>
        </p:nvSpPr>
        <p:spPr>
          <a:xfrm>
            <a:off x="6820549" y="2398794"/>
            <a:ext cx="2039289" cy="1631216"/>
          </a:xfrm>
          <a:prstGeom prst="rect">
            <a:avLst/>
          </a:prstGeom>
          <a:noFill/>
        </p:spPr>
        <p:txBody>
          <a:bodyPr wrap="square" rtlCol="0">
            <a:spAutoFit/>
          </a:bodyPr>
          <a:lstStyle/>
          <a:p>
            <a:pPr algn="ctr"/>
            <a:r>
              <a:rPr lang="en-US" sz="2500" dirty="0" smtClean="0"/>
              <a:t>Make good decisions for project changes.</a:t>
            </a:r>
            <a:endParaRPr lang="en-US" sz="2500" dirty="0"/>
          </a:p>
        </p:txBody>
      </p:sp>
      <p:sp>
        <p:nvSpPr>
          <p:cNvPr id="12" name="TextBox 11"/>
          <p:cNvSpPr txBox="1"/>
          <p:nvPr/>
        </p:nvSpPr>
        <p:spPr>
          <a:xfrm>
            <a:off x="6998805" y="4664449"/>
            <a:ext cx="1648872" cy="400110"/>
          </a:xfrm>
          <a:prstGeom prst="rect">
            <a:avLst/>
          </a:prstGeom>
          <a:noFill/>
        </p:spPr>
        <p:txBody>
          <a:bodyPr wrap="square" rtlCol="0">
            <a:spAutoFit/>
          </a:bodyPr>
          <a:lstStyle/>
          <a:p>
            <a:r>
              <a:rPr lang="en-US" sz="2000" dirty="0" smtClean="0">
                <a:solidFill>
                  <a:schemeClr val="accent1">
                    <a:lumMod val="75000"/>
                  </a:schemeClr>
                </a:solidFill>
              </a:rPr>
              <a:t>[2 minutes]</a:t>
            </a:r>
            <a:endParaRPr lang="en-US" sz="2000" dirty="0">
              <a:solidFill>
                <a:schemeClr val="accent1">
                  <a:lumMod val="75000"/>
                </a:schemeClr>
              </a:solidFill>
            </a:endParaRPr>
          </a:p>
        </p:txBody>
      </p:sp>
    </p:spTree>
    <p:extLst>
      <p:ext uri="{BB962C8B-B14F-4D97-AF65-F5344CB8AC3E}">
        <p14:creationId xmlns="" xmlns:p14="http://schemas.microsoft.com/office/powerpoint/2010/main" val="2274009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97662" y="0"/>
            <a:ext cx="2287580" cy="4985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62813" y="4701545"/>
            <a:ext cx="424829" cy="28436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591" y="208418"/>
            <a:ext cx="8366818" cy="601686"/>
          </a:xfrm>
        </p:spPr>
        <p:txBody>
          <a:bodyPr anchor="b">
            <a:normAutofit/>
          </a:bodyPr>
          <a:lstStyle/>
          <a:p>
            <a:pPr algn="ctr"/>
            <a:r>
              <a:rPr lang="en-US" sz="3000" dirty="0" smtClean="0">
                <a:solidFill>
                  <a:srgbClr val="0F3661"/>
                </a:solidFill>
              </a:rPr>
              <a:t>Two Types of Evaluation</a:t>
            </a:r>
            <a:endParaRPr lang="en-US" sz="3000" dirty="0">
              <a:solidFill>
                <a:srgbClr val="0F3661"/>
              </a:solidFill>
            </a:endParaRPr>
          </a:p>
        </p:txBody>
      </p:sp>
      <p:pic>
        <p:nvPicPr>
          <p:cNvPr id="7" name="Picture 2" descr="GFC logo mid-res"/>
          <p:cNvPicPr>
            <a:picLocks noChangeAspect="1" noChangeArrowheads="1"/>
          </p:cNvPicPr>
          <p:nvPr/>
        </p:nvPicPr>
        <p:blipFill>
          <a:blip r:embed="rId3" cstate="print"/>
          <a:srcRect/>
          <a:stretch>
            <a:fillRect/>
          </a:stretch>
        </p:blipFill>
        <p:spPr bwMode="auto">
          <a:xfrm>
            <a:off x="0" y="6074176"/>
            <a:ext cx="1780997" cy="783824"/>
          </a:xfrm>
          <a:prstGeom prst="rect">
            <a:avLst/>
          </a:prstGeom>
          <a:noFill/>
          <a:ln w="9525">
            <a:noFill/>
            <a:miter lim="800000"/>
            <a:headEnd/>
            <a:tailEnd/>
          </a:ln>
        </p:spPr>
      </p:pic>
      <p:grpSp>
        <p:nvGrpSpPr>
          <p:cNvPr id="12" name="Group 11"/>
          <p:cNvGrpSpPr/>
          <p:nvPr/>
        </p:nvGrpSpPr>
        <p:grpSpPr>
          <a:xfrm>
            <a:off x="162813" y="1173144"/>
            <a:ext cx="8822429" cy="4782614"/>
            <a:chOff x="162813" y="244202"/>
            <a:chExt cx="8822429" cy="4782614"/>
          </a:xfrm>
        </p:grpSpPr>
        <p:sp>
          <p:nvSpPr>
            <p:cNvPr id="6" name="TextBox 5"/>
            <p:cNvSpPr txBox="1"/>
            <p:nvPr/>
          </p:nvSpPr>
          <p:spPr>
            <a:xfrm>
              <a:off x="162813" y="449551"/>
              <a:ext cx="6534849" cy="4247317"/>
            </a:xfrm>
            <a:prstGeom prst="rect">
              <a:avLst/>
            </a:prstGeom>
            <a:noFill/>
          </p:spPr>
          <p:txBody>
            <a:bodyPr wrap="square" rtlCol="0">
              <a:spAutoFit/>
            </a:bodyPr>
            <a:lstStyle/>
            <a:p>
              <a:endParaRPr lang="en-US" b="1" dirty="0" smtClean="0">
                <a:solidFill>
                  <a:srgbClr val="C00000"/>
                </a:solidFill>
              </a:endParaRPr>
            </a:p>
            <a:p>
              <a:r>
                <a:rPr lang="en-US" b="1" dirty="0" smtClean="0">
                  <a:solidFill>
                    <a:srgbClr val="C00000"/>
                  </a:solidFill>
                </a:rPr>
                <a:t>Formative</a:t>
              </a:r>
              <a:r>
                <a:rPr lang="en-US" dirty="0" smtClean="0"/>
                <a:t>: </a:t>
              </a:r>
              <a:r>
                <a:rPr lang="en-US" dirty="0"/>
                <a:t>A </a:t>
              </a:r>
              <a:r>
                <a:rPr lang="en-US" i="1" dirty="0"/>
                <a:t>formative evaluation</a:t>
              </a:r>
              <a:r>
                <a:rPr lang="en-US" dirty="0"/>
                <a:t> </a:t>
              </a:r>
              <a:r>
                <a:rPr lang="en-US" dirty="0" smtClean="0"/>
                <a:t>is </a:t>
              </a:r>
              <a:r>
                <a:rPr lang="en-US" dirty="0"/>
                <a:t>a method for </a:t>
              </a:r>
              <a:r>
                <a:rPr lang="en-US" dirty="0" smtClean="0"/>
                <a:t>evaluating a </a:t>
              </a:r>
              <a:r>
                <a:rPr lang="en-US" dirty="0"/>
                <a:t>program while the program activities are </a:t>
              </a:r>
              <a:r>
                <a:rPr lang="en-US" dirty="0" smtClean="0"/>
                <a:t>in progress. </a:t>
              </a:r>
              <a:r>
                <a:rPr lang="en-US" dirty="0"/>
                <a:t>This </a:t>
              </a:r>
              <a:r>
                <a:rPr lang="en-US" dirty="0" smtClean="0"/>
                <a:t>kind </a:t>
              </a:r>
              <a:r>
                <a:rPr lang="en-US" dirty="0"/>
                <a:t>of </a:t>
              </a:r>
              <a:r>
                <a:rPr lang="en-US" dirty="0" smtClean="0"/>
                <a:t>evaluation </a:t>
              </a:r>
              <a:r>
                <a:rPr lang="en-US" dirty="0"/>
                <a:t>focuses </a:t>
              </a:r>
              <a:r>
                <a:rPr lang="en-US" dirty="0" smtClean="0"/>
                <a:t>on the process of implementation. </a:t>
              </a:r>
              <a:endParaRPr lang="en-US" dirty="0"/>
            </a:p>
            <a:p>
              <a:r>
                <a:rPr lang="en-US" dirty="0"/>
                <a:t>	</a:t>
              </a:r>
              <a:r>
                <a:rPr lang="en-US" b="1" dirty="0" smtClean="0"/>
                <a:t>When Used</a:t>
              </a:r>
              <a:r>
                <a:rPr lang="en-US" dirty="0" smtClean="0"/>
                <a:t>: During the program or project</a:t>
              </a:r>
            </a:p>
            <a:p>
              <a:r>
                <a:rPr lang="en-US" dirty="0"/>
                <a:t>	</a:t>
              </a:r>
              <a:r>
                <a:rPr lang="en-US" b="1" dirty="0" smtClean="0"/>
                <a:t>What It Tells Us</a:t>
              </a:r>
              <a:r>
                <a:rPr lang="en-US" dirty="0" smtClean="0"/>
                <a:t>: How well the program is being 						implemented</a:t>
              </a:r>
            </a:p>
            <a:p>
              <a:endParaRPr lang="en-US" dirty="0" smtClean="0"/>
            </a:p>
            <a:p>
              <a:endParaRPr lang="en-US" dirty="0"/>
            </a:p>
            <a:p>
              <a:r>
                <a:rPr lang="en-US" b="1" dirty="0" smtClean="0">
                  <a:solidFill>
                    <a:schemeClr val="accent6"/>
                  </a:solidFill>
                </a:rPr>
                <a:t>Summative</a:t>
              </a:r>
              <a:r>
                <a:rPr lang="en-US" dirty="0" smtClean="0"/>
                <a:t>: </a:t>
              </a:r>
              <a:r>
                <a:rPr lang="en-US" dirty="0"/>
                <a:t>A </a:t>
              </a:r>
              <a:r>
                <a:rPr lang="en-US" i="1" dirty="0"/>
                <a:t>summative evaluation</a:t>
              </a:r>
              <a:r>
                <a:rPr lang="en-US" dirty="0"/>
                <a:t> </a:t>
              </a:r>
              <a:r>
                <a:rPr lang="en-US" dirty="0" smtClean="0"/>
                <a:t>is </a:t>
              </a:r>
              <a:r>
                <a:rPr lang="en-US" dirty="0"/>
                <a:t>a method </a:t>
              </a:r>
              <a:r>
                <a:rPr lang="en-US" dirty="0" smtClean="0"/>
                <a:t>for assessing the success of a </a:t>
              </a:r>
              <a:r>
                <a:rPr lang="en-US" dirty="0"/>
                <a:t>program at the end of the program </a:t>
              </a:r>
              <a:r>
                <a:rPr lang="en-US" dirty="0" smtClean="0"/>
                <a:t>activities. </a:t>
              </a:r>
              <a:r>
                <a:rPr lang="en-US" dirty="0"/>
                <a:t>The focus is on the </a:t>
              </a:r>
              <a:r>
                <a:rPr lang="en-US" dirty="0" smtClean="0"/>
                <a:t>outcome. </a:t>
              </a:r>
            </a:p>
            <a:p>
              <a:r>
                <a:rPr lang="en-US" dirty="0"/>
                <a:t>	</a:t>
              </a:r>
              <a:r>
                <a:rPr lang="en-US" b="1" dirty="0" smtClean="0"/>
                <a:t>When Used</a:t>
              </a:r>
              <a:r>
                <a:rPr lang="en-US" dirty="0" smtClean="0"/>
                <a:t>: At the end of a program</a:t>
              </a:r>
            </a:p>
            <a:p>
              <a:r>
                <a:rPr lang="en-US" dirty="0"/>
                <a:t>	</a:t>
              </a:r>
              <a:r>
                <a:rPr lang="en-US" b="1" dirty="0" smtClean="0"/>
                <a:t>What It Tells Us</a:t>
              </a:r>
              <a:r>
                <a:rPr lang="en-US" dirty="0" smtClean="0"/>
                <a:t>: If the objectives were achieved</a:t>
              </a:r>
            </a:p>
            <a:p>
              <a:r>
                <a:rPr lang="en-US" dirty="0"/>
                <a:t>	</a:t>
              </a:r>
            </a:p>
          </p:txBody>
        </p:sp>
        <p:sp>
          <p:nvSpPr>
            <p:cNvPr id="10" name="Rectangle 9"/>
            <p:cNvSpPr/>
            <p:nvPr/>
          </p:nvSpPr>
          <p:spPr>
            <a:xfrm>
              <a:off x="6697662" y="244202"/>
              <a:ext cx="2287580" cy="231510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697662" y="2711709"/>
              <a:ext cx="2287580" cy="231510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6935845" y="1940660"/>
            <a:ext cx="1807227" cy="477054"/>
          </a:xfrm>
          <a:prstGeom prst="rect">
            <a:avLst/>
          </a:prstGeom>
          <a:noFill/>
        </p:spPr>
        <p:txBody>
          <a:bodyPr wrap="square" rtlCol="0">
            <a:spAutoFit/>
          </a:bodyPr>
          <a:lstStyle/>
          <a:p>
            <a:pPr algn="ctr"/>
            <a:r>
              <a:rPr lang="en-US" sz="2500" dirty="0" smtClean="0">
                <a:solidFill>
                  <a:schemeClr val="accent6"/>
                </a:solidFill>
              </a:rPr>
              <a:t>Formative</a:t>
            </a:r>
            <a:endParaRPr lang="en-US" sz="2500" dirty="0">
              <a:solidFill>
                <a:schemeClr val="accent6"/>
              </a:solidFill>
            </a:endParaRPr>
          </a:p>
        </p:txBody>
      </p:sp>
      <p:sp>
        <p:nvSpPr>
          <p:cNvPr id="9" name="TextBox 8"/>
          <p:cNvSpPr txBox="1"/>
          <p:nvPr/>
        </p:nvSpPr>
        <p:spPr>
          <a:xfrm>
            <a:off x="6935845" y="4463018"/>
            <a:ext cx="1807227" cy="477054"/>
          </a:xfrm>
          <a:prstGeom prst="rect">
            <a:avLst/>
          </a:prstGeom>
          <a:noFill/>
        </p:spPr>
        <p:txBody>
          <a:bodyPr wrap="square" rtlCol="0">
            <a:spAutoFit/>
          </a:bodyPr>
          <a:lstStyle/>
          <a:p>
            <a:pPr algn="ctr"/>
            <a:r>
              <a:rPr lang="en-US" sz="2500" dirty="0" smtClean="0">
                <a:solidFill>
                  <a:schemeClr val="accent6"/>
                </a:solidFill>
              </a:rPr>
              <a:t>Summative</a:t>
            </a:r>
            <a:endParaRPr lang="en-US" sz="2500" dirty="0">
              <a:solidFill>
                <a:schemeClr val="accent6"/>
              </a:solidFill>
            </a:endParaRPr>
          </a:p>
        </p:txBody>
      </p:sp>
    </p:spTree>
    <p:extLst>
      <p:ext uri="{BB962C8B-B14F-4D97-AF65-F5344CB8AC3E}">
        <p14:creationId xmlns:p14="http://schemas.microsoft.com/office/powerpoint/2010/main" xmlns="" val="1884291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51027" y="0"/>
            <a:ext cx="1448333" cy="6685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4982" y="1078086"/>
            <a:ext cx="2069934" cy="2064382"/>
          </a:xfrm>
        </p:spPr>
        <p:txBody>
          <a:bodyPr anchor="t">
            <a:noAutofit/>
          </a:bodyPr>
          <a:lstStyle/>
          <a:p>
            <a:pPr algn="ctr"/>
            <a:r>
              <a:rPr lang="en-US" sz="3400" dirty="0" smtClean="0">
                <a:solidFill>
                  <a:schemeClr val="tx2">
                    <a:lumMod val="90000"/>
                    <a:lumOff val="10000"/>
                  </a:schemeClr>
                </a:solidFill>
              </a:rPr>
              <a:t>Key Words to Know</a:t>
            </a:r>
            <a:endParaRPr lang="en-US" sz="3400" dirty="0">
              <a:solidFill>
                <a:schemeClr val="tx2">
                  <a:lumMod val="90000"/>
                  <a:lumOff val="10000"/>
                </a:schemeClr>
              </a:solidFill>
            </a:endParaRPr>
          </a:p>
        </p:txBody>
      </p:sp>
      <p:sp>
        <p:nvSpPr>
          <p:cNvPr id="3" name="Content Placeholder 2"/>
          <p:cNvSpPr>
            <a:spLocks noGrp="1"/>
          </p:cNvSpPr>
          <p:nvPr>
            <p:ph idx="1"/>
          </p:nvPr>
        </p:nvSpPr>
        <p:spPr>
          <a:xfrm>
            <a:off x="2626411" y="113484"/>
            <a:ext cx="6139763" cy="6571814"/>
          </a:xfrm>
        </p:spPr>
        <p:txBody>
          <a:bodyPr>
            <a:normAutofit fontScale="85000" lnSpcReduction="20000"/>
          </a:bodyPr>
          <a:lstStyle/>
          <a:p>
            <a:r>
              <a:rPr lang="en-US" sz="1500" b="1" dirty="0" smtClean="0"/>
              <a:t>Input:</a:t>
            </a:r>
            <a:r>
              <a:rPr lang="en-US" sz="1500" dirty="0" smtClean="0"/>
              <a:t> Funds</a:t>
            </a:r>
            <a:r>
              <a:rPr lang="en-US" sz="1500" dirty="0"/>
              <a:t>, technical assistance, and other resources </a:t>
            </a:r>
            <a:r>
              <a:rPr lang="en-US" sz="1500" dirty="0" smtClean="0"/>
              <a:t>needed </a:t>
            </a:r>
            <a:r>
              <a:rPr lang="en-US" sz="1500" dirty="0"/>
              <a:t>to complete a </a:t>
            </a:r>
            <a:r>
              <a:rPr lang="en-US" sz="1500" dirty="0" smtClean="0"/>
              <a:t>project. </a:t>
            </a:r>
          </a:p>
          <a:p>
            <a:r>
              <a:rPr lang="en-US" sz="1500" b="1" dirty="0" smtClean="0"/>
              <a:t>Activity:</a:t>
            </a:r>
            <a:r>
              <a:rPr lang="en-US" sz="1500" dirty="0" smtClean="0"/>
              <a:t> Actions taken or work performed in a project to produce specific outputs by using inputs.</a:t>
            </a:r>
          </a:p>
          <a:p>
            <a:r>
              <a:rPr lang="en-US" sz="1500" b="1" dirty="0" smtClean="0"/>
              <a:t>Output:</a:t>
            </a:r>
            <a:r>
              <a:rPr lang="en-US" sz="1500" dirty="0" smtClean="0"/>
              <a:t> </a:t>
            </a:r>
            <a:r>
              <a:rPr lang="en-US" sz="1500" dirty="0"/>
              <a:t>The tangible (easily measurable, practical), </a:t>
            </a:r>
            <a:r>
              <a:rPr lang="en-US" sz="1500" dirty="0" smtClean="0"/>
              <a:t>immediate, </a:t>
            </a:r>
            <a:r>
              <a:rPr lang="en-US" sz="1500" dirty="0"/>
              <a:t>and intended results to be produced through management of inputs</a:t>
            </a:r>
            <a:r>
              <a:rPr lang="en-US" sz="1500" dirty="0" smtClean="0"/>
              <a:t>.</a:t>
            </a:r>
          </a:p>
          <a:p>
            <a:r>
              <a:rPr lang="en-US" sz="1500" b="1" dirty="0" smtClean="0"/>
              <a:t>Outcome:</a:t>
            </a:r>
            <a:r>
              <a:rPr lang="en-US" sz="1500" dirty="0" smtClean="0"/>
              <a:t> </a:t>
            </a:r>
            <a:r>
              <a:rPr lang="en-US" sz="1500" dirty="0"/>
              <a:t>The </a:t>
            </a:r>
            <a:r>
              <a:rPr lang="en-US" sz="1500" i="1" dirty="0"/>
              <a:t>intermediate</a:t>
            </a:r>
            <a:r>
              <a:rPr lang="en-US" sz="1500" dirty="0"/>
              <a:t> effects, often behavioral, resulting directly from project </a:t>
            </a:r>
            <a:r>
              <a:rPr lang="en-US" sz="1500" dirty="0" smtClean="0"/>
              <a:t>outputs.</a:t>
            </a:r>
          </a:p>
          <a:p>
            <a:r>
              <a:rPr lang="en-US" sz="1500" b="1" dirty="0" smtClean="0"/>
              <a:t>Impact:</a:t>
            </a:r>
            <a:r>
              <a:rPr lang="en-US" sz="1500" dirty="0" smtClean="0"/>
              <a:t> </a:t>
            </a:r>
            <a:r>
              <a:rPr lang="en-US" sz="1500" dirty="0"/>
              <a:t>Changes in the condition of the people who benefit from your </a:t>
            </a:r>
            <a:r>
              <a:rPr lang="en-US" sz="1500" dirty="0" smtClean="0"/>
              <a:t>work, particularly changes reflecting </a:t>
            </a:r>
            <a:r>
              <a:rPr lang="en-US" sz="1500" dirty="0"/>
              <a:t>the goal of the </a:t>
            </a:r>
            <a:r>
              <a:rPr lang="en-US" sz="1500" dirty="0" smtClean="0"/>
              <a:t>project.</a:t>
            </a:r>
          </a:p>
          <a:p>
            <a:r>
              <a:rPr lang="en-US" sz="1500" b="1" dirty="0" smtClean="0"/>
              <a:t>Indicator: </a:t>
            </a:r>
            <a:r>
              <a:rPr lang="en-US" sz="1500" dirty="0" smtClean="0"/>
              <a:t>A variable that measures a single aspect of the project that is directly related to the program’s objectives. </a:t>
            </a:r>
          </a:p>
          <a:p>
            <a:r>
              <a:rPr lang="en-US" sz="1500" b="1" dirty="0" smtClean="0"/>
              <a:t>Stakeholders:</a:t>
            </a:r>
            <a:r>
              <a:rPr lang="en-US" sz="1500" dirty="0" smtClean="0"/>
              <a:t> Individuals or organizations associated with or affected by a project. </a:t>
            </a:r>
          </a:p>
          <a:p>
            <a:r>
              <a:rPr lang="en-US" sz="1500" b="1" dirty="0" smtClean="0"/>
              <a:t>Baseline </a:t>
            </a:r>
            <a:r>
              <a:rPr lang="en-US" sz="1500" b="1" dirty="0"/>
              <a:t>information: </a:t>
            </a:r>
            <a:r>
              <a:rPr lang="en-US" sz="1500" dirty="0"/>
              <a:t>Information collected at the initial stages of a project that provides a basis for measuring </a:t>
            </a:r>
            <a:r>
              <a:rPr lang="en-US" sz="1500" dirty="0" smtClean="0"/>
              <a:t>progress.</a:t>
            </a:r>
            <a:endParaRPr lang="en-US" sz="1500" dirty="0"/>
          </a:p>
          <a:p>
            <a:r>
              <a:rPr lang="en-US" sz="1500" b="1" dirty="0"/>
              <a:t>Beneficiaries: </a:t>
            </a:r>
            <a:r>
              <a:rPr lang="en-US" sz="1500" dirty="0"/>
              <a:t>The individuals, </a:t>
            </a:r>
            <a:r>
              <a:rPr lang="en-US" sz="1500" dirty="0" smtClean="0"/>
              <a:t>groups, </a:t>
            </a:r>
            <a:r>
              <a:rPr lang="en-US" sz="1500" dirty="0"/>
              <a:t>or organizations </a:t>
            </a:r>
            <a:r>
              <a:rPr lang="en-US" sz="1500" dirty="0" smtClean="0"/>
              <a:t>that </a:t>
            </a:r>
            <a:r>
              <a:rPr lang="en-US" sz="1500" dirty="0"/>
              <a:t>benefit directly or indirectly from the </a:t>
            </a:r>
            <a:r>
              <a:rPr lang="en-US" sz="1500" dirty="0" smtClean="0"/>
              <a:t>intervention</a:t>
            </a:r>
            <a:r>
              <a:rPr lang="en-US" sz="1500" dirty="0"/>
              <a:t>. </a:t>
            </a:r>
            <a:r>
              <a:rPr lang="en-US" sz="1500" dirty="0" smtClean="0"/>
              <a:t>The </a:t>
            </a:r>
            <a:r>
              <a:rPr lang="en-US" sz="1500" dirty="0"/>
              <a:t>main intended beneficiaries of a project are </a:t>
            </a:r>
            <a:r>
              <a:rPr lang="en-US" sz="1500" dirty="0" smtClean="0"/>
              <a:t>sometimes called </a:t>
            </a:r>
            <a:r>
              <a:rPr lang="en-US" sz="1500" dirty="0"/>
              <a:t>primary </a:t>
            </a:r>
            <a:r>
              <a:rPr lang="en-US" sz="1500" dirty="0" smtClean="0"/>
              <a:t>stakeholders.</a:t>
            </a:r>
          </a:p>
          <a:p>
            <a:r>
              <a:rPr lang="en-US" sz="1500" b="1" dirty="0" smtClean="0"/>
              <a:t>Qualitative</a:t>
            </a:r>
            <a:r>
              <a:rPr lang="en-US" sz="1500" b="1" dirty="0"/>
              <a:t>:</a:t>
            </a:r>
            <a:r>
              <a:rPr lang="en-US" sz="1500" dirty="0"/>
              <a:t> Something that is not </a:t>
            </a:r>
            <a:r>
              <a:rPr lang="en-US" sz="1500" dirty="0" smtClean="0"/>
              <a:t>summarized </a:t>
            </a:r>
            <a:r>
              <a:rPr lang="en-US" sz="1500" dirty="0"/>
              <a:t>in numerical form. Qualitative data normally </a:t>
            </a:r>
            <a:r>
              <a:rPr lang="en-US" sz="1500" dirty="0" smtClean="0"/>
              <a:t>describes people’s </a:t>
            </a:r>
            <a:r>
              <a:rPr lang="en-US" sz="1500" dirty="0"/>
              <a:t>knowledge, </a:t>
            </a:r>
            <a:r>
              <a:rPr lang="en-US" sz="1500" dirty="0" smtClean="0"/>
              <a:t>attitudes, </a:t>
            </a:r>
            <a:r>
              <a:rPr lang="en-US" sz="1500" dirty="0"/>
              <a:t>or </a:t>
            </a:r>
            <a:r>
              <a:rPr lang="en-US" sz="1500" dirty="0" smtClean="0"/>
              <a:t>behaviors.</a:t>
            </a:r>
            <a:endParaRPr lang="en-US" sz="1500" dirty="0"/>
          </a:p>
          <a:p>
            <a:r>
              <a:rPr lang="en-US" sz="1500" b="1" dirty="0"/>
              <a:t>Quantitative:</a:t>
            </a:r>
            <a:r>
              <a:rPr lang="en-US" sz="1500" dirty="0"/>
              <a:t> Something </a:t>
            </a:r>
            <a:r>
              <a:rPr lang="en-US" sz="1500" dirty="0" smtClean="0"/>
              <a:t>that is measured, measurable </a:t>
            </a:r>
            <a:r>
              <a:rPr lang="en-US" sz="1500" dirty="0"/>
              <a:t>by, or concerned </a:t>
            </a:r>
            <a:r>
              <a:rPr lang="en-US" sz="1500" dirty="0" smtClean="0"/>
              <a:t>with </a:t>
            </a:r>
            <a:r>
              <a:rPr lang="en-US" sz="1500" dirty="0"/>
              <a:t>quantity and </a:t>
            </a:r>
            <a:r>
              <a:rPr lang="en-US" sz="1500" dirty="0" smtClean="0"/>
              <a:t>is expressed </a:t>
            </a:r>
            <a:r>
              <a:rPr lang="en-US" sz="1500" dirty="0"/>
              <a:t>in </a:t>
            </a:r>
            <a:r>
              <a:rPr lang="en-US" sz="1500" dirty="0" smtClean="0"/>
              <a:t>numbers.</a:t>
            </a:r>
            <a:endParaRPr lang="en-US" sz="1500" dirty="0"/>
          </a:p>
          <a:p>
            <a:endParaRPr lang="en-US" dirty="0" smtClean="0"/>
          </a:p>
        </p:txBody>
      </p:sp>
      <p:pic>
        <p:nvPicPr>
          <p:cNvPr id="5" name="Picture 2" descr="GFC logo mid-res"/>
          <p:cNvPicPr>
            <a:picLocks noChangeAspect="1" noChangeArrowheads="1"/>
          </p:cNvPicPr>
          <p:nvPr/>
        </p:nvPicPr>
        <p:blipFill>
          <a:blip r:embed="rId3" cstate="print"/>
          <a:srcRect/>
          <a:stretch>
            <a:fillRect/>
          </a:stretch>
        </p:blipFill>
        <p:spPr bwMode="auto">
          <a:xfrm>
            <a:off x="434013" y="5734251"/>
            <a:ext cx="1780997" cy="783824"/>
          </a:xfrm>
          <a:prstGeom prst="rect">
            <a:avLst/>
          </a:prstGeom>
          <a:noFill/>
          <a:ln w="9525">
            <a:noFill/>
            <a:miter lim="800000"/>
            <a:headEnd/>
            <a:tailEnd/>
          </a:ln>
        </p:spPr>
      </p:pic>
      <p:pic>
        <p:nvPicPr>
          <p:cNvPr id="8" name="Picture 7" descr="the log frame tree.PNG"/>
          <p:cNvPicPr>
            <a:picLocks noChangeAspect="1"/>
          </p:cNvPicPr>
          <p:nvPr/>
        </p:nvPicPr>
        <p:blipFill>
          <a:blip r:embed="rId4"/>
          <a:srcRect l="21670" t="15092" r="24698"/>
          <a:stretch>
            <a:fillRect/>
          </a:stretch>
        </p:blipFill>
        <p:spPr>
          <a:xfrm>
            <a:off x="434013" y="3542483"/>
            <a:ext cx="1780997" cy="2075393"/>
          </a:xfrm>
          <a:prstGeom prst="rect">
            <a:avLst/>
          </a:prstGeom>
        </p:spPr>
      </p:pic>
      <p:sp>
        <p:nvSpPr>
          <p:cNvPr id="7" name="Rectangle 6"/>
          <p:cNvSpPr/>
          <p:nvPr/>
        </p:nvSpPr>
        <p:spPr>
          <a:xfrm>
            <a:off x="2626411" y="1736333"/>
            <a:ext cx="6139763" cy="626723"/>
          </a:xfrm>
          <a:prstGeom prst="rect">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31638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697662" y="113961"/>
            <a:ext cx="2240786" cy="439053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6" name="Table 5"/>
          <p:cNvGraphicFramePr>
            <a:graphicFrameLocks noGrp="1"/>
          </p:cNvGraphicFramePr>
          <p:nvPr>
            <p:extLst/>
          </p:nvPr>
        </p:nvGraphicFramePr>
        <p:xfrm>
          <a:off x="65124" y="1500180"/>
          <a:ext cx="1447800" cy="4159250"/>
        </p:xfrm>
        <a:graphic>
          <a:graphicData uri="http://schemas.openxmlformats.org/drawingml/2006/table">
            <a:tbl>
              <a:tblPr/>
              <a:tblGrid>
                <a:gridCol w="1447800"/>
              </a:tblGrid>
              <a:tr h="160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128"/>
                        </a:rPr>
                        <a:t>INPUT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128"/>
                        </a:rPr>
                        <a:t>(Resources)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2"/>
                    </a:solidFill>
                  </a:tcPr>
                </a:tc>
              </a:tr>
              <a:tr h="255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Time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Money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Donors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Equipment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Facilities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bl>
          </a:graphicData>
        </a:graphic>
      </p:graphicFrame>
      <p:graphicFrame>
        <p:nvGraphicFramePr>
          <p:cNvPr id="7" name="Table 6"/>
          <p:cNvGraphicFramePr>
            <a:graphicFrameLocks noGrp="1"/>
          </p:cNvGraphicFramePr>
          <p:nvPr>
            <p:extLst/>
          </p:nvPr>
        </p:nvGraphicFramePr>
        <p:xfrm>
          <a:off x="1512924" y="1503099"/>
          <a:ext cx="1676400" cy="4159250"/>
        </p:xfrm>
        <a:graphic>
          <a:graphicData uri="http://schemas.openxmlformats.org/drawingml/2006/table">
            <a:tbl>
              <a:tblPr/>
              <a:tblGrid>
                <a:gridCol w="1676400"/>
              </a:tblGrid>
              <a:tr h="160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128"/>
                        </a:rPr>
                        <a:t>ACTIVITY/ PROGRAM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128"/>
                        </a:rPr>
                        <a:t>(Interventions)</a:t>
                      </a:r>
                      <a:endParaRPr kumimoji="0" lang="en-US" sz="1400" b="0" i="0" u="none" strike="noStrike" cap="none" normalizeH="0" baseline="0" dirty="0" smtClean="0">
                        <a:ln>
                          <a:noFill/>
                        </a:ln>
                        <a:solidFill>
                          <a:schemeClr val="bg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2"/>
                    </a:solidFill>
                  </a:tcPr>
                </a:tc>
              </a:tr>
              <a:tr h="255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Services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Trainings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Home Visits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Classes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Sessions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bl>
          </a:graphicData>
        </a:graphic>
      </p:graphicFrame>
      <p:graphicFrame>
        <p:nvGraphicFramePr>
          <p:cNvPr id="8" name="Table 7"/>
          <p:cNvGraphicFramePr>
            <a:graphicFrameLocks noGrp="1"/>
          </p:cNvGraphicFramePr>
          <p:nvPr>
            <p:extLst/>
          </p:nvPr>
        </p:nvGraphicFramePr>
        <p:xfrm>
          <a:off x="3184785" y="1503099"/>
          <a:ext cx="1676400" cy="4159250"/>
        </p:xfrm>
        <a:graphic>
          <a:graphicData uri="http://schemas.openxmlformats.org/drawingml/2006/table">
            <a:tbl>
              <a:tblPr/>
              <a:tblGrid>
                <a:gridCol w="1676400"/>
              </a:tblGrid>
              <a:tr h="160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128"/>
                        </a:rPr>
                        <a:t>OUTPUT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128"/>
                        </a:rPr>
                        <a:t>(Direct result from interventions)</a:t>
                      </a:r>
                      <a:endParaRPr kumimoji="0" lang="en-US" sz="1400" b="0" i="0" u="none" strike="noStrike" cap="none" normalizeH="0" baseline="0" dirty="0" smtClean="0">
                        <a:ln>
                          <a:noFill/>
                        </a:ln>
                        <a:solidFill>
                          <a:schemeClr val="bg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2"/>
                    </a:solidFill>
                  </a:tcPr>
                </a:tc>
              </a:tr>
              <a:tr h="255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Who did we reach? (# and population)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What did we do? (action and duration/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frequency)</a:t>
                      </a:r>
                      <a:endParaRPr kumimoji="0" lang="en-US" sz="1800" b="0" i="0" u="none" strike="noStrike" cap="none" normalizeH="0" baseline="0" dirty="0" smtClean="0">
                        <a:ln>
                          <a:noFill/>
                        </a:ln>
                        <a:solidFill>
                          <a:schemeClr val="tx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bl>
          </a:graphicData>
        </a:graphic>
      </p:graphicFrame>
      <p:graphicFrame>
        <p:nvGraphicFramePr>
          <p:cNvPr id="9" name="Table 8"/>
          <p:cNvGraphicFramePr>
            <a:graphicFrameLocks noGrp="1"/>
          </p:cNvGraphicFramePr>
          <p:nvPr>
            <p:extLst/>
          </p:nvPr>
        </p:nvGraphicFramePr>
        <p:xfrm>
          <a:off x="4861185" y="1505421"/>
          <a:ext cx="1600200" cy="4141247"/>
        </p:xfrm>
        <a:graphic>
          <a:graphicData uri="http://schemas.openxmlformats.org/drawingml/2006/table">
            <a:tbl>
              <a:tblPr/>
              <a:tblGrid>
                <a:gridCol w="1600200"/>
              </a:tblGrid>
              <a:tr h="15932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128"/>
                        </a:rPr>
                        <a:t>OUTCOME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128"/>
                        </a:rPr>
                        <a:t>(Change in participants, result of your project)</a:t>
                      </a:r>
                      <a:endParaRPr kumimoji="0" lang="en-US" sz="1400" b="0" i="0" u="none" strike="noStrike" cap="none" normalizeH="0" baseline="0" dirty="0" smtClean="0">
                        <a:ln>
                          <a:noFill/>
                        </a:ln>
                        <a:solidFill>
                          <a:schemeClr val="bg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2"/>
                    </a:solidFill>
                  </a:tcPr>
                </a:tc>
              </a:tr>
              <a:tr h="2547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Behavior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Awareness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Knowledge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Skills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Practices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Attitude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bl>
          </a:graphicData>
        </a:graphic>
      </p:graphicFrame>
      <p:graphicFrame>
        <p:nvGraphicFramePr>
          <p:cNvPr id="10" name="Table 9"/>
          <p:cNvGraphicFramePr>
            <a:graphicFrameLocks noGrp="1"/>
          </p:cNvGraphicFramePr>
          <p:nvPr>
            <p:extLst/>
          </p:nvPr>
        </p:nvGraphicFramePr>
        <p:xfrm>
          <a:off x="6469124" y="1503162"/>
          <a:ext cx="2167980" cy="4159250"/>
        </p:xfrm>
        <a:graphic>
          <a:graphicData uri="http://schemas.openxmlformats.org/drawingml/2006/table">
            <a:tbl>
              <a:tblPr/>
              <a:tblGrid>
                <a:gridCol w="2167980"/>
              </a:tblGrid>
              <a:tr h="160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128"/>
                        </a:rPr>
                        <a:t>IMPACT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128"/>
                        </a:rPr>
                        <a:t>(Change in society)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2"/>
                    </a:solidFill>
                  </a:tcPr>
                </a:tc>
              </a:tr>
              <a:tr h="255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Environment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Social condition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Political condition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Economic condition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Policy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bl>
          </a:graphicData>
        </a:graphic>
      </p:graphicFrame>
      <p:sp>
        <p:nvSpPr>
          <p:cNvPr id="12" name="Right Arrow 11"/>
          <p:cNvSpPr/>
          <p:nvPr/>
        </p:nvSpPr>
        <p:spPr>
          <a:xfrm>
            <a:off x="1025724" y="2647690"/>
            <a:ext cx="1009442" cy="374442"/>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2680064" y="2647690"/>
            <a:ext cx="1009442" cy="374442"/>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4348526" y="2647690"/>
            <a:ext cx="1009442" cy="374442"/>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5948726" y="2647690"/>
            <a:ext cx="1009442" cy="374442"/>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2" descr="GFC logo mid-res"/>
          <p:cNvPicPr>
            <a:picLocks noChangeAspect="1" noChangeArrowheads="1"/>
          </p:cNvPicPr>
          <p:nvPr/>
        </p:nvPicPr>
        <p:blipFill>
          <a:blip r:embed="rId3" cstate="print"/>
          <a:srcRect/>
          <a:stretch>
            <a:fillRect/>
          </a:stretch>
        </p:blipFill>
        <p:spPr bwMode="auto">
          <a:xfrm>
            <a:off x="7363003" y="6074176"/>
            <a:ext cx="1780997" cy="783824"/>
          </a:xfrm>
          <a:prstGeom prst="rect">
            <a:avLst/>
          </a:prstGeom>
          <a:noFill/>
          <a:ln w="9525">
            <a:noFill/>
            <a:miter lim="800000"/>
            <a:headEnd/>
            <a:tailEnd/>
          </a:ln>
        </p:spPr>
      </p:pic>
      <p:sp>
        <p:nvSpPr>
          <p:cNvPr id="4" name="TextBox 3"/>
          <p:cNvSpPr txBox="1"/>
          <p:nvPr/>
        </p:nvSpPr>
        <p:spPr>
          <a:xfrm>
            <a:off x="1977346" y="376318"/>
            <a:ext cx="5189308" cy="646331"/>
          </a:xfrm>
          <a:prstGeom prst="rect">
            <a:avLst/>
          </a:prstGeom>
          <a:noFill/>
        </p:spPr>
        <p:txBody>
          <a:bodyPr wrap="square" rtlCol="0">
            <a:spAutoFit/>
          </a:bodyPr>
          <a:lstStyle/>
          <a:p>
            <a:r>
              <a:rPr lang="en-US" sz="3600" dirty="0" smtClean="0">
                <a:solidFill>
                  <a:srgbClr val="C00000"/>
                </a:solidFill>
              </a:rPr>
              <a:t>The Logical Framework</a:t>
            </a:r>
            <a:endParaRPr lang="en-US" sz="3600" dirty="0">
              <a:solidFill>
                <a:srgbClr val="C00000"/>
              </a:solidFill>
            </a:endParaRPr>
          </a:p>
        </p:txBody>
      </p:sp>
      <p:sp>
        <p:nvSpPr>
          <p:cNvPr id="22" name="TextBox 21"/>
          <p:cNvSpPr txBox="1"/>
          <p:nvPr/>
        </p:nvSpPr>
        <p:spPr>
          <a:xfrm>
            <a:off x="220837" y="6064237"/>
            <a:ext cx="966735" cy="369332"/>
          </a:xfrm>
          <a:prstGeom prst="rect">
            <a:avLst/>
          </a:prstGeom>
          <a:noFill/>
        </p:spPr>
        <p:txBody>
          <a:bodyPr wrap="square" rtlCol="0">
            <a:spAutoFit/>
          </a:bodyPr>
          <a:lstStyle/>
          <a:p>
            <a:r>
              <a:rPr lang="en-US" dirty="0" smtClean="0">
                <a:solidFill>
                  <a:schemeClr val="accent6"/>
                </a:solidFill>
              </a:rPr>
              <a:t>Before</a:t>
            </a:r>
            <a:endParaRPr lang="en-US" dirty="0">
              <a:solidFill>
                <a:schemeClr val="accent6"/>
              </a:solidFill>
            </a:endParaRPr>
          </a:p>
        </p:txBody>
      </p:sp>
      <p:sp>
        <p:nvSpPr>
          <p:cNvPr id="23" name="TextBox 22"/>
          <p:cNvSpPr txBox="1"/>
          <p:nvPr/>
        </p:nvSpPr>
        <p:spPr>
          <a:xfrm>
            <a:off x="1786688" y="6041910"/>
            <a:ext cx="1149619" cy="369332"/>
          </a:xfrm>
          <a:prstGeom prst="rect">
            <a:avLst/>
          </a:prstGeom>
          <a:noFill/>
        </p:spPr>
        <p:txBody>
          <a:bodyPr wrap="square" rtlCol="0">
            <a:spAutoFit/>
          </a:bodyPr>
          <a:lstStyle/>
          <a:p>
            <a:r>
              <a:rPr lang="en-US" dirty="0" smtClean="0">
                <a:solidFill>
                  <a:schemeClr val="accent6"/>
                </a:solidFill>
              </a:rPr>
              <a:t>Activity</a:t>
            </a:r>
            <a:endParaRPr lang="en-US" dirty="0">
              <a:solidFill>
                <a:schemeClr val="accent6"/>
              </a:solidFill>
            </a:endParaRPr>
          </a:p>
        </p:txBody>
      </p:sp>
      <p:sp>
        <p:nvSpPr>
          <p:cNvPr id="24" name="TextBox 23"/>
          <p:cNvSpPr txBox="1"/>
          <p:nvPr/>
        </p:nvSpPr>
        <p:spPr>
          <a:xfrm>
            <a:off x="4810100" y="6064237"/>
            <a:ext cx="2275557" cy="369332"/>
          </a:xfrm>
          <a:prstGeom prst="rect">
            <a:avLst/>
          </a:prstGeom>
          <a:noFill/>
        </p:spPr>
        <p:txBody>
          <a:bodyPr wrap="square" rtlCol="0">
            <a:spAutoFit/>
          </a:bodyPr>
          <a:lstStyle/>
          <a:p>
            <a:r>
              <a:rPr lang="en-US" dirty="0" smtClean="0">
                <a:solidFill>
                  <a:schemeClr val="accent6"/>
                </a:solidFill>
              </a:rPr>
              <a:t>Change = Outcome</a:t>
            </a:r>
            <a:endParaRPr lang="en-US" dirty="0">
              <a:solidFill>
                <a:schemeClr val="accent6"/>
              </a:solidFill>
            </a:endParaRPr>
          </a:p>
        </p:txBody>
      </p:sp>
      <p:sp>
        <p:nvSpPr>
          <p:cNvPr id="25" name="TextBox 24"/>
          <p:cNvSpPr txBox="1"/>
          <p:nvPr/>
        </p:nvSpPr>
        <p:spPr>
          <a:xfrm>
            <a:off x="3381791" y="6041910"/>
            <a:ext cx="1090818" cy="369332"/>
          </a:xfrm>
          <a:prstGeom prst="rect">
            <a:avLst/>
          </a:prstGeom>
          <a:noFill/>
        </p:spPr>
        <p:txBody>
          <a:bodyPr wrap="square" rtlCol="0">
            <a:spAutoFit/>
          </a:bodyPr>
          <a:lstStyle/>
          <a:p>
            <a:r>
              <a:rPr lang="en-US" dirty="0" smtClean="0">
                <a:solidFill>
                  <a:schemeClr val="accent6"/>
                </a:solidFill>
              </a:rPr>
              <a:t>After</a:t>
            </a:r>
            <a:endParaRPr lang="en-US" dirty="0">
              <a:solidFill>
                <a:schemeClr val="accent6"/>
              </a:solidFill>
            </a:endParaRPr>
          </a:p>
        </p:txBody>
      </p:sp>
      <p:sp>
        <p:nvSpPr>
          <p:cNvPr id="26" name="Right Arrow 25"/>
          <p:cNvSpPr/>
          <p:nvPr/>
        </p:nvSpPr>
        <p:spPr>
          <a:xfrm>
            <a:off x="2757619" y="6177853"/>
            <a:ext cx="624172" cy="20735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p:cNvSpPr/>
          <p:nvPr/>
        </p:nvSpPr>
        <p:spPr>
          <a:xfrm>
            <a:off x="1025724" y="6184010"/>
            <a:ext cx="624172" cy="20735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p:cNvSpPr/>
          <p:nvPr/>
        </p:nvSpPr>
        <p:spPr>
          <a:xfrm>
            <a:off x="4036440" y="6157975"/>
            <a:ext cx="624172" cy="20735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810100" y="5920082"/>
            <a:ext cx="2275557" cy="659622"/>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43415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2" descr="GFC logo mid-re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60591" y="0"/>
            <a:ext cx="1780997" cy="783824"/>
          </a:xfrm>
          <a:prstGeom prst="rect">
            <a:avLst/>
          </a:prstGeom>
          <a:noFill/>
          <a:ln w="9525">
            <a:noFill/>
            <a:miter lim="800000"/>
            <a:headEnd/>
            <a:tailEnd/>
          </a:ln>
        </p:spPr>
      </p:pic>
      <p:sp>
        <p:nvSpPr>
          <p:cNvPr id="2" name="Title 1"/>
          <p:cNvSpPr>
            <a:spLocks noGrp="1"/>
          </p:cNvSpPr>
          <p:nvPr>
            <p:ph type="title"/>
          </p:nvPr>
        </p:nvSpPr>
        <p:spPr>
          <a:xfrm>
            <a:off x="498474" y="168965"/>
            <a:ext cx="7556313" cy="1116106"/>
          </a:xfrm>
        </p:spPr>
        <p:txBody>
          <a:bodyPr/>
          <a:lstStyle/>
          <a:p>
            <a:r>
              <a:rPr lang="en-US" dirty="0" smtClean="0">
                <a:solidFill>
                  <a:srgbClr val="0F3661"/>
                </a:solidFill>
              </a:rPr>
              <a:t>Logical Framework: Example </a:t>
            </a:r>
            <a:endParaRPr lang="en-US" dirty="0">
              <a:solidFill>
                <a:srgbClr val="0F3661"/>
              </a:solidFill>
            </a:endParaRPr>
          </a:p>
        </p:txBody>
      </p:sp>
      <p:sp>
        <p:nvSpPr>
          <p:cNvPr id="3" name="Content Placeholder 2"/>
          <p:cNvSpPr>
            <a:spLocks noGrp="1"/>
          </p:cNvSpPr>
          <p:nvPr>
            <p:ph sz="half" idx="1"/>
          </p:nvPr>
        </p:nvSpPr>
        <p:spPr>
          <a:xfrm>
            <a:off x="286059" y="833211"/>
            <a:ext cx="3614655" cy="6024789"/>
          </a:xfrm>
        </p:spPr>
        <p:txBody>
          <a:bodyPr>
            <a:normAutofit/>
          </a:bodyPr>
          <a:lstStyle/>
          <a:p>
            <a:r>
              <a:rPr lang="en-US" b="1" dirty="0" smtClean="0"/>
              <a:t>University enrollment increases</a:t>
            </a:r>
          </a:p>
          <a:p>
            <a:r>
              <a:rPr lang="en-US" b="1" dirty="0" smtClean="0"/>
              <a:t>90% of students in the after-school tutoring program pass the end-of-year exam</a:t>
            </a:r>
            <a:endParaRPr lang="en-US" dirty="0" smtClean="0"/>
          </a:p>
          <a:p>
            <a:r>
              <a:rPr lang="en-US" b="1" dirty="0" smtClean="0"/>
              <a:t>20 hours of after-school math lessons are provided</a:t>
            </a:r>
          </a:p>
          <a:p>
            <a:r>
              <a:rPr lang="en-US" b="1" dirty="0" smtClean="0"/>
              <a:t>After</a:t>
            </a:r>
            <a:r>
              <a:rPr lang="en-US" b="1" dirty="0"/>
              <a:t>-school tutoring </a:t>
            </a:r>
            <a:r>
              <a:rPr lang="en-US" b="1" dirty="0" smtClean="0"/>
              <a:t>is offered</a:t>
            </a:r>
          </a:p>
          <a:p>
            <a:r>
              <a:rPr lang="en-US" b="1" dirty="0" smtClean="0"/>
              <a:t>Tutors are hired and classroom space is secured for tutoring</a:t>
            </a:r>
          </a:p>
          <a:p>
            <a:r>
              <a:rPr lang="en-US" b="1" dirty="0" smtClean="0"/>
              <a:t>Many students are not able to attend university because they are unprepared for the end-of-year exam</a:t>
            </a:r>
            <a:endParaRPr lang="en-US" dirty="0"/>
          </a:p>
          <a:p>
            <a:endParaRPr lang="en-US" dirty="0"/>
          </a:p>
        </p:txBody>
      </p:sp>
      <p:sp>
        <p:nvSpPr>
          <p:cNvPr id="5" name="Rectangle 4"/>
          <p:cNvSpPr>
            <a:spLocks noChangeArrowheads="1"/>
          </p:cNvSpPr>
          <p:nvPr/>
        </p:nvSpPr>
        <p:spPr bwMode="auto">
          <a:xfrm>
            <a:off x="3949701" y="3502704"/>
            <a:ext cx="2514600" cy="609600"/>
          </a:xfrm>
          <a:prstGeom prst="rect">
            <a:avLst/>
          </a:prstGeom>
          <a:solidFill>
            <a:srgbClr val="F5CE0F"/>
          </a:solidFill>
          <a:ln w="9525">
            <a:noFill/>
            <a:miter lim="800000"/>
            <a:headEnd/>
            <a:tailEnd/>
          </a:ln>
          <a:effectLst/>
        </p:spPr>
        <p:txBody>
          <a:bodyPr anchor="ctr"/>
          <a:lstStyle/>
          <a:p>
            <a:pPr algn="ctr">
              <a:defRPr/>
            </a:pPr>
            <a:r>
              <a:rPr lang="en-US" dirty="0" smtClean="0">
                <a:solidFill>
                  <a:schemeClr val="lt1"/>
                </a:solidFill>
                <a:latin typeface="+mn-lt"/>
                <a:ea typeface="+mn-ea"/>
              </a:rPr>
              <a:t>ACTIVITY/PROGRAM</a:t>
            </a:r>
            <a:endParaRPr lang="en-US" dirty="0">
              <a:solidFill>
                <a:schemeClr val="lt1"/>
              </a:solidFill>
              <a:latin typeface="+mn-lt"/>
              <a:ea typeface="+mn-ea"/>
            </a:endParaRPr>
          </a:p>
        </p:txBody>
      </p:sp>
      <p:sp>
        <p:nvSpPr>
          <p:cNvPr id="7" name="Rectangle 6"/>
          <p:cNvSpPr>
            <a:spLocks noChangeArrowheads="1"/>
          </p:cNvSpPr>
          <p:nvPr/>
        </p:nvSpPr>
        <p:spPr bwMode="auto">
          <a:xfrm>
            <a:off x="3949701" y="2628105"/>
            <a:ext cx="2514600" cy="609600"/>
          </a:xfrm>
          <a:prstGeom prst="rect">
            <a:avLst/>
          </a:prstGeom>
          <a:solidFill>
            <a:srgbClr val="FF0000"/>
          </a:solidFill>
          <a:ln w="9525">
            <a:noFill/>
            <a:miter lim="800000"/>
            <a:headEnd/>
            <a:tailEnd/>
          </a:ln>
          <a:effectLst/>
        </p:spPr>
        <p:txBody>
          <a:bodyPr anchor="ctr"/>
          <a:lstStyle/>
          <a:p>
            <a:pPr algn="ctr">
              <a:defRPr/>
            </a:pPr>
            <a:r>
              <a:rPr lang="en-US" dirty="0">
                <a:solidFill>
                  <a:schemeClr val="lt1"/>
                </a:solidFill>
                <a:latin typeface="+mn-lt"/>
                <a:ea typeface="+mn-ea"/>
              </a:rPr>
              <a:t>OUTPUT</a:t>
            </a:r>
          </a:p>
        </p:txBody>
      </p:sp>
      <p:sp>
        <p:nvSpPr>
          <p:cNvPr id="8" name="Rectangle 7"/>
          <p:cNvSpPr>
            <a:spLocks noChangeArrowheads="1"/>
          </p:cNvSpPr>
          <p:nvPr/>
        </p:nvSpPr>
        <p:spPr bwMode="auto">
          <a:xfrm>
            <a:off x="3949701" y="1762374"/>
            <a:ext cx="2514600" cy="609600"/>
          </a:xfrm>
          <a:prstGeom prst="rect">
            <a:avLst/>
          </a:prstGeom>
          <a:solidFill>
            <a:srgbClr val="800000"/>
          </a:solidFill>
          <a:ln w="9525">
            <a:noFill/>
            <a:miter lim="800000"/>
            <a:headEnd/>
            <a:tailEnd/>
          </a:ln>
          <a:effectLst/>
        </p:spPr>
        <p:txBody>
          <a:bodyPr anchor="ctr"/>
          <a:lstStyle/>
          <a:p>
            <a:pPr algn="ctr">
              <a:defRPr/>
            </a:pPr>
            <a:r>
              <a:rPr lang="en-US" dirty="0">
                <a:solidFill>
                  <a:schemeClr val="lt1"/>
                </a:solidFill>
                <a:latin typeface="+mn-lt"/>
                <a:ea typeface="+mn-ea"/>
              </a:rPr>
              <a:t>OUTCOME</a:t>
            </a:r>
          </a:p>
        </p:txBody>
      </p:sp>
      <p:sp>
        <p:nvSpPr>
          <p:cNvPr id="10" name="Rectangle 9"/>
          <p:cNvSpPr>
            <a:spLocks noChangeArrowheads="1"/>
          </p:cNvSpPr>
          <p:nvPr/>
        </p:nvSpPr>
        <p:spPr bwMode="auto">
          <a:xfrm>
            <a:off x="3949701" y="833211"/>
            <a:ext cx="2514600" cy="609600"/>
          </a:xfrm>
          <a:prstGeom prst="rect">
            <a:avLst/>
          </a:prstGeom>
          <a:solidFill>
            <a:srgbClr val="FF6600"/>
          </a:solidFill>
          <a:ln w="9525">
            <a:noFill/>
            <a:miter lim="800000"/>
            <a:headEnd/>
            <a:tailEnd/>
          </a:ln>
          <a:effectLst/>
        </p:spPr>
        <p:txBody>
          <a:bodyPr anchor="ctr"/>
          <a:lstStyle/>
          <a:p>
            <a:pPr algn="ctr">
              <a:defRPr/>
            </a:pPr>
            <a:r>
              <a:rPr lang="en-US" dirty="0">
                <a:solidFill>
                  <a:schemeClr val="lt1"/>
                </a:solidFill>
                <a:latin typeface="+mn-lt"/>
                <a:ea typeface="+mn-ea"/>
              </a:rPr>
              <a:t>IMPACT</a:t>
            </a:r>
          </a:p>
        </p:txBody>
      </p:sp>
      <p:sp>
        <p:nvSpPr>
          <p:cNvPr id="12" name="Rectangle 11"/>
          <p:cNvSpPr>
            <a:spLocks noChangeArrowheads="1"/>
          </p:cNvSpPr>
          <p:nvPr/>
        </p:nvSpPr>
        <p:spPr bwMode="auto">
          <a:xfrm>
            <a:off x="3949701" y="4359965"/>
            <a:ext cx="2514600" cy="609600"/>
          </a:xfrm>
          <a:prstGeom prst="rect">
            <a:avLst/>
          </a:prstGeom>
          <a:ln>
            <a:noFill/>
            <a:headEnd/>
            <a:tailEnd/>
          </a:ln>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smtClean="0">
                <a:solidFill>
                  <a:schemeClr val="lt1"/>
                </a:solidFill>
                <a:latin typeface="+mn-lt"/>
                <a:ea typeface="+mn-ea"/>
              </a:rPr>
              <a:t>INPUT</a:t>
            </a:r>
            <a:endParaRPr lang="en-US" dirty="0">
              <a:solidFill>
                <a:schemeClr val="lt1"/>
              </a:solidFill>
              <a:latin typeface="+mn-lt"/>
              <a:ea typeface="+mn-ea"/>
            </a:endParaRPr>
          </a:p>
        </p:txBody>
      </p:sp>
      <p:sp>
        <p:nvSpPr>
          <p:cNvPr id="21" name="Rectangle 20"/>
          <p:cNvSpPr>
            <a:spLocks noChangeArrowheads="1"/>
          </p:cNvSpPr>
          <p:nvPr/>
        </p:nvSpPr>
        <p:spPr bwMode="auto">
          <a:xfrm>
            <a:off x="3949701" y="5635896"/>
            <a:ext cx="2514600" cy="609600"/>
          </a:xfrm>
          <a:prstGeom prst="rect">
            <a:avLst/>
          </a:prstGeom>
          <a:solidFill>
            <a:schemeClr val="accent5"/>
          </a:solidFill>
          <a:ln>
            <a:noFill/>
            <a:headEnd/>
            <a:tailEnd/>
          </a:ln>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smtClean="0">
                <a:solidFill>
                  <a:schemeClr val="lt1"/>
                </a:solidFill>
                <a:latin typeface="+mn-lt"/>
                <a:ea typeface="+mn-ea"/>
              </a:rPr>
              <a:t>PROBLEM</a:t>
            </a:r>
            <a:endParaRPr lang="en-US" dirty="0">
              <a:solidFill>
                <a:schemeClr val="lt1"/>
              </a:solidFill>
              <a:latin typeface="+mn-lt"/>
              <a:ea typeface="+mn-ea"/>
            </a:endParaRPr>
          </a:p>
        </p:txBody>
      </p:sp>
    </p:spTree>
    <p:extLst>
      <p:ext uri="{BB962C8B-B14F-4D97-AF65-F5344CB8AC3E}">
        <p14:creationId xmlns="" xmlns:p14="http://schemas.microsoft.com/office/powerpoint/2010/main" val="3594701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474" y="302664"/>
            <a:ext cx="7556313" cy="1116106"/>
          </a:xfrm>
        </p:spPr>
        <p:txBody>
          <a:bodyPr/>
          <a:lstStyle/>
          <a:p>
            <a:r>
              <a:rPr lang="en-US" dirty="0" smtClean="0">
                <a:solidFill>
                  <a:srgbClr val="0F3661"/>
                </a:solidFill>
              </a:rPr>
              <a:t>Logical Framework:  Your Turn</a:t>
            </a:r>
            <a:endParaRPr lang="en-US" dirty="0">
              <a:solidFill>
                <a:srgbClr val="0F3661"/>
              </a:solidFill>
            </a:endParaRPr>
          </a:p>
        </p:txBody>
      </p:sp>
      <p:sp>
        <p:nvSpPr>
          <p:cNvPr id="3" name="Content Placeholder 2"/>
          <p:cNvSpPr>
            <a:spLocks noGrp="1"/>
          </p:cNvSpPr>
          <p:nvPr>
            <p:ph sz="half" idx="1"/>
          </p:nvPr>
        </p:nvSpPr>
        <p:spPr>
          <a:xfrm>
            <a:off x="286059" y="2428222"/>
            <a:ext cx="3792455" cy="4429778"/>
          </a:xfrm>
        </p:spPr>
        <p:txBody>
          <a:bodyPr>
            <a:normAutofit lnSpcReduction="10000"/>
          </a:bodyPr>
          <a:lstStyle/>
          <a:p>
            <a:pPr marL="342900" indent="-342900">
              <a:buFont typeface="+mj-lt"/>
              <a:buAutoNum type="alphaUcPeriod"/>
            </a:pPr>
            <a:r>
              <a:rPr lang="en-US" sz="2000" dirty="0" smtClean="0"/>
              <a:t>95 out of 100 girls  complete their secondary- school education</a:t>
            </a:r>
          </a:p>
          <a:p>
            <a:pPr marL="342900" indent="-342900">
              <a:buFont typeface="+mj-lt"/>
              <a:buAutoNum type="alphaUcPeriod"/>
            </a:pPr>
            <a:r>
              <a:rPr lang="en-US" sz="2000" dirty="0" smtClean="0"/>
              <a:t>More girls pursue higher education at university</a:t>
            </a:r>
          </a:p>
          <a:p>
            <a:pPr marL="342900" indent="-342900">
              <a:buFont typeface="+mj-lt"/>
              <a:buAutoNum type="alphaUcPeriod"/>
            </a:pPr>
            <a:r>
              <a:rPr lang="en-US" sz="2000" dirty="0" smtClean="0"/>
              <a:t>$800 raised to fund scholarships</a:t>
            </a:r>
          </a:p>
          <a:p>
            <a:pPr marL="342900" indent="-342900">
              <a:buFont typeface="+mj-lt"/>
              <a:buAutoNum type="alphaUcPeriod"/>
            </a:pPr>
            <a:r>
              <a:rPr lang="en-US" sz="2000" dirty="0" smtClean="0"/>
              <a:t>Scholarships for girls to attend secondary school</a:t>
            </a:r>
            <a:endParaRPr lang="en-US" sz="2000" dirty="0"/>
          </a:p>
          <a:p>
            <a:pPr marL="342900" indent="-342900">
              <a:buFont typeface="+mj-lt"/>
              <a:buAutoNum type="alphaUcPeriod"/>
            </a:pPr>
            <a:r>
              <a:rPr lang="en-US" sz="2000" dirty="0" smtClean="0"/>
              <a:t>100 girls receive    academic scholarships</a:t>
            </a:r>
            <a:endParaRPr lang="en-US" sz="2000" dirty="0"/>
          </a:p>
          <a:p>
            <a:pPr marL="342900" indent="-342900">
              <a:buFont typeface="+mj-lt"/>
              <a:buAutoNum type="alphaUcPeriod"/>
            </a:pPr>
            <a:endParaRPr lang="en-US" dirty="0"/>
          </a:p>
        </p:txBody>
      </p:sp>
      <p:sp>
        <p:nvSpPr>
          <p:cNvPr id="5" name="Rectangle 4"/>
          <p:cNvSpPr>
            <a:spLocks noChangeArrowheads="1"/>
          </p:cNvSpPr>
          <p:nvPr/>
        </p:nvSpPr>
        <p:spPr bwMode="auto">
          <a:xfrm>
            <a:off x="5207001" y="5281942"/>
            <a:ext cx="2514600" cy="609600"/>
          </a:xfrm>
          <a:prstGeom prst="rect">
            <a:avLst/>
          </a:prstGeom>
          <a:solidFill>
            <a:srgbClr val="F5CE0F"/>
          </a:solidFill>
          <a:ln w="9525">
            <a:noFill/>
            <a:miter lim="800000"/>
            <a:headEnd/>
            <a:tailEnd/>
          </a:ln>
          <a:effectLst/>
        </p:spPr>
        <p:txBody>
          <a:bodyPr anchor="ctr"/>
          <a:lstStyle/>
          <a:p>
            <a:pPr algn="ctr">
              <a:defRPr/>
            </a:pPr>
            <a:r>
              <a:rPr lang="en-US" dirty="0" smtClean="0">
                <a:solidFill>
                  <a:schemeClr val="lt1"/>
                </a:solidFill>
                <a:latin typeface="+mn-lt"/>
                <a:ea typeface="+mn-ea"/>
              </a:rPr>
              <a:t>ACTIVITY/PROGRAM</a:t>
            </a:r>
            <a:endParaRPr lang="en-US" dirty="0">
              <a:solidFill>
                <a:schemeClr val="lt1"/>
              </a:solidFill>
              <a:latin typeface="+mn-lt"/>
              <a:ea typeface="+mn-ea"/>
            </a:endParaRPr>
          </a:p>
        </p:txBody>
      </p:sp>
      <p:sp>
        <p:nvSpPr>
          <p:cNvPr id="7" name="Rectangle 6"/>
          <p:cNvSpPr>
            <a:spLocks noChangeArrowheads="1"/>
          </p:cNvSpPr>
          <p:nvPr/>
        </p:nvSpPr>
        <p:spPr bwMode="auto">
          <a:xfrm>
            <a:off x="5207001" y="4345488"/>
            <a:ext cx="2514600" cy="609600"/>
          </a:xfrm>
          <a:prstGeom prst="rect">
            <a:avLst/>
          </a:prstGeom>
          <a:solidFill>
            <a:srgbClr val="FF0000"/>
          </a:solidFill>
          <a:ln w="9525">
            <a:noFill/>
            <a:miter lim="800000"/>
            <a:headEnd/>
            <a:tailEnd/>
          </a:ln>
          <a:effectLst/>
        </p:spPr>
        <p:txBody>
          <a:bodyPr anchor="ctr"/>
          <a:lstStyle/>
          <a:p>
            <a:pPr algn="ctr">
              <a:defRPr/>
            </a:pPr>
            <a:r>
              <a:rPr lang="en-US" dirty="0">
                <a:solidFill>
                  <a:schemeClr val="lt1"/>
                </a:solidFill>
                <a:latin typeface="+mn-lt"/>
                <a:ea typeface="+mn-ea"/>
              </a:rPr>
              <a:t>OUTPUT</a:t>
            </a:r>
          </a:p>
        </p:txBody>
      </p:sp>
      <p:sp>
        <p:nvSpPr>
          <p:cNvPr id="8" name="Rectangle 7"/>
          <p:cNvSpPr>
            <a:spLocks noChangeArrowheads="1"/>
          </p:cNvSpPr>
          <p:nvPr/>
        </p:nvSpPr>
        <p:spPr bwMode="auto">
          <a:xfrm>
            <a:off x="5207001" y="3348397"/>
            <a:ext cx="2514600" cy="609600"/>
          </a:xfrm>
          <a:prstGeom prst="rect">
            <a:avLst/>
          </a:prstGeom>
          <a:solidFill>
            <a:srgbClr val="800000"/>
          </a:solidFill>
          <a:ln w="9525">
            <a:noFill/>
            <a:miter lim="800000"/>
            <a:headEnd/>
            <a:tailEnd/>
          </a:ln>
          <a:effectLst/>
        </p:spPr>
        <p:txBody>
          <a:bodyPr anchor="ctr"/>
          <a:lstStyle/>
          <a:p>
            <a:pPr algn="ctr">
              <a:defRPr/>
            </a:pPr>
            <a:r>
              <a:rPr lang="en-US" dirty="0">
                <a:solidFill>
                  <a:schemeClr val="lt1"/>
                </a:solidFill>
                <a:latin typeface="+mn-lt"/>
                <a:ea typeface="+mn-ea"/>
              </a:rPr>
              <a:t>OUTCOME</a:t>
            </a:r>
          </a:p>
        </p:txBody>
      </p:sp>
      <p:sp>
        <p:nvSpPr>
          <p:cNvPr id="10" name="Rectangle 9"/>
          <p:cNvSpPr>
            <a:spLocks noChangeArrowheads="1"/>
          </p:cNvSpPr>
          <p:nvPr/>
        </p:nvSpPr>
        <p:spPr bwMode="auto">
          <a:xfrm>
            <a:off x="5207001" y="2428222"/>
            <a:ext cx="2514600" cy="609600"/>
          </a:xfrm>
          <a:prstGeom prst="rect">
            <a:avLst/>
          </a:prstGeom>
          <a:solidFill>
            <a:srgbClr val="FF6600"/>
          </a:solidFill>
          <a:ln w="9525">
            <a:noFill/>
            <a:miter lim="800000"/>
            <a:headEnd/>
            <a:tailEnd/>
          </a:ln>
          <a:effectLst/>
        </p:spPr>
        <p:txBody>
          <a:bodyPr anchor="ctr"/>
          <a:lstStyle/>
          <a:p>
            <a:pPr algn="ctr">
              <a:defRPr/>
            </a:pPr>
            <a:r>
              <a:rPr lang="en-US" dirty="0">
                <a:solidFill>
                  <a:schemeClr val="lt1"/>
                </a:solidFill>
                <a:latin typeface="+mn-lt"/>
                <a:ea typeface="+mn-ea"/>
              </a:rPr>
              <a:t>IMPACT</a:t>
            </a:r>
          </a:p>
        </p:txBody>
      </p:sp>
      <p:sp>
        <p:nvSpPr>
          <p:cNvPr id="11" name="Rounded Rectangular Callout 10"/>
          <p:cNvSpPr/>
          <p:nvPr/>
        </p:nvSpPr>
        <p:spPr>
          <a:xfrm>
            <a:off x="6866742" y="917282"/>
            <a:ext cx="1188045" cy="704685"/>
          </a:xfrm>
          <a:prstGeom prst="wedgeRoundRectCallout">
            <a:avLst>
              <a:gd name="adj1" fmla="val -91317"/>
              <a:gd name="adj2" fmla="val -52006"/>
              <a:gd name="adj3" fmla="val 16667"/>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Now You!</a:t>
            </a:r>
            <a:endParaRPr lang="en-US" dirty="0"/>
          </a:p>
        </p:txBody>
      </p:sp>
      <p:pic>
        <p:nvPicPr>
          <p:cNvPr id="12" name="Picture 2" descr="GFC logo mid-res"/>
          <p:cNvPicPr>
            <a:picLocks noChangeAspect="1" noChangeArrowheads="1"/>
          </p:cNvPicPr>
          <p:nvPr/>
        </p:nvPicPr>
        <p:blipFill>
          <a:blip r:embed="rId3" cstate="print"/>
          <a:srcRect/>
          <a:stretch>
            <a:fillRect/>
          </a:stretch>
        </p:blipFill>
        <p:spPr bwMode="auto">
          <a:xfrm>
            <a:off x="7363003" y="0"/>
            <a:ext cx="1780997" cy="783824"/>
          </a:xfrm>
          <a:prstGeom prst="rect">
            <a:avLst/>
          </a:prstGeom>
          <a:noFill/>
          <a:ln w="9525">
            <a:noFill/>
            <a:miter lim="800000"/>
            <a:headEnd/>
            <a:tailEnd/>
          </a:ln>
        </p:spPr>
      </p:pic>
      <p:sp>
        <p:nvSpPr>
          <p:cNvPr id="13" name="Rectangle 12"/>
          <p:cNvSpPr>
            <a:spLocks noChangeArrowheads="1"/>
          </p:cNvSpPr>
          <p:nvPr/>
        </p:nvSpPr>
        <p:spPr bwMode="auto">
          <a:xfrm>
            <a:off x="5207001" y="6119991"/>
            <a:ext cx="2514600" cy="609600"/>
          </a:xfrm>
          <a:prstGeom prst="rect">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smtClean="0">
                <a:solidFill>
                  <a:schemeClr val="lt1"/>
                </a:solidFill>
                <a:latin typeface="+mn-lt"/>
                <a:ea typeface="+mn-ea"/>
              </a:rPr>
              <a:t>INPUT</a:t>
            </a:r>
            <a:endParaRPr lang="en-US" dirty="0">
              <a:solidFill>
                <a:schemeClr val="lt1"/>
              </a:solidFill>
              <a:latin typeface="+mn-lt"/>
              <a:ea typeface="+mn-ea"/>
            </a:endParaRPr>
          </a:p>
        </p:txBody>
      </p:sp>
      <p:sp>
        <p:nvSpPr>
          <p:cNvPr id="4" name="TextBox 3"/>
          <p:cNvSpPr txBox="1"/>
          <p:nvPr/>
        </p:nvSpPr>
        <p:spPr>
          <a:xfrm>
            <a:off x="4443274" y="2428222"/>
            <a:ext cx="763727" cy="4247317"/>
          </a:xfrm>
          <a:prstGeom prst="rect">
            <a:avLst/>
          </a:prstGeom>
          <a:noFill/>
        </p:spPr>
        <p:txBody>
          <a:bodyPr wrap="square" rtlCol="0">
            <a:spAutoFit/>
          </a:bodyPr>
          <a:lstStyle/>
          <a:p>
            <a:pPr algn="r"/>
            <a:r>
              <a:rPr lang="en-US" dirty="0" smtClean="0"/>
              <a:t>1.</a:t>
            </a:r>
          </a:p>
          <a:p>
            <a:pPr algn="r"/>
            <a:endParaRPr lang="en-US" dirty="0"/>
          </a:p>
          <a:p>
            <a:pPr algn="r"/>
            <a:endParaRPr lang="en-US" dirty="0" smtClean="0"/>
          </a:p>
          <a:p>
            <a:pPr algn="r"/>
            <a:endParaRPr lang="en-US" dirty="0"/>
          </a:p>
          <a:p>
            <a:pPr algn="r"/>
            <a:r>
              <a:rPr lang="en-US" dirty="0" smtClean="0"/>
              <a:t>2.</a:t>
            </a:r>
          </a:p>
          <a:p>
            <a:pPr algn="r"/>
            <a:endParaRPr lang="en-US" dirty="0"/>
          </a:p>
          <a:p>
            <a:pPr algn="r"/>
            <a:endParaRPr lang="en-US" dirty="0" smtClean="0"/>
          </a:p>
          <a:p>
            <a:pPr algn="r"/>
            <a:endParaRPr lang="en-US" dirty="0" smtClean="0"/>
          </a:p>
          <a:p>
            <a:pPr algn="r"/>
            <a:r>
              <a:rPr lang="en-US" dirty="0" smtClean="0"/>
              <a:t>3.</a:t>
            </a:r>
          </a:p>
          <a:p>
            <a:pPr algn="r"/>
            <a:endParaRPr lang="en-US" dirty="0"/>
          </a:p>
          <a:p>
            <a:pPr algn="r"/>
            <a:endParaRPr lang="en-US" dirty="0" smtClean="0"/>
          </a:p>
          <a:p>
            <a:pPr algn="r"/>
            <a:r>
              <a:rPr lang="en-US" dirty="0" smtClean="0"/>
              <a:t>4.</a:t>
            </a:r>
          </a:p>
          <a:p>
            <a:pPr algn="r"/>
            <a:endParaRPr lang="en-US" dirty="0"/>
          </a:p>
          <a:p>
            <a:pPr algn="r"/>
            <a:endParaRPr lang="en-US" dirty="0" smtClean="0"/>
          </a:p>
          <a:p>
            <a:pPr algn="r"/>
            <a:r>
              <a:rPr lang="en-US" dirty="0" smtClean="0"/>
              <a:t>5.</a:t>
            </a:r>
            <a:endParaRPr lang="en-US" dirty="0"/>
          </a:p>
        </p:txBody>
      </p:sp>
      <p:sp>
        <p:nvSpPr>
          <p:cNvPr id="6" name="TextBox 5"/>
          <p:cNvSpPr txBox="1"/>
          <p:nvPr/>
        </p:nvSpPr>
        <p:spPr>
          <a:xfrm>
            <a:off x="6733050" y="1520486"/>
            <a:ext cx="1648872" cy="400110"/>
          </a:xfrm>
          <a:prstGeom prst="rect">
            <a:avLst/>
          </a:prstGeom>
          <a:noFill/>
        </p:spPr>
        <p:txBody>
          <a:bodyPr wrap="square" rtlCol="0">
            <a:spAutoFit/>
          </a:bodyPr>
          <a:lstStyle/>
          <a:p>
            <a:r>
              <a:rPr lang="en-US" sz="2000" dirty="0" smtClean="0">
                <a:solidFill>
                  <a:schemeClr val="accent1">
                    <a:lumMod val="75000"/>
                  </a:schemeClr>
                </a:solidFill>
              </a:rPr>
              <a:t>[5 minutes]</a:t>
            </a:r>
            <a:endParaRPr lang="en-US" sz="2000" dirty="0">
              <a:solidFill>
                <a:schemeClr val="accent1">
                  <a:lumMod val="75000"/>
                </a:schemeClr>
              </a:solidFill>
            </a:endParaRPr>
          </a:p>
        </p:txBody>
      </p:sp>
      <p:grpSp>
        <p:nvGrpSpPr>
          <p:cNvPr id="9" name="Group 28"/>
          <p:cNvGrpSpPr/>
          <p:nvPr/>
        </p:nvGrpSpPr>
        <p:grpSpPr>
          <a:xfrm>
            <a:off x="3041374" y="2613991"/>
            <a:ext cx="2365513" cy="3836505"/>
            <a:chOff x="3041374" y="2613991"/>
            <a:chExt cx="2365513" cy="3836505"/>
          </a:xfrm>
        </p:grpSpPr>
        <p:cxnSp>
          <p:nvCxnSpPr>
            <p:cNvPr id="20" name="Straight Arrow Connector 19"/>
            <p:cNvCxnSpPr/>
            <p:nvPr/>
          </p:nvCxnSpPr>
          <p:spPr>
            <a:xfrm>
              <a:off x="3041374" y="4522304"/>
              <a:ext cx="2365513" cy="1928192"/>
            </a:xfrm>
            <a:prstGeom prst="straightConnector1">
              <a:avLst/>
            </a:prstGeom>
            <a:ln>
              <a:solidFill>
                <a:schemeClr val="tx2">
                  <a:lumMod val="75000"/>
                  <a:lumOff val="2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200400" y="4648508"/>
              <a:ext cx="2206487" cy="1471483"/>
            </a:xfrm>
            <a:prstGeom prst="straightConnector1">
              <a:avLst/>
            </a:prstGeom>
            <a:ln>
              <a:solidFill>
                <a:schemeClr val="accent6">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627783" y="5416826"/>
              <a:ext cx="1779104" cy="9939"/>
            </a:xfrm>
            <a:prstGeom prst="straightConnector1">
              <a:avLst/>
            </a:prstGeom>
            <a:ln>
              <a:solidFill>
                <a:schemeClr val="accent4">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478696" y="2613991"/>
              <a:ext cx="1928191" cy="1084679"/>
            </a:xfrm>
            <a:prstGeom prst="straightConnector1">
              <a:avLst/>
            </a:prstGeom>
            <a:ln>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3478696" y="2613991"/>
              <a:ext cx="1928191" cy="964096"/>
            </a:xfrm>
            <a:prstGeom prst="straightConnector1">
              <a:avLst/>
            </a:prstGeom>
            <a:ln>
              <a:solidFill>
                <a:schemeClr val="accent3"/>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27" name="Rectangle 26"/>
          <p:cNvSpPr>
            <a:spLocks noChangeArrowheads="1"/>
          </p:cNvSpPr>
          <p:nvPr/>
        </p:nvSpPr>
        <p:spPr bwMode="auto">
          <a:xfrm>
            <a:off x="286059" y="1113970"/>
            <a:ext cx="2514600" cy="609600"/>
          </a:xfrm>
          <a:prstGeom prst="rect">
            <a:avLst/>
          </a:prstGeom>
          <a:solidFill>
            <a:schemeClr val="accent5"/>
          </a:solidFill>
          <a:ln>
            <a:noFill/>
            <a:headEnd/>
            <a:tailEnd/>
          </a:ln>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smtClean="0">
                <a:solidFill>
                  <a:schemeClr val="lt1"/>
                </a:solidFill>
                <a:latin typeface="+mn-lt"/>
                <a:ea typeface="+mn-ea"/>
              </a:rPr>
              <a:t>PROBLEM</a:t>
            </a:r>
            <a:endParaRPr lang="en-US" dirty="0">
              <a:solidFill>
                <a:schemeClr val="lt1"/>
              </a:solidFill>
              <a:latin typeface="+mn-lt"/>
              <a:ea typeface="+mn-ea"/>
            </a:endParaRPr>
          </a:p>
        </p:txBody>
      </p:sp>
      <p:sp>
        <p:nvSpPr>
          <p:cNvPr id="30" name="TextBox 29"/>
          <p:cNvSpPr txBox="1"/>
          <p:nvPr/>
        </p:nvSpPr>
        <p:spPr>
          <a:xfrm>
            <a:off x="2800660" y="1104032"/>
            <a:ext cx="3182697" cy="615553"/>
          </a:xfrm>
          <a:prstGeom prst="rect">
            <a:avLst/>
          </a:prstGeom>
          <a:noFill/>
          <a:ln>
            <a:solidFill>
              <a:schemeClr val="accent5"/>
            </a:solidFill>
          </a:ln>
        </p:spPr>
        <p:txBody>
          <a:bodyPr wrap="square" rtlCol="0">
            <a:spAutoFit/>
          </a:bodyPr>
          <a:lstStyle/>
          <a:p>
            <a:r>
              <a:rPr lang="en-US" sz="1700" dirty="0" smtClean="0"/>
              <a:t>Secondary-school completion rates for girls are low</a:t>
            </a:r>
            <a:endParaRPr lang="en-US" sz="1700" dirty="0"/>
          </a:p>
        </p:txBody>
      </p:sp>
    </p:spTree>
    <p:extLst>
      <p:ext uri="{BB962C8B-B14F-4D97-AF65-F5344CB8AC3E}">
        <p14:creationId xmlns="" xmlns:p14="http://schemas.microsoft.com/office/powerpoint/2010/main" val="35066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vantag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2130</TotalTime>
  <Words>4019</Words>
  <Application>Microsoft Office PowerPoint</Application>
  <PresentationFormat>On-screen Show (4:3)</PresentationFormat>
  <Paragraphs>636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Advantage</vt:lpstr>
      <vt:lpstr>Monitoring, Learning &amp; Evaluation</vt:lpstr>
      <vt:lpstr>Learning Goals</vt:lpstr>
      <vt:lpstr>What Is Monitoring &amp; Evaluation?</vt:lpstr>
      <vt:lpstr>Write down three ways your organization can benefit from monitoring and evaluation. </vt:lpstr>
      <vt:lpstr>Two Types of Evaluation</vt:lpstr>
      <vt:lpstr>Key Words to Know</vt:lpstr>
      <vt:lpstr>Slide 7</vt:lpstr>
      <vt:lpstr>Logical Framework: Example </vt:lpstr>
      <vt:lpstr>Logical Framework:  Your Turn</vt:lpstr>
      <vt:lpstr>More to Know About the Logical Framework</vt:lpstr>
      <vt:lpstr>Alternative Frameworks</vt:lpstr>
      <vt:lpstr>M&amp;E for GFC: Outcome Sentences &amp; Reports</vt:lpstr>
      <vt:lpstr>Outcome Sentence for GFC</vt:lpstr>
      <vt:lpstr>Practice: Write an Outcome Sentence for GFC</vt:lpstr>
      <vt:lpstr>Collecting Data</vt:lpstr>
      <vt:lpstr>Data Collection</vt:lpstr>
      <vt:lpstr>Data Analysis</vt:lpstr>
      <vt:lpstr>With the Help of the List Below, Identify the Tools You Could Use to Collect Data</vt:lpstr>
      <vt:lpstr>Involving Children in Monitoring &amp; Evaluation</vt:lpstr>
      <vt:lpstr>Additional Resources</vt:lpstr>
      <vt:lpstr>Please write down three changes you can make that will improve M&amp;E for your organization.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Learning &amp; Evaluation</dc:title>
  <dc:creator>Sarah Ellison</dc:creator>
  <cp:lastModifiedBy>Josette</cp:lastModifiedBy>
  <cp:revision>251</cp:revision>
  <dcterms:created xsi:type="dcterms:W3CDTF">2014-03-14T01:46:46Z</dcterms:created>
  <dcterms:modified xsi:type="dcterms:W3CDTF">2014-08-10T17:53:31Z</dcterms:modified>
</cp:coreProperties>
</file>