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mov" ContentType="video/quicktime"/>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78" r:id="rId3"/>
    <p:sldId id="279" r:id="rId4"/>
    <p:sldId id="280" r:id="rId5"/>
    <p:sldId id="281" r:id="rId6"/>
    <p:sldId id="282" r:id="rId7"/>
    <p:sldId id="262" r:id="rId8"/>
    <p:sldId id="283" r:id="rId9"/>
    <p:sldId id="284" r:id="rId10"/>
    <p:sldId id="265" r:id="rId11"/>
    <p:sldId id="285" r:id="rId12"/>
    <p:sldId id="286" r:id="rId13"/>
    <p:sldId id="287" r:id="rId14"/>
    <p:sldId id="267" r:id="rId15"/>
    <p:sldId id="273" r:id="rId16"/>
    <p:sldId id="269" r:id="rId17"/>
    <p:sldId id="272" r:id="rId18"/>
    <p:sldId id="288" r:id="rId19"/>
    <p:sldId id="271" r:id="rId20"/>
    <p:sldId id="27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Ellison" initials="" lastIdx="8" clrIdx="0"/>
  <p:cmAuthor id="1" name="sellison" initials="se" lastIdx="20" clrIdx="1"/>
  <p:cmAuthor id="2" name="emiller" initials="e" lastIdx="2" clrIdx="2"/>
  <p:cmAuthor id="3" name="Josette" initials="JH" lastIdx="38"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7C93"/>
    <a:srgbClr val="237A93"/>
    <a:srgbClr val="26809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snapVertSplitter="1" vertBarState="minimized" horzBarState="maximized">
    <p:restoredLeft sz="15620" autoAdjust="0"/>
    <p:restoredTop sz="74412" autoAdjust="0"/>
  </p:normalViewPr>
  <p:slideViewPr>
    <p:cSldViewPr snapToGrid="0" snapToObjects="1">
      <p:cViewPr>
        <p:scale>
          <a:sx n="75" d="100"/>
          <a:sy n="75" d="100"/>
        </p:scale>
        <p:origin x="-78"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4" d="100"/>
          <a:sy n="74" d="100"/>
        </p:scale>
        <p:origin x="-102" y="-25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FF5725-4969-4A84-9366-CACB5FEDF0AF}" type="doc">
      <dgm:prSet loTypeId="urn:microsoft.com/office/officeart/2005/8/layout/cycle5" loCatId="cycle" qsTypeId="urn:microsoft.com/office/officeart/2005/8/quickstyle/simple1" qsCatId="simple" csTypeId="urn:microsoft.com/office/officeart/2005/8/colors/accent0_1" csCatId="mainScheme" phldr="1"/>
      <dgm:spPr/>
      <dgm:t>
        <a:bodyPr/>
        <a:lstStyle/>
        <a:p>
          <a:endParaRPr lang="en-US"/>
        </a:p>
      </dgm:t>
    </dgm:pt>
    <dgm:pt modelId="{15A742C8-4C5C-4ACE-84BB-5BAEF6504F00}">
      <dgm:prSet phldrT="[Text]"/>
      <dgm:spPr/>
      <dgm:t>
        <a:bodyPr/>
        <a:lstStyle/>
        <a:p>
          <a:r>
            <a:rPr lang="en-US" dirty="0"/>
            <a:t>Planning</a:t>
          </a:r>
        </a:p>
      </dgm:t>
    </dgm:pt>
    <dgm:pt modelId="{8BAC343E-0658-493F-AD5E-B06E04DB6982}" type="parTrans" cxnId="{1109DB00-3EBD-4650-9AB5-58F88D5FD4F3}">
      <dgm:prSet/>
      <dgm:spPr/>
      <dgm:t>
        <a:bodyPr/>
        <a:lstStyle/>
        <a:p>
          <a:endParaRPr lang="en-US"/>
        </a:p>
      </dgm:t>
    </dgm:pt>
    <dgm:pt modelId="{11523CBB-87D6-461F-BBE4-8F9AF8B9C176}" type="sibTrans" cxnId="{1109DB00-3EBD-4650-9AB5-58F88D5FD4F3}">
      <dgm:prSet/>
      <dgm:spPr/>
      <dgm:t>
        <a:bodyPr/>
        <a:lstStyle/>
        <a:p>
          <a:endParaRPr lang="en-US" dirty="0"/>
        </a:p>
      </dgm:t>
    </dgm:pt>
    <dgm:pt modelId="{7632AF84-8002-41DE-9ACC-9CE7D6340D45}">
      <dgm:prSet phldrT="[Text]" custT="1"/>
      <dgm:spPr/>
      <dgm:t>
        <a:bodyPr/>
        <a:lstStyle/>
        <a:p>
          <a:r>
            <a:rPr lang="en-US" sz="1100" dirty="0" smtClean="0"/>
            <a:t>Gathering </a:t>
          </a:r>
          <a:r>
            <a:rPr lang="en-US" sz="1100" dirty="0"/>
            <a:t>Resources </a:t>
          </a:r>
          <a:r>
            <a:rPr lang="en-US" sz="900" dirty="0"/>
            <a:t>(Inputs)</a:t>
          </a:r>
        </a:p>
      </dgm:t>
    </dgm:pt>
    <dgm:pt modelId="{6A5B8EC1-206B-4DB5-95F3-FFC4789E525C}" type="parTrans" cxnId="{ACDCECE9-E361-4144-9712-A0279DD53D1A}">
      <dgm:prSet/>
      <dgm:spPr/>
      <dgm:t>
        <a:bodyPr/>
        <a:lstStyle/>
        <a:p>
          <a:endParaRPr lang="en-US"/>
        </a:p>
      </dgm:t>
    </dgm:pt>
    <dgm:pt modelId="{E1CDA2DB-5075-4372-B0B1-42F15F6ED59F}" type="sibTrans" cxnId="{ACDCECE9-E361-4144-9712-A0279DD53D1A}">
      <dgm:prSet/>
      <dgm:spPr/>
      <dgm:t>
        <a:bodyPr/>
        <a:lstStyle/>
        <a:p>
          <a:endParaRPr lang="en-US" dirty="0"/>
        </a:p>
      </dgm:t>
    </dgm:pt>
    <dgm:pt modelId="{A898FE78-9F0B-4DF8-8814-D67EDE9E3FC5}">
      <dgm:prSet phldrT="[Text]"/>
      <dgm:spPr/>
      <dgm:t>
        <a:bodyPr/>
        <a:lstStyle/>
        <a:p>
          <a:r>
            <a:rPr lang="en-US" dirty="0"/>
            <a:t>Program </a:t>
          </a:r>
          <a:r>
            <a:rPr lang="en-US" dirty="0" smtClean="0"/>
            <a:t>Activities </a:t>
          </a:r>
          <a:r>
            <a:rPr lang="en-US" dirty="0"/>
            <a:t>+ Monitoring</a:t>
          </a:r>
        </a:p>
      </dgm:t>
    </dgm:pt>
    <dgm:pt modelId="{FCD2C8CD-A301-4310-9E1E-0FEDAFF6A39D}" type="parTrans" cxnId="{5C9FC4C0-C56B-4582-869F-B8D33DC850EA}">
      <dgm:prSet/>
      <dgm:spPr/>
      <dgm:t>
        <a:bodyPr/>
        <a:lstStyle/>
        <a:p>
          <a:endParaRPr lang="en-US"/>
        </a:p>
      </dgm:t>
    </dgm:pt>
    <dgm:pt modelId="{8C464C24-60C6-425C-B3F5-1594DA7DA6CE}" type="sibTrans" cxnId="{5C9FC4C0-C56B-4582-869F-B8D33DC850EA}">
      <dgm:prSet/>
      <dgm:spPr/>
      <dgm:t>
        <a:bodyPr/>
        <a:lstStyle/>
        <a:p>
          <a:endParaRPr lang="en-US" dirty="0"/>
        </a:p>
      </dgm:t>
    </dgm:pt>
    <dgm:pt modelId="{069C8EAC-2ECB-419E-AAB6-899FE4245B48}">
      <dgm:prSet phldrT="[Text]"/>
      <dgm:spPr/>
      <dgm:t>
        <a:bodyPr/>
        <a:lstStyle/>
        <a:p>
          <a:r>
            <a:rPr lang="en-US" dirty="0"/>
            <a:t>Evaluation + Learning</a:t>
          </a:r>
        </a:p>
      </dgm:t>
    </dgm:pt>
    <dgm:pt modelId="{27309AE2-4F4B-49C9-A8C2-E763929E5F43}" type="parTrans" cxnId="{01BB65BF-947E-4D75-80F5-EA8795872787}">
      <dgm:prSet/>
      <dgm:spPr/>
      <dgm:t>
        <a:bodyPr/>
        <a:lstStyle/>
        <a:p>
          <a:endParaRPr lang="en-US"/>
        </a:p>
      </dgm:t>
    </dgm:pt>
    <dgm:pt modelId="{A144D9E4-355D-4CA1-9B50-94578DF7451D}" type="sibTrans" cxnId="{01BB65BF-947E-4D75-80F5-EA8795872787}">
      <dgm:prSet/>
      <dgm:spPr/>
      <dgm:t>
        <a:bodyPr/>
        <a:lstStyle/>
        <a:p>
          <a:endParaRPr lang="en-US" dirty="0"/>
        </a:p>
      </dgm:t>
    </dgm:pt>
    <dgm:pt modelId="{E81314E8-B71F-49C7-B3E4-A0E506F6A694}" type="pres">
      <dgm:prSet presAssocID="{97FF5725-4969-4A84-9366-CACB5FEDF0AF}" presName="cycle" presStyleCnt="0">
        <dgm:presLayoutVars>
          <dgm:dir/>
          <dgm:resizeHandles val="exact"/>
        </dgm:presLayoutVars>
      </dgm:prSet>
      <dgm:spPr/>
      <dgm:t>
        <a:bodyPr/>
        <a:lstStyle/>
        <a:p>
          <a:endParaRPr lang="en-US"/>
        </a:p>
      </dgm:t>
    </dgm:pt>
    <dgm:pt modelId="{39987330-282E-4CC3-974E-F240D35DC399}" type="pres">
      <dgm:prSet presAssocID="{15A742C8-4C5C-4ACE-84BB-5BAEF6504F00}" presName="node" presStyleLbl="node1" presStyleIdx="0" presStyleCnt="4">
        <dgm:presLayoutVars>
          <dgm:bulletEnabled val="1"/>
        </dgm:presLayoutVars>
      </dgm:prSet>
      <dgm:spPr/>
      <dgm:t>
        <a:bodyPr/>
        <a:lstStyle/>
        <a:p>
          <a:endParaRPr lang="en-US"/>
        </a:p>
      </dgm:t>
    </dgm:pt>
    <dgm:pt modelId="{0B99A4DC-DD21-42ED-812E-0523887A9527}" type="pres">
      <dgm:prSet presAssocID="{15A742C8-4C5C-4ACE-84BB-5BAEF6504F00}" presName="spNode" presStyleCnt="0"/>
      <dgm:spPr/>
    </dgm:pt>
    <dgm:pt modelId="{0D5CE907-9820-44BE-9A4D-A22843ED189F}" type="pres">
      <dgm:prSet presAssocID="{11523CBB-87D6-461F-BBE4-8F9AF8B9C176}" presName="sibTrans" presStyleLbl="sibTrans1D1" presStyleIdx="0" presStyleCnt="4"/>
      <dgm:spPr/>
      <dgm:t>
        <a:bodyPr/>
        <a:lstStyle/>
        <a:p>
          <a:endParaRPr lang="en-US"/>
        </a:p>
      </dgm:t>
    </dgm:pt>
    <dgm:pt modelId="{3872F94F-8CC1-4EE4-B6CF-524B7D61FCA7}" type="pres">
      <dgm:prSet presAssocID="{7632AF84-8002-41DE-9ACC-9CE7D6340D45}" presName="node" presStyleLbl="node1" presStyleIdx="1" presStyleCnt="4">
        <dgm:presLayoutVars>
          <dgm:bulletEnabled val="1"/>
        </dgm:presLayoutVars>
      </dgm:prSet>
      <dgm:spPr/>
      <dgm:t>
        <a:bodyPr/>
        <a:lstStyle/>
        <a:p>
          <a:endParaRPr lang="en-US"/>
        </a:p>
      </dgm:t>
    </dgm:pt>
    <dgm:pt modelId="{5ADACE1A-25E4-46D1-A394-B13CD4ECB6D7}" type="pres">
      <dgm:prSet presAssocID="{7632AF84-8002-41DE-9ACC-9CE7D6340D45}" presName="spNode" presStyleCnt="0"/>
      <dgm:spPr/>
    </dgm:pt>
    <dgm:pt modelId="{5E2643BC-94EA-4645-AD24-79C6BAA6884A}" type="pres">
      <dgm:prSet presAssocID="{E1CDA2DB-5075-4372-B0B1-42F15F6ED59F}" presName="sibTrans" presStyleLbl="sibTrans1D1" presStyleIdx="1" presStyleCnt="4"/>
      <dgm:spPr/>
      <dgm:t>
        <a:bodyPr/>
        <a:lstStyle/>
        <a:p>
          <a:endParaRPr lang="en-US"/>
        </a:p>
      </dgm:t>
    </dgm:pt>
    <dgm:pt modelId="{74A6BA1E-0D07-4E4F-B4C0-79F61FDFDC98}" type="pres">
      <dgm:prSet presAssocID="{A898FE78-9F0B-4DF8-8814-D67EDE9E3FC5}" presName="node" presStyleLbl="node1" presStyleIdx="2" presStyleCnt="4">
        <dgm:presLayoutVars>
          <dgm:bulletEnabled val="1"/>
        </dgm:presLayoutVars>
      </dgm:prSet>
      <dgm:spPr/>
      <dgm:t>
        <a:bodyPr/>
        <a:lstStyle/>
        <a:p>
          <a:endParaRPr lang="en-US"/>
        </a:p>
      </dgm:t>
    </dgm:pt>
    <dgm:pt modelId="{7C77C9A8-6AA9-4900-9CBE-BDC743DB5FD0}" type="pres">
      <dgm:prSet presAssocID="{A898FE78-9F0B-4DF8-8814-D67EDE9E3FC5}" presName="spNode" presStyleCnt="0"/>
      <dgm:spPr/>
    </dgm:pt>
    <dgm:pt modelId="{98298822-6C1D-492B-9CB9-008C2BC706DD}" type="pres">
      <dgm:prSet presAssocID="{8C464C24-60C6-425C-B3F5-1594DA7DA6CE}" presName="sibTrans" presStyleLbl="sibTrans1D1" presStyleIdx="2" presStyleCnt="4"/>
      <dgm:spPr/>
      <dgm:t>
        <a:bodyPr/>
        <a:lstStyle/>
        <a:p>
          <a:endParaRPr lang="en-US"/>
        </a:p>
      </dgm:t>
    </dgm:pt>
    <dgm:pt modelId="{1540AAE0-DF95-4440-BD0C-0E73E282928C}" type="pres">
      <dgm:prSet presAssocID="{069C8EAC-2ECB-419E-AAB6-899FE4245B48}" presName="node" presStyleLbl="node1" presStyleIdx="3" presStyleCnt="4">
        <dgm:presLayoutVars>
          <dgm:bulletEnabled val="1"/>
        </dgm:presLayoutVars>
      </dgm:prSet>
      <dgm:spPr/>
      <dgm:t>
        <a:bodyPr/>
        <a:lstStyle/>
        <a:p>
          <a:endParaRPr lang="en-US"/>
        </a:p>
      </dgm:t>
    </dgm:pt>
    <dgm:pt modelId="{97F0975D-C965-497D-8DE0-ECF8F1DC4D7A}" type="pres">
      <dgm:prSet presAssocID="{069C8EAC-2ECB-419E-AAB6-899FE4245B48}" presName="spNode" presStyleCnt="0"/>
      <dgm:spPr/>
    </dgm:pt>
    <dgm:pt modelId="{126B1751-CD4E-4CEC-9B51-941C5CFBD8B3}" type="pres">
      <dgm:prSet presAssocID="{A144D9E4-355D-4CA1-9B50-94578DF7451D}" presName="sibTrans" presStyleLbl="sibTrans1D1" presStyleIdx="3" presStyleCnt="4"/>
      <dgm:spPr/>
      <dgm:t>
        <a:bodyPr/>
        <a:lstStyle/>
        <a:p>
          <a:endParaRPr lang="en-US"/>
        </a:p>
      </dgm:t>
    </dgm:pt>
  </dgm:ptLst>
  <dgm:cxnLst>
    <dgm:cxn modelId="{6BCBDF87-7D92-41DD-9E2D-9BED50823893}" type="presOf" srcId="{15A742C8-4C5C-4ACE-84BB-5BAEF6504F00}" destId="{39987330-282E-4CC3-974E-F240D35DC399}" srcOrd="0" destOrd="0" presId="urn:microsoft.com/office/officeart/2005/8/layout/cycle5"/>
    <dgm:cxn modelId="{1109DB00-3EBD-4650-9AB5-58F88D5FD4F3}" srcId="{97FF5725-4969-4A84-9366-CACB5FEDF0AF}" destId="{15A742C8-4C5C-4ACE-84BB-5BAEF6504F00}" srcOrd="0" destOrd="0" parTransId="{8BAC343E-0658-493F-AD5E-B06E04DB6982}" sibTransId="{11523CBB-87D6-461F-BBE4-8F9AF8B9C176}"/>
    <dgm:cxn modelId="{736C7DDB-A91A-40F1-985A-8C7641CD818F}" type="presOf" srcId="{7632AF84-8002-41DE-9ACC-9CE7D6340D45}" destId="{3872F94F-8CC1-4EE4-B6CF-524B7D61FCA7}" srcOrd="0" destOrd="0" presId="urn:microsoft.com/office/officeart/2005/8/layout/cycle5"/>
    <dgm:cxn modelId="{5C9FC4C0-C56B-4582-869F-B8D33DC850EA}" srcId="{97FF5725-4969-4A84-9366-CACB5FEDF0AF}" destId="{A898FE78-9F0B-4DF8-8814-D67EDE9E3FC5}" srcOrd="2" destOrd="0" parTransId="{FCD2C8CD-A301-4310-9E1E-0FEDAFF6A39D}" sibTransId="{8C464C24-60C6-425C-B3F5-1594DA7DA6CE}"/>
    <dgm:cxn modelId="{37A738CE-F498-47EC-85F0-89B017A92683}" type="presOf" srcId="{A144D9E4-355D-4CA1-9B50-94578DF7451D}" destId="{126B1751-CD4E-4CEC-9B51-941C5CFBD8B3}" srcOrd="0" destOrd="0" presId="urn:microsoft.com/office/officeart/2005/8/layout/cycle5"/>
    <dgm:cxn modelId="{AA0533B9-25B5-43AE-BA69-3BE4167CAF7D}" type="presOf" srcId="{97FF5725-4969-4A84-9366-CACB5FEDF0AF}" destId="{E81314E8-B71F-49C7-B3E4-A0E506F6A694}" srcOrd="0" destOrd="0" presId="urn:microsoft.com/office/officeart/2005/8/layout/cycle5"/>
    <dgm:cxn modelId="{0F44F43A-7230-47D9-A253-02E16268FFFD}" type="presOf" srcId="{A898FE78-9F0B-4DF8-8814-D67EDE9E3FC5}" destId="{74A6BA1E-0D07-4E4F-B4C0-79F61FDFDC98}" srcOrd="0" destOrd="0" presId="urn:microsoft.com/office/officeart/2005/8/layout/cycle5"/>
    <dgm:cxn modelId="{E73613B6-6FEF-410D-A51C-84E635F8FEE3}" type="presOf" srcId="{069C8EAC-2ECB-419E-AAB6-899FE4245B48}" destId="{1540AAE0-DF95-4440-BD0C-0E73E282928C}" srcOrd="0" destOrd="0" presId="urn:microsoft.com/office/officeart/2005/8/layout/cycle5"/>
    <dgm:cxn modelId="{F4845C11-3564-448F-9FBF-702E42864384}" type="presOf" srcId="{E1CDA2DB-5075-4372-B0B1-42F15F6ED59F}" destId="{5E2643BC-94EA-4645-AD24-79C6BAA6884A}" srcOrd="0" destOrd="0" presId="urn:microsoft.com/office/officeart/2005/8/layout/cycle5"/>
    <dgm:cxn modelId="{01BB65BF-947E-4D75-80F5-EA8795872787}" srcId="{97FF5725-4969-4A84-9366-CACB5FEDF0AF}" destId="{069C8EAC-2ECB-419E-AAB6-899FE4245B48}" srcOrd="3" destOrd="0" parTransId="{27309AE2-4F4B-49C9-A8C2-E763929E5F43}" sibTransId="{A144D9E4-355D-4CA1-9B50-94578DF7451D}"/>
    <dgm:cxn modelId="{7721924A-DF43-4D61-A445-A39DF0F7DD43}" type="presOf" srcId="{11523CBB-87D6-461F-BBE4-8F9AF8B9C176}" destId="{0D5CE907-9820-44BE-9A4D-A22843ED189F}" srcOrd="0" destOrd="0" presId="urn:microsoft.com/office/officeart/2005/8/layout/cycle5"/>
    <dgm:cxn modelId="{6CA1CBDE-FDA2-403C-A868-C13DC8AC8BF2}" type="presOf" srcId="{8C464C24-60C6-425C-B3F5-1594DA7DA6CE}" destId="{98298822-6C1D-492B-9CB9-008C2BC706DD}" srcOrd="0" destOrd="0" presId="urn:microsoft.com/office/officeart/2005/8/layout/cycle5"/>
    <dgm:cxn modelId="{ACDCECE9-E361-4144-9712-A0279DD53D1A}" srcId="{97FF5725-4969-4A84-9366-CACB5FEDF0AF}" destId="{7632AF84-8002-41DE-9ACC-9CE7D6340D45}" srcOrd="1" destOrd="0" parTransId="{6A5B8EC1-206B-4DB5-95F3-FFC4789E525C}" sibTransId="{E1CDA2DB-5075-4372-B0B1-42F15F6ED59F}"/>
    <dgm:cxn modelId="{ECF0E79F-807E-4597-8117-2B9B9C4C57C1}" type="presParOf" srcId="{E81314E8-B71F-49C7-B3E4-A0E506F6A694}" destId="{39987330-282E-4CC3-974E-F240D35DC399}" srcOrd="0" destOrd="0" presId="urn:microsoft.com/office/officeart/2005/8/layout/cycle5"/>
    <dgm:cxn modelId="{9CF7094C-49DF-431A-A334-97E66131E15A}" type="presParOf" srcId="{E81314E8-B71F-49C7-B3E4-A0E506F6A694}" destId="{0B99A4DC-DD21-42ED-812E-0523887A9527}" srcOrd="1" destOrd="0" presId="urn:microsoft.com/office/officeart/2005/8/layout/cycle5"/>
    <dgm:cxn modelId="{B94D7CD4-0097-4552-A441-4706772C8C38}" type="presParOf" srcId="{E81314E8-B71F-49C7-B3E4-A0E506F6A694}" destId="{0D5CE907-9820-44BE-9A4D-A22843ED189F}" srcOrd="2" destOrd="0" presId="urn:microsoft.com/office/officeart/2005/8/layout/cycle5"/>
    <dgm:cxn modelId="{DA172710-5298-4656-9571-680F5F3A4510}" type="presParOf" srcId="{E81314E8-B71F-49C7-B3E4-A0E506F6A694}" destId="{3872F94F-8CC1-4EE4-B6CF-524B7D61FCA7}" srcOrd="3" destOrd="0" presId="urn:microsoft.com/office/officeart/2005/8/layout/cycle5"/>
    <dgm:cxn modelId="{255B41A0-7AE5-4B4C-81CF-A12C7099BEF6}" type="presParOf" srcId="{E81314E8-B71F-49C7-B3E4-A0E506F6A694}" destId="{5ADACE1A-25E4-46D1-A394-B13CD4ECB6D7}" srcOrd="4" destOrd="0" presId="urn:microsoft.com/office/officeart/2005/8/layout/cycle5"/>
    <dgm:cxn modelId="{837462A9-8429-4052-9E41-32DDCE91BB9E}" type="presParOf" srcId="{E81314E8-B71F-49C7-B3E4-A0E506F6A694}" destId="{5E2643BC-94EA-4645-AD24-79C6BAA6884A}" srcOrd="5" destOrd="0" presId="urn:microsoft.com/office/officeart/2005/8/layout/cycle5"/>
    <dgm:cxn modelId="{26944580-32B7-45A7-9DDA-2CFAE3F6BCEB}" type="presParOf" srcId="{E81314E8-B71F-49C7-B3E4-A0E506F6A694}" destId="{74A6BA1E-0D07-4E4F-B4C0-79F61FDFDC98}" srcOrd="6" destOrd="0" presId="urn:microsoft.com/office/officeart/2005/8/layout/cycle5"/>
    <dgm:cxn modelId="{CE871E30-C37F-4888-8739-28BA43EF80BA}" type="presParOf" srcId="{E81314E8-B71F-49C7-B3E4-A0E506F6A694}" destId="{7C77C9A8-6AA9-4900-9CBE-BDC743DB5FD0}" srcOrd="7" destOrd="0" presId="urn:microsoft.com/office/officeart/2005/8/layout/cycle5"/>
    <dgm:cxn modelId="{F4C9358F-F096-48A1-9209-4E15710D5C3A}" type="presParOf" srcId="{E81314E8-B71F-49C7-B3E4-A0E506F6A694}" destId="{98298822-6C1D-492B-9CB9-008C2BC706DD}" srcOrd="8" destOrd="0" presId="urn:microsoft.com/office/officeart/2005/8/layout/cycle5"/>
    <dgm:cxn modelId="{F5B47298-D38F-43A9-B1B1-94BEE44CC202}" type="presParOf" srcId="{E81314E8-B71F-49C7-B3E4-A0E506F6A694}" destId="{1540AAE0-DF95-4440-BD0C-0E73E282928C}" srcOrd="9" destOrd="0" presId="urn:microsoft.com/office/officeart/2005/8/layout/cycle5"/>
    <dgm:cxn modelId="{2678E10C-58E2-4D65-8E82-869E0C55806F}" type="presParOf" srcId="{E81314E8-B71F-49C7-B3E4-A0E506F6A694}" destId="{97F0975D-C965-497D-8DE0-ECF8F1DC4D7A}" srcOrd="10" destOrd="0" presId="urn:microsoft.com/office/officeart/2005/8/layout/cycle5"/>
    <dgm:cxn modelId="{68EFB019-4521-4CDA-8841-8D39A8F92578}" type="presParOf" srcId="{E81314E8-B71F-49C7-B3E4-A0E506F6A694}" destId="{126B1751-CD4E-4CEC-9B51-941C5CFBD8B3}" srcOrd="11" destOrd="0" presId="urn:microsoft.com/office/officeart/2005/8/layout/cycle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987330-282E-4CC3-974E-F240D35DC399}">
      <dsp:nvSpPr>
        <dsp:cNvPr id="0" name=""/>
        <dsp:cNvSpPr/>
      </dsp:nvSpPr>
      <dsp:spPr>
        <a:xfrm>
          <a:off x="985690" y="898486"/>
          <a:ext cx="916593" cy="59578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Planning</a:t>
          </a:r>
        </a:p>
      </dsp:txBody>
      <dsp:txXfrm>
        <a:off x="985690" y="898486"/>
        <a:ext cx="916593" cy="595785"/>
      </dsp:txXfrm>
    </dsp:sp>
    <dsp:sp modelId="{0D5CE907-9820-44BE-9A4D-A22843ED189F}">
      <dsp:nvSpPr>
        <dsp:cNvPr id="0" name=""/>
        <dsp:cNvSpPr/>
      </dsp:nvSpPr>
      <dsp:spPr>
        <a:xfrm>
          <a:off x="458726" y="1196379"/>
          <a:ext cx="1970520" cy="1970520"/>
        </a:xfrm>
        <a:custGeom>
          <a:avLst/>
          <a:gdLst/>
          <a:ahLst/>
          <a:cxnLst/>
          <a:rect l="0" t="0" r="0" b="0"/>
          <a:pathLst>
            <a:path>
              <a:moveTo>
                <a:pt x="1570369" y="192553"/>
              </a:moveTo>
              <a:arcTo wR="985260" hR="985260" stAng="18385897" swAng="1635487"/>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72F94F-8CC1-4EE4-B6CF-524B7D61FCA7}">
      <dsp:nvSpPr>
        <dsp:cNvPr id="0" name=""/>
        <dsp:cNvSpPr/>
      </dsp:nvSpPr>
      <dsp:spPr>
        <a:xfrm>
          <a:off x="1970950" y="1883746"/>
          <a:ext cx="916593" cy="59578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Gathering </a:t>
          </a:r>
          <a:r>
            <a:rPr lang="en-US" sz="1100" kern="1200" dirty="0"/>
            <a:t>Resources </a:t>
          </a:r>
          <a:r>
            <a:rPr lang="en-US" sz="900" kern="1200" dirty="0"/>
            <a:t>(Inputs)</a:t>
          </a:r>
        </a:p>
      </dsp:txBody>
      <dsp:txXfrm>
        <a:off x="1970950" y="1883746"/>
        <a:ext cx="916593" cy="595785"/>
      </dsp:txXfrm>
    </dsp:sp>
    <dsp:sp modelId="{5E2643BC-94EA-4645-AD24-79C6BAA6884A}">
      <dsp:nvSpPr>
        <dsp:cNvPr id="0" name=""/>
        <dsp:cNvSpPr/>
      </dsp:nvSpPr>
      <dsp:spPr>
        <a:xfrm>
          <a:off x="458726" y="1196379"/>
          <a:ext cx="1970520" cy="1970520"/>
        </a:xfrm>
        <a:custGeom>
          <a:avLst/>
          <a:gdLst/>
          <a:ahLst/>
          <a:cxnLst/>
          <a:rect l="0" t="0" r="0" b="0"/>
          <a:pathLst>
            <a:path>
              <a:moveTo>
                <a:pt x="1868454" y="1421958"/>
              </a:moveTo>
              <a:arcTo wR="985260" hR="985260" stAng="1578616" swAng="1635487"/>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4A6BA1E-0D07-4E4F-B4C0-79F61FDFDC98}">
      <dsp:nvSpPr>
        <dsp:cNvPr id="0" name=""/>
        <dsp:cNvSpPr/>
      </dsp:nvSpPr>
      <dsp:spPr>
        <a:xfrm>
          <a:off x="985690" y="2869006"/>
          <a:ext cx="916593" cy="59578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Program </a:t>
          </a:r>
          <a:r>
            <a:rPr lang="en-US" sz="1100" kern="1200" dirty="0" smtClean="0"/>
            <a:t>Activities </a:t>
          </a:r>
          <a:r>
            <a:rPr lang="en-US" sz="1100" kern="1200" dirty="0"/>
            <a:t>+ Monitoring</a:t>
          </a:r>
        </a:p>
      </dsp:txBody>
      <dsp:txXfrm>
        <a:off x="985690" y="2869006"/>
        <a:ext cx="916593" cy="595785"/>
      </dsp:txXfrm>
    </dsp:sp>
    <dsp:sp modelId="{98298822-6C1D-492B-9CB9-008C2BC706DD}">
      <dsp:nvSpPr>
        <dsp:cNvPr id="0" name=""/>
        <dsp:cNvSpPr/>
      </dsp:nvSpPr>
      <dsp:spPr>
        <a:xfrm>
          <a:off x="458726" y="1196379"/>
          <a:ext cx="1970520" cy="1970520"/>
        </a:xfrm>
        <a:custGeom>
          <a:avLst/>
          <a:gdLst/>
          <a:ahLst/>
          <a:cxnLst/>
          <a:rect l="0" t="0" r="0" b="0"/>
          <a:pathLst>
            <a:path>
              <a:moveTo>
                <a:pt x="400150" y="1777967"/>
              </a:moveTo>
              <a:arcTo wR="985260" hR="985260" stAng="7585897" swAng="1635487"/>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540AAE0-DF95-4440-BD0C-0E73E282928C}">
      <dsp:nvSpPr>
        <dsp:cNvPr id="0" name=""/>
        <dsp:cNvSpPr/>
      </dsp:nvSpPr>
      <dsp:spPr>
        <a:xfrm>
          <a:off x="430" y="1883746"/>
          <a:ext cx="916593" cy="59578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Evaluation + Learning</a:t>
          </a:r>
        </a:p>
      </dsp:txBody>
      <dsp:txXfrm>
        <a:off x="430" y="1883746"/>
        <a:ext cx="916593" cy="595785"/>
      </dsp:txXfrm>
    </dsp:sp>
    <dsp:sp modelId="{126B1751-CD4E-4CEC-9B51-941C5CFBD8B3}">
      <dsp:nvSpPr>
        <dsp:cNvPr id="0" name=""/>
        <dsp:cNvSpPr/>
      </dsp:nvSpPr>
      <dsp:spPr>
        <a:xfrm>
          <a:off x="458726" y="1196379"/>
          <a:ext cx="1970520" cy="1970520"/>
        </a:xfrm>
        <a:custGeom>
          <a:avLst/>
          <a:gdLst/>
          <a:ahLst/>
          <a:cxnLst/>
          <a:rect l="0" t="0" r="0" b="0"/>
          <a:pathLst>
            <a:path>
              <a:moveTo>
                <a:pt x="102066" y="548561"/>
              </a:moveTo>
              <a:arcTo wR="985260" hR="985260" stAng="12378616" swAng="1635487"/>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AE9571-671A-2F45-A53D-BFDD893BC211}" type="datetimeFigureOut">
              <a:rPr lang="en-US" smtClean="0"/>
              <a:pPr/>
              <a:t>8/9/2014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A641AE-0E24-AF46-B29D-0C468557A9BA}" type="slidenum">
              <a:rPr lang="en-US" smtClean="0"/>
              <a:pPr/>
              <a:t>‹#›</a:t>
            </a:fld>
            <a:endParaRPr lang="en-US" dirty="0"/>
          </a:p>
        </p:txBody>
      </p:sp>
    </p:spTree>
    <p:extLst>
      <p:ext uri="{BB962C8B-B14F-4D97-AF65-F5344CB8AC3E}">
        <p14:creationId xmlns:p14="http://schemas.microsoft.com/office/powerpoint/2010/main" xmlns="" val="26719739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urveymonkey.com/s/LZ3TBG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1. </a:t>
            </a:r>
            <a:r>
              <a:rPr lang="en-US" sz="1200" u="sng" kern="1200" dirty="0" smtClean="0">
                <a:solidFill>
                  <a:schemeClr val="tx1"/>
                </a:solidFill>
                <a:effectLst/>
                <a:latin typeface="+mn-lt"/>
                <a:ea typeface="+mn-ea"/>
                <a:cs typeface="+mn-cs"/>
              </a:rPr>
              <a:t>Introduction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Welcome to The Global Fund for Children’s capacity-building webinar on monitoring, learning, and evaluation for grassroots organizations. Before we get started, I want to introduce myself and the organizations that are participating today.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name is _______ and I am </a:t>
            </a:r>
            <a:r>
              <a:rPr lang="en-US" sz="1200" u="sng" kern="1200" dirty="0" smtClean="0">
                <a:solidFill>
                  <a:schemeClr val="tx1"/>
                </a:solidFill>
                <a:effectLst/>
                <a:latin typeface="+mn-lt"/>
                <a:ea typeface="+mn-ea"/>
                <a:cs typeface="+mn-cs"/>
              </a:rPr>
              <a:t>[position title]</a:t>
            </a:r>
            <a:r>
              <a:rPr lang="en-US" sz="1200" kern="1200" dirty="0" smtClean="0">
                <a:solidFill>
                  <a:schemeClr val="tx1"/>
                </a:solidFill>
                <a:effectLst/>
                <a:latin typeface="+mn-lt"/>
                <a:ea typeface="+mn-ea"/>
                <a:cs typeface="+mn-cs"/>
              </a:rPr>
              <a:t>. The organizations that are listening in today are</a:t>
            </a:r>
            <a:r>
              <a:rPr lang="en-US" sz="1200" u="sng" kern="1200" dirty="0" smtClean="0">
                <a:solidFill>
                  <a:schemeClr val="tx1"/>
                </a:solidFill>
                <a:effectLst/>
                <a:latin typeface="+mn-lt"/>
                <a:ea typeface="+mn-ea"/>
                <a:cs typeface="+mn-cs"/>
              </a:rPr>
              <a:t> [organization name] </a:t>
            </a:r>
            <a:r>
              <a:rPr lang="en-US" sz="1200" kern="1200" dirty="0" smtClean="0">
                <a:solidFill>
                  <a:schemeClr val="tx1"/>
                </a:solidFill>
                <a:effectLst/>
                <a:latin typeface="+mn-lt"/>
                <a:ea typeface="+mn-ea"/>
                <a:cs typeface="+mn-cs"/>
              </a:rPr>
              <a:t> from </a:t>
            </a:r>
            <a:r>
              <a:rPr lang="en-US" sz="1200" u="sng" kern="1200" dirty="0" smtClean="0">
                <a:solidFill>
                  <a:schemeClr val="tx1"/>
                </a:solidFill>
                <a:effectLst/>
                <a:latin typeface="+mn-lt"/>
                <a:ea typeface="+mn-ea"/>
                <a:cs typeface="+mn-cs"/>
              </a:rPr>
              <a:t>[country]</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 [organization name] </a:t>
            </a:r>
            <a:r>
              <a:rPr lang="en-US" sz="1200" kern="1200" dirty="0" smtClean="0">
                <a:solidFill>
                  <a:schemeClr val="tx1"/>
                </a:solidFill>
                <a:effectLst/>
                <a:latin typeface="+mn-lt"/>
                <a:ea typeface="+mn-ea"/>
                <a:cs typeface="+mn-cs"/>
              </a:rPr>
              <a:t>from</a:t>
            </a:r>
            <a:r>
              <a:rPr lang="en-US" sz="1200" u="sng" kern="1200" dirty="0" smtClean="0">
                <a:solidFill>
                  <a:schemeClr val="tx1"/>
                </a:solidFill>
                <a:effectLst/>
                <a:latin typeface="+mn-lt"/>
                <a:ea typeface="+mn-ea"/>
                <a:cs typeface="+mn-cs"/>
              </a:rPr>
              <a:t> [country] </a:t>
            </a:r>
            <a:r>
              <a:rPr lang="en-US" sz="1200" kern="1200" dirty="0" smtClean="0">
                <a:solidFill>
                  <a:schemeClr val="tx1"/>
                </a:solidFill>
                <a:effectLst/>
                <a:latin typeface="+mn-lt"/>
                <a:ea typeface="+mn-ea"/>
                <a:cs typeface="+mn-cs"/>
              </a:rPr>
              <a:t>, …. If you have any technical difficulties during the webinar, please email Sarah Ellison at sellison@globalfundforchildren.org. This information is also in the email you were sent prior to the webinar.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Throughout the webinar, I’ll be asking if you understand concepts, have </a:t>
            </a:r>
            <a:r>
              <a:rPr lang="en-US" sz="1200" kern="1200" dirty="0" smtClean="0">
                <a:solidFill>
                  <a:schemeClr val="tx1"/>
                </a:solidFill>
                <a:effectLst/>
                <a:latin typeface="+mn-lt"/>
                <a:ea typeface="+mn-ea"/>
                <a:cs typeface="+mn-cs"/>
              </a:rPr>
              <a:t>questions, </a:t>
            </a:r>
            <a:r>
              <a:rPr lang="en-US" sz="1200" kern="1200" dirty="0" smtClean="0">
                <a:solidFill>
                  <a:schemeClr val="tx1"/>
                </a:solidFill>
                <a:effectLst/>
                <a:latin typeface="+mn-lt"/>
                <a:ea typeface="+mn-ea"/>
                <a:cs typeface="+mn-cs"/>
              </a:rPr>
              <a:t>or have completed an activity.  To respond, you’ll need to type one of three  symbols into the chat box on the side of your screen. Type a plus sign (+) if you understand or have finished the activity, an equal sign (=) if you’re unsure of a concept, and a minus sign (-) if you don’t understand or you need more time.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practice now. Can each organization please type in a plus sign? An equal sign? A minus sign?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Great. If you have other  questions during the presentation, please make a note of them and email them to me after the presentation ends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let’s begin and talk about the goals of this webinar.  </a:t>
            </a:r>
          </a:p>
        </p:txBody>
      </p:sp>
      <p:sp>
        <p:nvSpPr>
          <p:cNvPr id="4" name="Slide Number Placeholder 3"/>
          <p:cNvSpPr>
            <a:spLocks noGrp="1"/>
          </p:cNvSpPr>
          <p:nvPr>
            <p:ph type="sldNum" sz="quarter" idx="10"/>
          </p:nvPr>
        </p:nvSpPr>
        <p:spPr/>
        <p:txBody>
          <a:bodyPr/>
          <a:lstStyle/>
          <a:p>
            <a:fld id="{21A641AE-0E24-AF46-B29D-0C468557A9BA}" type="slidenum">
              <a:rPr lang="en-US" smtClean="0"/>
              <a:pPr/>
              <a:t>1</a:t>
            </a:fld>
            <a:endParaRPr lang="en-US" dirty="0"/>
          </a:p>
        </p:txBody>
      </p:sp>
    </p:spTree>
    <p:extLst>
      <p:ext uri="{BB962C8B-B14F-4D97-AF65-F5344CB8AC3E}">
        <p14:creationId xmlns:p14="http://schemas.microsoft.com/office/powerpoint/2010/main" xmlns="" val="3587539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10. </a:t>
            </a:r>
            <a:r>
              <a:rPr lang="en-US" u="sng" dirty="0" smtClean="0"/>
              <a:t>Matching</a:t>
            </a:r>
            <a:r>
              <a:rPr lang="en-US" u="sng" baseline="0" dirty="0" smtClean="0"/>
              <a:t> Practice</a:t>
            </a:r>
          </a:p>
          <a:p>
            <a:endParaRPr lang="en-US" baseline="0" dirty="0" smtClean="0"/>
          </a:p>
          <a:p>
            <a:r>
              <a:rPr lang="en-US" baseline="0" dirty="0" smtClean="0"/>
              <a:t>Now it’s time to practice. </a:t>
            </a:r>
            <a:r>
              <a:rPr lang="en-US" sz="1200" kern="1200" dirty="0" smtClean="0">
                <a:solidFill>
                  <a:schemeClr val="tx1"/>
                </a:solidFill>
                <a:effectLst/>
                <a:latin typeface="+mn-lt"/>
                <a:ea typeface="+mn-ea"/>
                <a:cs typeface="+mn-cs"/>
              </a:rPr>
              <a:t>Match each part of the program description on the left with the corresponding key word on the right. Look at </a:t>
            </a:r>
            <a:r>
              <a:rPr lang="en-US" sz="1200" kern="1200" dirty="0" smtClean="0">
                <a:solidFill>
                  <a:schemeClr val="tx1"/>
                </a:solidFill>
                <a:effectLst/>
                <a:latin typeface="+mn-lt"/>
                <a:ea typeface="+mn-ea"/>
                <a:cs typeface="+mn-cs"/>
              </a:rPr>
              <a:t>question 2 on the worksheet </a:t>
            </a:r>
            <a:r>
              <a:rPr lang="en-US" sz="1200" kern="1200" dirty="0" smtClean="0">
                <a:solidFill>
                  <a:schemeClr val="tx1"/>
                </a:solidFill>
                <a:effectLst/>
                <a:latin typeface="+mn-lt"/>
                <a:ea typeface="+mn-ea"/>
                <a:cs typeface="+mn-cs"/>
              </a:rPr>
              <a:t>if you want to draw lines to connect the descriptions and key words. You have five minutes.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three </a:t>
            </a:r>
            <a:r>
              <a:rPr lang="en-US" sz="1200" kern="1200" dirty="0" smtClean="0">
                <a:solidFill>
                  <a:schemeClr val="tx1"/>
                </a:solidFill>
                <a:effectLst/>
                <a:latin typeface="+mn-lt"/>
                <a:ea typeface="+mn-ea"/>
                <a:cs typeface="+mn-cs"/>
              </a:rPr>
              <a:t>minutes, </a:t>
            </a:r>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participants to tell you if they are </a:t>
            </a:r>
            <a:r>
              <a:rPr lang="en-US" sz="1200" kern="1200" baseline="0" dirty="0" smtClean="0">
                <a:solidFill>
                  <a:schemeClr val="tx1"/>
                </a:solidFill>
                <a:effectLst/>
                <a:latin typeface="+mn-lt"/>
                <a:ea typeface="+mn-ea"/>
                <a:cs typeface="+mn-cs"/>
              </a:rPr>
              <a:t>finished or need more </a:t>
            </a:r>
            <a:r>
              <a:rPr lang="en-US" sz="1200" kern="1200" baseline="0" dirty="0" smtClean="0">
                <a:solidFill>
                  <a:schemeClr val="tx1"/>
                </a:solidFill>
                <a:effectLst/>
                <a:latin typeface="+mn-lt"/>
                <a:ea typeface="+mn-ea"/>
                <a:cs typeface="+mn-cs"/>
              </a:rPr>
              <a:t>time, </a:t>
            </a:r>
            <a:r>
              <a:rPr lang="en-US" sz="1200" kern="1200" baseline="0" dirty="0" smtClean="0">
                <a:solidFill>
                  <a:schemeClr val="tx1"/>
                </a:solidFill>
                <a:effectLst/>
                <a:latin typeface="+mn-lt"/>
                <a:ea typeface="+mn-ea"/>
                <a:cs typeface="+mn-cs"/>
              </a:rPr>
              <a:t>using + or -. </a:t>
            </a:r>
            <a:r>
              <a:rPr lang="en-US" sz="1200" kern="1200" dirty="0" smtClean="0">
                <a:solidFill>
                  <a:schemeClr val="tx1"/>
                </a:solidFill>
                <a:effectLst/>
                <a:latin typeface="+mn-lt"/>
                <a:ea typeface="+mn-ea"/>
                <a:cs typeface="+mn-cs"/>
              </a:rPr>
              <a:t>Once the five minutes are up, click to reveal the answers and discuss.]</a:t>
            </a:r>
            <a:endParaRPr lang="en-US" dirty="0" smtClean="0"/>
          </a:p>
        </p:txBody>
      </p:sp>
      <p:sp>
        <p:nvSpPr>
          <p:cNvPr id="4" name="Slide Number Placeholder 3"/>
          <p:cNvSpPr>
            <a:spLocks noGrp="1"/>
          </p:cNvSpPr>
          <p:nvPr>
            <p:ph type="sldNum" sz="quarter" idx="10"/>
          </p:nvPr>
        </p:nvSpPr>
        <p:spPr/>
        <p:txBody>
          <a:bodyPr/>
          <a:lstStyle/>
          <a:p>
            <a:fld id="{21A641AE-0E24-AF46-B29D-0C468557A9BA}" type="slidenum">
              <a:rPr lang="en-US" smtClean="0"/>
              <a:pPr/>
              <a:t>10</a:t>
            </a:fld>
            <a:endParaRPr lang="en-US" dirty="0"/>
          </a:p>
        </p:txBody>
      </p:sp>
    </p:spTree>
    <p:extLst>
      <p:ext uri="{BB962C8B-B14F-4D97-AF65-F5344CB8AC3E}">
        <p14:creationId xmlns:p14="http://schemas.microsoft.com/office/powerpoint/2010/main" xmlns="" val="25348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11. </a:t>
            </a:r>
            <a:r>
              <a:rPr lang="en-US" sz="1200" u="sng" kern="1200" dirty="0" smtClean="0">
                <a:solidFill>
                  <a:schemeClr val="tx1"/>
                </a:solidFill>
                <a:effectLst/>
                <a:latin typeface="+mn-lt"/>
                <a:ea typeface="+mn-ea"/>
                <a:cs typeface="+mn-cs"/>
              </a:rPr>
              <a:t>M&amp;E for GFC</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filling out the grant application for GFC each year, you are required to input information about outcomes that your organization will report on to GFC. The outcome questions on the application are based on the logical framework and help you to determine what the key outcome of your program is and how well you are achieving 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filling out the initial request for a grant from The Global Fund for Children, you are asked questions like the ones shown here. [Click to advance, and the image will appear.] These first questions help your organization and your program officer to determine what you will report to The Global Fund for Children during your entire funding relationship with GFC. The questions are designed to help you develop a one-sentence program outcome that states what your organization does (the key goal/outcome), how your organization accomplishes this goal (activities and programs), who your organization serves (the specific population of children you work with), and how many children you have reached in the past year and hope to reach in the coming year. There are drop-down categories that can guide you, or you can type in your own answers. We’ll talk more about the creation of outcome sentences in the coming slides. [Click to advance, and this image will disappear.]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to advance, and a new image will appear.]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renewal and final grant applications, you are asked to report on the outcome that was determined by you and your program officer during the first year of your grant. In rare cases, the program outcome that an organization reports on may change, but this is not usual and makes monitoring your progress as an organization more challenging. When you report the number or percentage of children impacted by your program in your application, this information is sent to the staff and board of GFC so they can review your progress in a grant recommendation form. [Click to advance, and an example image will appear.] </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example, this organization reports its outcome </a:t>
            </a:r>
            <a:r>
              <a:rPr lang="en-US" dirty="0" smtClean="0"/>
              <a:t>as a</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percentage</a:t>
            </a:r>
            <a:r>
              <a:rPr lang="en-US" sz="1200" kern="1200" dirty="0" smtClean="0">
                <a:solidFill>
                  <a:schemeClr val="tx1"/>
                </a:solidFill>
                <a:effectLst/>
                <a:latin typeface="+mn-lt"/>
                <a:ea typeface="+mn-ea"/>
                <a:cs typeface="+mn-cs"/>
              </a:rPr>
              <a:t>. [Read the program</a:t>
            </a:r>
            <a:r>
              <a:rPr lang="en-US" sz="1200" kern="1200" baseline="0" dirty="0" smtClean="0">
                <a:solidFill>
                  <a:schemeClr val="tx1"/>
                </a:solidFill>
                <a:effectLst/>
                <a:latin typeface="+mn-lt"/>
                <a:ea typeface="+mn-ea"/>
                <a:cs typeface="+mn-cs"/>
              </a:rPr>
              <a:t> outcome in the example box.]</a:t>
            </a:r>
            <a:r>
              <a:rPr lang="en-US" sz="1200" kern="1200" dirty="0" smtClean="0">
                <a:solidFill>
                  <a:schemeClr val="tx1"/>
                </a:solidFill>
                <a:effectLst/>
                <a:latin typeface="+mn-lt"/>
                <a:ea typeface="+mn-ea"/>
                <a:cs typeface="+mn-cs"/>
              </a:rPr>
              <a:t> As you can see,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the</a:t>
            </a:r>
            <a:r>
              <a:rPr lang="en-US" sz="1200" kern="1200" dirty="0" smtClean="0">
                <a:solidFill>
                  <a:schemeClr val="tx1"/>
                </a:solidFill>
                <a:effectLst/>
                <a:latin typeface="+mn-lt"/>
                <a:ea typeface="+mn-ea"/>
                <a:cs typeface="+mn-cs"/>
              </a:rPr>
              <a:t> organization’s</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success in </a:t>
            </a:r>
            <a:r>
              <a:rPr lang="en-US" sz="1200" kern="1200" baseline="0" dirty="0" smtClean="0">
                <a:solidFill>
                  <a:schemeClr val="tx1"/>
                </a:solidFill>
                <a:effectLst/>
                <a:latin typeface="+mn-lt"/>
                <a:ea typeface="+mn-ea"/>
                <a:cs typeface="+mn-cs"/>
              </a:rPr>
              <a:t>increasing </a:t>
            </a:r>
            <a:r>
              <a:rPr lang="en-US" sz="1200" kern="1200" baseline="0" dirty="0" smtClean="0">
                <a:solidFill>
                  <a:schemeClr val="tx1"/>
                </a:solidFill>
                <a:effectLst/>
                <a:latin typeface="+mn-lt"/>
                <a:ea typeface="+mn-ea"/>
                <a:cs typeface="+mn-cs"/>
              </a:rPr>
              <a:t>that percentage and reaching </a:t>
            </a:r>
            <a:r>
              <a:rPr lang="en-US" sz="1200" kern="1200" baseline="0" dirty="0" smtClean="0">
                <a:solidFill>
                  <a:schemeClr val="tx1"/>
                </a:solidFill>
                <a:effectLst/>
                <a:latin typeface="+mn-lt"/>
                <a:ea typeface="+mn-ea"/>
                <a:cs typeface="+mn-cs"/>
              </a:rPr>
              <a:t>its goal </a:t>
            </a:r>
            <a:r>
              <a:rPr lang="en-US" sz="1200" kern="1200" baseline="0" dirty="0" smtClean="0">
                <a:solidFill>
                  <a:schemeClr val="tx1"/>
                </a:solidFill>
                <a:effectLst/>
                <a:latin typeface="+mn-lt"/>
                <a:ea typeface="+mn-ea"/>
                <a:cs typeface="+mn-cs"/>
              </a:rPr>
              <a:t>varies from year to year.</a:t>
            </a:r>
            <a:r>
              <a:rPr lang="en-US" sz="1200" kern="1200" dirty="0" smtClean="0">
                <a:solidFill>
                  <a:schemeClr val="tx1"/>
                </a:solidFill>
                <a:effectLst/>
                <a:latin typeface="+mn-lt"/>
                <a:ea typeface="+mn-ea"/>
                <a:cs typeface="+mn-cs"/>
              </a:rPr>
              <a:t>  Accurately collecting this data for your outcome is a very important part of the application process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let’s look at what makes a great outcome sentence both for GFC grant applications and for other potential donor applications.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11</a:t>
            </a:fld>
            <a:endParaRPr lang="en-US" dirty="0"/>
          </a:p>
        </p:txBody>
      </p:sp>
    </p:spTree>
    <p:extLst>
      <p:ext uri="{BB962C8B-B14F-4D97-AF65-F5344CB8AC3E}">
        <p14:creationId xmlns:p14="http://schemas.microsoft.com/office/powerpoint/2010/main" xmlns="" val="147950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12. </a:t>
            </a:r>
            <a:r>
              <a:rPr lang="en-US" sz="1200" u="sng" kern="1200" dirty="0" smtClean="0">
                <a:solidFill>
                  <a:schemeClr val="tx1"/>
                </a:solidFill>
                <a:effectLst/>
                <a:latin typeface="+mn-lt"/>
                <a:ea typeface="+mn-ea"/>
                <a:cs typeface="+mn-cs"/>
              </a:rPr>
              <a:t>SMART Measurements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key terms we discussed earlier is the program outcome. A program’s outcome is a program’s goal, and to measure this goal, the outcome needs to be SMART. [Read the entire slide.]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Specific – define clearly what population you are working with, what your project is, and who is doing what in your organization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Measurable – something you can count or measure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Appropriate – matches the work you are doing and meets the needs of your community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Realistic – something you can accomplish with the resources you have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Timely – be specific about when you plan to accomplish your goals and </a:t>
            </a:r>
            <a:r>
              <a:rPr lang="en-US" sz="1200" i="1" kern="1200" dirty="0" smtClean="0">
                <a:solidFill>
                  <a:schemeClr val="tx1"/>
                </a:solidFill>
                <a:effectLst/>
                <a:latin typeface="+mn-lt"/>
                <a:ea typeface="+mn-ea"/>
                <a:cs typeface="+mn-cs"/>
              </a:rPr>
              <a:t>realistic</a:t>
            </a:r>
            <a:r>
              <a:rPr lang="en-US" sz="1200" kern="1200" dirty="0" smtClean="0">
                <a:solidFill>
                  <a:schemeClr val="tx1"/>
                </a:solidFill>
                <a:effectLst/>
                <a:latin typeface="+mn-lt"/>
                <a:ea typeface="+mn-ea"/>
                <a:cs typeface="+mn-cs"/>
              </a:rPr>
              <a:t> about when these goals can be met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12</a:t>
            </a:fld>
            <a:endParaRPr lang="en-US" dirty="0"/>
          </a:p>
        </p:txBody>
      </p:sp>
    </p:spTree>
    <p:extLst>
      <p:ext uri="{BB962C8B-B14F-4D97-AF65-F5344CB8AC3E}">
        <p14:creationId xmlns:p14="http://schemas.microsoft.com/office/powerpoint/2010/main" xmlns="" val="2029186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13.</a:t>
            </a:r>
            <a:r>
              <a:rPr lang="en-US" sz="1200" u="none"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Is This Outcome SMART?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 five minutes to decide in your group whether or not this outcome is SMART. </a:t>
            </a:r>
          </a:p>
          <a:p>
            <a:r>
              <a:rPr lang="en-US" sz="1200" kern="1200" dirty="0" smtClean="0">
                <a:solidFill>
                  <a:schemeClr val="tx1"/>
                </a:solidFill>
                <a:effectLst/>
                <a:latin typeface="+mn-lt"/>
                <a:ea typeface="+mn-ea"/>
                <a:cs typeface="+mn-cs"/>
              </a:rPr>
              <a:t>You can look at </a:t>
            </a:r>
            <a:r>
              <a:rPr lang="en-US" sz="1200" kern="1200" dirty="0" smtClean="0">
                <a:solidFill>
                  <a:schemeClr val="tx1"/>
                </a:solidFill>
                <a:effectLst/>
                <a:latin typeface="+mn-lt"/>
                <a:ea typeface="+mn-ea"/>
                <a:cs typeface="+mn-cs"/>
              </a:rPr>
              <a:t>question 3 on the worksheet.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three minutes, </a:t>
            </a:r>
            <a:r>
              <a:rPr lang="en-US" dirty="0" smtClean="0"/>
              <a:t>ask participants to tell you if they’ve completed the activity, using + or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After five minutes, click to advance, and the revised outcome will appear.]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revised outcome is SMART because it is specific (46 formerly trafficked children), measurable (46 children last year), appropriate and realistic (we assume this outcome sentence addresses needs in the community and that the organization has the inputs necessary to do the project), and timely (a one-year period is specified).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13</a:t>
            </a:fld>
            <a:endParaRPr lang="en-US" dirty="0"/>
          </a:p>
        </p:txBody>
      </p:sp>
    </p:spTree>
    <p:extLst>
      <p:ext uri="{BB962C8B-B14F-4D97-AF65-F5344CB8AC3E}">
        <p14:creationId xmlns:p14="http://schemas.microsoft.com/office/powerpoint/2010/main" xmlns="" val="4119429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14. </a:t>
            </a:r>
            <a:r>
              <a:rPr lang="en-US" sz="1200" u="sng" kern="1200" dirty="0" smtClean="0">
                <a:solidFill>
                  <a:schemeClr val="tx1"/>
                </a:solidFill>
                <a:effectLst/>
                <a:latin typeface="+mn-lt"/>
                <a:ea typeface="+mn-ea"/>
                <a:cs typeface="+mn-cs"/>
              </a:rPr>
              <a:t>Outcome Sentences for GFC</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is the formula that GFC uses in its grant application or “proposal”. The grant application asks you questions to help you create an outcome sentence. Notice how the example outcome sentence is SMART. </a:t>
            </a:r>
          </a:p>
          <a:p>
            <a:endParaRPr lang="en-US" sz="1200" kern="1200" dirty="0" smtClean="0">
              <a:solidFill>
                <a:schemeClr val="tx1"/>
              </a:solidFill>
              <a:effectLst/>
              <a:latin typeface="+mn-lt"/>
              <a:ea typeface="+mn-ea"/>
              <a:cs typeface="+mn-cs"/>
            </a:endParaRPr>
          </a:p>
          <a:p>
            <a:r>
              <a:rPr lang="en-US" b="1" dirty="0" smtClean="0"/>
              <a:t>Specific</a:t>
            </a:r>
            <a:r>
              <a:rPr lang="en-US" dirty="0" smtClean="0"/>
              <a:t> – enrolled in formal school</a:t>
            </a:r>
          </a:p>
          <a:p>
            <a:r>
              <a:rPr lang="en-US" b="1" dirty="0" smtClean="0"/>
              <a:t>Measurable</a:t>
            </a:r>
            <a:r>
              <a:rPr lang="en-US" dirty="0" smtClean="0"/>
              <a:t> – statistics from local schools are used to calculate the percentage of school-going children  (66%) in the program </a:t>
            </a:r>
          </a:p>
          <a:p>
            <a:r>
              <a:rPr lang="en-US" b="1" dirty="0" smtClean="0"/>
              <a:t>Appropriate</a:t>
            </a:r>
            <a:r>
              <a:rPr lang="en-US" dirty="0" smtClean="0"/>
              <a:t> – program participants (not others) (We assume that this project meets the needs of the program participants.)</a:t>
            </a:r>
          </a:p>
          <a:p>
            <a:r>
              <a:rPr lang="en-US" b="1" dirty="0" smtClean="0"/>
              <a:t>Realistic</a:t>
            </a:r>
            <a:r>
              <a:rPr lang="en-US" dirty="0" smtClean="0"/>
              <a:t> – depends on the organization—is 66% achievable?</a:t>
            </a:r>
          </a:p>
          <a:p>
            <a:r>
              <a:rPr lang="en-US" b="1" dirty="0" smtClean="0"/>
              <a:t>Timely</a:t>
            </a:r>
            <a:r>
              <a:rPr lang="en-US" dirty="0" smtClean="0"/>
              <a:t> – one year (“last year,” which is GFC’s standard outcome period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questions that GFC asks to help you determine your outcome sentence are: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For the program you run, </a:t>
            </a:r>
            <a:r>
              <a:rPr lang="en-US" sz="1200" i="1" kern="1200" dirty="0" smtClean="0">
                <a:solidFill>
                  <a:schemeClr val="tx1"/>
                </a:solidFill>
                <a:effectLst/>
                <a:latin typeface="+mn-lt"/>
                <a:ea typeface="+mn-ea"/>
                <a:cs typeface="+mn-cs"/>
              </a:rPr>
              <a:t>what</a:t>
            </a:r>
            <a:r>
              <a:rPr lang="en-US" sz="1200" kern="1200" dirty="0" smtClean="0">
                <a:solidFill>
                  <a:schemeClr val="tx1"/>
                </a:solidFill>
                <a:effectLst/>
                <a:latin typeface="+mn-lt"/>
                <a:ea typeface="+mn-ea"/>
                <a:cs typeface="+mn-cs"/>
              </a:rPr>
              <a:t> outcome (change) does the organization measure?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a:t>
            </a:r>
            <a:r>
              <a:rPr lang="en-US" sz="1200" i="1" kern="1200" dirty="0" smtClean="0">
                <a:solidFill>
                  <a:schemeClr val="tx1"/>
                </a:solidFill>
                <a:effectLst/>
                <a:latin typeface="+mn-lt"/>
                <a:ea typeface="+mn-ea"/>
                <a:cs typeface="+mn-cs"/>
              </a:rPr>
              <a:t>How</a:t>
            </a:r>
            <a:r>
              <a:rPr lang="en-US" sz="1200" kern="1200" dirty="0" smtClean="0">
                <a:solidFill>
                  <a:schemeClr val="tx1"/>
                </a:solidFill>
                <a:effectLst/>
                <a:latin typeface="+mn-lt"/>
                <a:ea typeface="+mn-ea"/>
                <a:cs typeface="+mn-cs"/>
              </a:rPr>
              <a:t> does the organization collect data for (measure) this outcome?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a:t>
            </a:r>
            <a:r>
              <a:rPr lang="en-US" sz="1200" i="1" kern="1200" dirty="0" smtClean="0">
                <a:solidFill>
                  <a:schemeClr val="tx1"/>
                </a:solidFill>
                <a:effectLst/>
                <a:latin typeface="+mn-lt"/>
                <a:ea typeface="+mn-ea"/>
                <a:cs typeface="+mn-cs"/>
              </a:rPr>
              <a:t>Who</a:t>
            </a:r>
            <a:r>
              <a:rPr lang="en-US" sz="1200" kern="1200" dirty="0" smtClean="0">
                <a:solidFill>
                  <a:schemeClr val="tx1"/>
                </a:solidFill>
                <a:effectLst/>
                <a:latin typeface="+mn-lt"/>
                <a:ea typeface="+mn-ea"/>
                <a:cs typeface="+mn-cs"/>
              </a:rPr>
              <a:t> is affected (benefits) in this outcome measure?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4. </a:t>
            </a:r>
            <a:r>
              <a:rPr lang="en-US" sz="1200" i="1" kern="1200" dirty="0" smtClean="0">
                <a:solidFill>
                  <a:schemeClr val="tx1"/>
                </a:solidFill>
                <a:effectLst/>
                <a:latin typeface="+mn-lt"/>
                <a:ea typeface="+mn-ea"/>
                <a:cs typeface="+mn-cs"/>
              </a:rPr>
              <a:t>How much</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how many </a:t>
            </a:r>
            <a:r>
              <a:rPr lang="en-US" sz="1200" kern="1200" dirty="0" smtClean="0">
                <a:solidFill>
                  <a:schemeClr val="tx1"/>
                </a:solidFill>
                <a:effectLst/>
                <a:latin typeface="+mn-lt"/>
                <a:ea typeface="+mn-ea"/>
                <a:cs typeface="+mn-cs"/>
              </a:rPr>
              <a:t>did the organization count for this outcome </a:t>
            </a:r>
            <a:r>
              <a:rPr lang="en-US" sz="1200" u="sng" kern="1200" dirty="0" smtClean="0">
                <a:solidFill>
                  <a:schemeClr val="tx1"/>
                </a:solidFill>
                <a:effectLst/>
                <a:latin typeface="+mn-lt"/>
                <a:ea typeface="+mn-ea"/>
                <a:cs typeface="+mn-cs"/>
              </a:rPr>
              <a:t>last</a:t>
            </a:r>
            <a:r>
              <a:rPr lang="en-US" sz="1200" kern="1200" dirty="0" smtClean="0">
                <a:solidFill>
                  <a:schemeClr val="tx1"/>
                </a:solidFill>
                <a:effectLst/>
                <a:latin typeface="+mn-lt"/>
                <a:ea typeface="+mn-ea"/>
                <a:cs typeface="+mn-cs"/>
              </a:rPr>
              <a:t> year?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14</a:t>
            </a:fld>
            <a:endParaRPr lang="en-US" dirty="0"/>
          </a:p>
        </p:txBody>
      </p:sp>
    </p:spTree>
    <p:extLst>
      <p:ext uri="{BB962C8B-B14F-4D97-AF65-F5344CB8AC3E}">
        <p14:creationId xmlns:p14="http://schemas.microsoft.com/office/powerpoint/2010/main" xmlns="" val="171149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15. </a:t>
            </a:r>
            <a:r>
              <a:rPr lang="en-US" sz="1200" u="sng" kern="1200" dirty="0" smtClean="0">
                <a:solidFill>
                  <a:schemeClr val="tx1"/>
                </a:solidFill>
                <a:effectLst/>
                <a:latin typeface="+mn-lt"/>
                <a:ea typeface="+mn-ea"/>
                <a:cs typeface="+mn-cs"/>
              </a:rPr>
              <a:t>Practice Ordering Outcome Sentence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that we’ve looked at how outcome sentences are constructed for GFC, it’s time to practice. You have two minutes to work in your group to try to put this sentence together. Look </a:t>
            </a:r>
            <a:r>
              <a:rPr lang="en-US" sz="1200" kern="1200" dirty="0" smtClean="0">
                <a:solidFill>
                  <a:schemeClr val="tx1"/>
                </a:solidFill>
                <a:effectLst/>
                <a:latin typeface="+mn-lt"/>
                <a:ea typeface="+mn-ea"/>
                <a:cs typeface="+mn-cs"/>
              </a:rPr>
              <a:t>at </a:t>
            </a:r>
            <a:r>
              <a:rPr lang="en-US" sz="1200" kern="1200" dirty="0" smtClean="0">
                <a:solidFill>
                  <a:schemeClr val="tx1"/>
                </a:solidFill>
                <a:effectLst/>
                <a:latin typeface="+mn-lt"/>
                <a:ea typeface="+mn-ea"/>
                <a:cs typeface="+mn-cs"/>
              </a:rPr>
              <a:t>question </a:t>
            </a:r>
            <a:r>
              <a:rPr lang="en-US" sz="1200" kern="1200" dirty="0" smtClean="0">
                <a:solidFill>
                  <a:schemeClr val="tx1"/>
                </a:solidFill>
                <a:effectLst/>
                <a:latin typeface="+mn-lt"/>
                <a:ea typeface="+mn-ea"/>
                <a:cs typeface="+mn-cs"/>
              </a:rPr>
              <a:t>4 on the worksheet.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1.5 </a:t>
            </a:r>
            <a:r>
              <a:rPr lang="en-US" sz="1200" kern="1200" dirty="0" smtClean="0">
                <a:solidFill>
                  <a:schemeClr val="tx1"/>
                </a:solidFill>
                <a:effectLst/>
                <a:latin typeface="+mn-lt"/>
                <a:ea typeface="+mn-ea"/>
                <a:cs typeface="+mn-cs"/>
              </a:rPr>
              <a:t>minutes, </a:t>
            </a:r>
            <a:r>
              <a:rPr lang="en-US" sz="1200"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participants to tell you </a:t>
            </a: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they’ve completed the </a:t>
            </a:r>
            <a:r>
              <a:rPr lang="en-US" sz="1200" kern="1200" baseline="0" dirty="0" smtClean="0">
                <a:solidFill>
                  <a:schemeClr val="tx1"/>
                </a:solidFill>
                <a:effectLst/>
                <a:latin typeface="+mn-lt"/>
                <a:ea typeface="+mn-ea"/>
                <a:cs typeface="+mn-cs"/>
              </a:rPr>
              <a:t>activity, </a:t>
            </a:r>
            <a:r>
              <a:rPr lang="en-US" sz="1200" kern="1200" baseline="0" dirty="0" smtClean="0">
                <a:solidFill>
                  <a:schemeClr val="tx1"/>
                </a:solidFill>
                <a:effectLst/>
                <a:latin typeface="+mn-lt"/>
                <a:ea typeface="+mn-ea"/>
                <a:cs typeface="+mn-cs"/>
              </a:rPr>
              <a:t>using </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or </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When most have finished, click and the correct order will appear on the screen.]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15</a:t>
            </a:fld>
            <a:endParaRPr lang="en-US" dirty="0"/>
          </a:p>
        </p:txBody>
      </p:sp>
    </p:spTree>
    <p:extLst>
      <p:ext uri="{BB962C8B-B14F-4D97-AF65-F5344CB8AC3E}">
        <p14:creationId xmlns:p14="http://schemas.microsoft.com/office/powerpoint/2010/main" xmlns="" val="300036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16. </a:t>
            </a:r>
            <a:r>
              <a:rPr lang="en-US" u="sng" dirty="0" smtClean="0"/>
              <a:t>Practice Writing an</a:t>
            </a:r>
            <a:r>
              <a:rPr lang="en-US" u="sng" baseline="0" dirty="0" smtClean="0"/>
              <a:t> Outcome Sentence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[Give examples from past grant applications (chosen by the program officer).]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it’s your turn to work on a project outcome sentence for your organization. Work as a group and decide what your outcome sentence will look like. You have six minutes. If you’re not sure about your sentence or would like help with writing it, make sure to email your program officer later with your sample and any questions you have. Look at </a:t>
            </a:r>
            <a:r>
              <a:rPr lang="en-US" sz="1200" kern="1200" dirty="0" smtClean="0">
                <a:solidFill>
                  <a:schemeClr val="tx1"/>
                </a:solidFill>
                <a:effectLst/>
                <a:latin typeface="+mn-lt"/>
                <a:ea typeface="+mn-ea"/>
                <a:cs typeface="+mn-cs"/>
              </a:rPr>
              <a:t>question 5 on the worksheet.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a:t>
            </a:r>
            <a:r>
              <a:rPr lang="en-US" dirty="0" smtClean="0"/>
              <a:t>three or four</a:t>
            </a:r>
            <a:r>
              <a:rPr lang="en-US" sz="1200" kern="1200" dirty="0" smtClean="0">
                <a:solidFill>
                  <a:schemeClr val="tx1"/>
                </a:solidFill>
                <a:effectLst/>
                <a:latin typeface="+mn-lt"/>
                <a:ea typeface="+mn-ea"/>
                <a:cs typeface="+mn-cs"/>
              </a:rPr>
              <a:t> minutes</a:t>
            </a:r>
            <a:r>
              <a:rPr lang="en-US" dirty="0" smtClean="0"/>
              <a:t>, ask participants to tell you if they’ve completed the activity, using + or -</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16</a:t>
            </a:fld>
            <a:endParaRPr lang="en-US" dirty="0"/>
          </a:p>
        </p:txBody>
      </p:sp>
    </p:spTree>
    <p:extLst>
      <p:ext uri="{BB962C8B-B14F-4D97-AF65-F5344CB8AC3E}">
        <p14:creationId xmlns:p14="http://schemas.microsoft.com/office/powerpoint/2010/main" xmlns="" val="1247403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17. </a:t>
            </a:r>
            <a:r>
              <a:rPr lang="en-US" sz="1200" u="sng" kern="1200" dirty="0" smtClean="0">
                <a:solidFill>
                  <a:schemeClr val="tx1"/>
                </a:solidFill>
                <a:effectLst/>
                <a:latin typeface="+mn-lt"/>
                <a:ea typeface="+mn-ea"/>
                <a:cs typeface="+mn-cs"/>
              </a:rPr>
              <a:t>Introduction to Collecting Data</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can collect data from a variety of sources. Most organizations collect data by keeping good records of things like attendance, participation, surveys, and financial records.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can also work with other local organizations, either NGOs or the government. For example, you can talk with schools about pass rates or clinics about overall statistics.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collect good data, you need to have the right tools. Often the right tools means collecting data in a way that no matter who collects the data, it will be the same. Data should be collected in the same way each time. It helps if you set up a procedure so that you know who is collecting data, when they will collect it, and how they will collect 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if you want to count the number of children who attend your after-school programs throughout the week, you should know who will make sure all of the children sign in each day and when they will be required to sign in, and you should make sure that they are using the same form each time. That way, you can compare information from month to month and year to year.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data is collected, you have to know how it will be stored and organized. For different organizations, that could mean different things, but it often means having a spreadsheet in Excel or in another computer program that has all of the information and is updated often.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it is important to use the data you’ve collected. By having data over a period of time, you can see trends and make decisions based on what you find. For example, you may notice that not as many children come to a soccer practice on Mondays, but you have almost too many children attending soccer practice on Saturdays. After speaking with the children to determine why this is, you can change your program by having more coaches on Saturdays and either changing the time of the Monday practice or having less coaches on Mondays.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are three common challenges to collecting data: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not all outcomes are easily countable. There might be changes in behavior or attitude that have to be measured in different ways.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-Second, some outcomes take more than a year to become evident.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-Third, it can be difficult to measure what the impact of your program is. For example, it’s fairly easy to tell how many of the children you work with are going to school, but if you are trying to reduce trafficking, how do you measure your influence in that area?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more information on how to address these challenges, see the link provided on this slide and the other resources on the next slide. </a:t>
            </a:r>
          </a:p>
        </p:txBody>
      </p:sp>
      <p:sp>
        <p:nvSpPr>
          <p:cNvPr id="4" name="Slide Number Placeholder 3"/>
          <p:cNvSpPr>
            <a:spLocks noGrp="1"/>
          </p:cNvSpPr>
          <p:nvPr>
            <p:ph type="sldNum" sz="quarter" idx="10"/>
          </p:nvPr>
        </p:nvSpPr>
        <p:spPr/>
        <p:txBody>
          <a:bodyPr/>
          <a:lstStyle/>
          <a:p>
            <a:fld id="{21A641AE-0E24-AF46-B29D-0C468557A9BA}" type="slidenum">
              <a:rPr lang="en-US" smtClean="0"/>
              <a:pPr/>
              <a:t>17</a:t>
            </a:fld>
            <a:endParaRPr lang="en-US" dirty="0"/>
          </a:p>
        </p:txBody>
      </p:sp>
    </p:spTree>
    <p:extLst>
      <p:ext uri="{BB962C8B-B14F-4D97-AF65-F5344CB8AC3E}">
        <p14:creationId xmlns:p14="http://schemas.microsoft.com/office/powerpoint/2010/main" xmlns="" val="3268591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18. </a:t>
            </a:r>
            <a:r>
              <a:rPr lang="en-US" sz="1200" u="sng" kern="1200" dirty="0" smtClean="0">
                <a:solidFill>
                  <a:schemeClr val="tx1"/>
                </a:solidFill>
                <a:effectLst/>
                <a:latin typeface="+mn-lt"/>
                <a:ea typeface="+mn-ea"/>
                <a:cs typeface="+mn-cs"/>
              </a:rPr>
              <a:t>Additional Resources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are some additional resources to help you learn more about monitoring and evaluation. There are more webinars and tools available to help you collect data and measure your impact. This is not a complete list of all of the resources available; if you know of another great M&amp;E training, please let us know so we can share it with other grantees. After the webinar, you will be able to download this</a:t>
            </a:r>
            <a:r>
              <a:rPr lang="en-US" sz="1200" kern="1200" baseline="0" dirty="0" smtClean="0">
                <a:solidFill>
                  <a:schemeClr val="tx1"/>
                </a:solidFill>
                <a:effectLst/>
                <a:latin typeface="+mn-lt"/>
                <a:ea typeface="+mn-ea"/>
                <a:cs typeface="+mn-cs"/>
              </a:rPr>
              <a:t> presentation so that you can click on the links shown in this slide.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18</a:t>
            </a:fld>
            <a:endParaRPr lang="en-US" dirty="0"/>
          </a:p>
        </p:txBody>
      </p:sp>
    </p:spTree>
    <p:extLst>
      <p:ext uri="{BB962C8B-B14F-4D97-AF65-F5344CB8AC3E}">
        <p14:creationId xmlns:p14="http://schemas.microsoft.com/office/powerpoint/2010/main" xmlns="" val="1485739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19. </a:t>
            </a:r>
            <a:r>
              <a:rPr lang="en-US" sz="1200" u="sng" kern="1200" dirty="0" smtClean="0">
                <a:solidFill>
                  <a:schemeClr val="tx1"/>
                </a:solidFill>
                <a:effectLst/>
                <a:latin typeface="+mn-lt"/>
                <a:ea typeface="+mn-ea"/>
                <a:cs typeface="+mn-cs"/>
              </a:rPr>
              <a:t>Reflection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We’ve talked about a lot of different subjects during this webinar. Take five minutes and write down three changes you can make in your programs </a:t>
            </a:r>
            <a:r>
              <a:rPr lang="en-US" sz="1200" kern="1200" dirty="0" smtClean="0">
                <a:solidFill>
                  <a:schemeClr val="tx1"/>
                </a:solidFill>
                <a:effectLst/>
                <a:latin typeface="+mn-lt"/>
                <a:ea typeface="+mn-ea"/>
                <a:cs typeface="+mn-cs"/>
              </a:rPr>
              <a:t>today, on question 6 of the worksheet. </a:t>
            </a:r>
            <a:r>
              <a:rPr lang="en-US" sz="1200" kern="1200" dirty="0" smtClean="0">
                <a:solidFill>
                  <a:schemeClr val="tx1"/>
                </a:solidFill>
                <a:effectLst/>
                <a:latin typeface="+mn-lt"/>
                <a:ea typeface="+mn-ea"/>
                <a:cs typeface="+mn-cs"/>
              </a:rPr>
              <a:t>You’ll be asked to write these down again on the survey at the end of this webinar, so think hard! </a:t>
            </a:r>
          </a:p>
          <a:p>
            <a:endParaRPr lang="en-US" sz="1200" kern="1200" dirty="0" smtClean="0">
              <a:solidFill>
                <a:schemeClr val="tx1"/>
              </a:solidFill>
              <a:effectLst/>
              <a:latin typeface="+mn-lt"/>
              <a:ea typeface="+mn-ea"/>
              <a:cs typeface="+mn-cs"/>
            </a:endParaRPr>
          </a:p>
          <a:p>
            <a:pPr>
              <a:defRPr/>
            </a:pPr>
            <a:r>
              <a:rPr lang="en-US" sz="1200" kern="1200" dirty="0" smtClean="0">
                <a:solidFill>
                  <a:schemeClr val="tx1"/>
                </a:solidFill>
                <a:effectLst/>
                <a:latin typeface="+mn-lt"/>
                <a:ea typeface="+mn-ea"/>
                <a:cs typeface="+mn-cs"/>
              </a:rPr>
              <a:t>[After </a:t>
            </a:r>
            <a:r>
              <a:rPr lang="en-US" sz="1200" kern="1200" dirty="0" smtClean="0">
                <a:solidFill>
                  <a:schemeClr val="tx1"/>
                </a:solidFill>
                <a:effectLst/>
                <a:latin typeface="+mn-lt"/>
                <a:ea typeface="+mn-ea"/>
                <a:cs typeface="+mn-cs"/>
              </a:rPr>
              <a:t>three minutes</a:t>
            </a:r>
            <a:r>
              <a:rPr lang="en-US" dirty="0" smtClean="0"/>
              <a:t>, ask participants to tell you if they’ve completed the activity, using + or -</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19</a:t>
            </a:fld>
            <a:endParaRPr lang="en-US" dirty="0"/>
          </a:p>
        </p:txBody>
      </p:sp>
    </p:spTree>
    <p:extLst>
      <p:ext uri="{BB962C8B-B14F-4D97-AF65-F5344CB8AC3E}">
        <p14:creationId xmlns:p14="http://schemas.microsoft.com/office/powerpoint/2010/main" xmlns="" val="221619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2. </a:t>
            </a:r>
            <a:r>
              <a:rPr lang="en-US" sz="1200" u="sng" kern="1200" dirty="0" smtClean="0">
                <a:solidFill>
                  <a:schemeClr val="tx1"/>
                </a:solidFill>
                <a:effectLst/>
                <a:latin typeface="+mn-lt"/>
                <a:ea typeface="+mn-ea"/>
                <a:cs typeface="+mn-cs"/>
              </a:rPr>
              <a:t>Goals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appreciate you taking the time to go </a:t>
            </a:r>
            <a:r>
              <a:rPr lang="en-US" sz="1200" kern="1200" dirty="0" smtClean="0">
                <a:solidFill>
                  <a:schemeClr val="tx1"/>
                </a:solidFill>
                <a:effectLst/>
                <a:latin typeface="+mn-lt"/>
                <a:ea typeface="+mn-ea"/>
                <a:cs typeface="+mn-cs"/>
              </a:rPr>
              <a:t>over</a:t>
            </a:r>
            <a:r>
              <a:rPr lang="en-US" dirty="0" smtClean="0"/>
              <a:t> </a:t>
            </a:r>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tutorial. By the end of the tutorial, we hope that you will:</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-Have a clear understanding of the basics of monitoring and evaluation (M&amp;E);</a:t>
            </a:r>
            <a:endParaRPr lang="en-US" dirty="0" smtClean="0">
              <a:effectLst/>
            </a:endParaRPr>
          </a:p>
          <a:p>
            <a:pPr lvl="0"/>
            <a:r>
              <a:rPr lang="en-US" sz="1200" kern="1200" dirty="0" smtClean="0">
                <a:solidFill>
                  <a:schemeClr val="tx1"/>
                </a:solidFill>
                <a:effectLst/>
                <a:latin typeface="+mn-lt"/>
                <a:ea typeface="+mn-ea"/>
                <a:cs typeface="+mn-cs"/>
              </a:rPr>
              <a:t>-Have an appreciation for why M&amp;E matters and what it can mean for your work; and</a:t>
            </a:r>
            <a:endParaRPr lang="en-US" dirty="0" smtClean="0">
              <a:effectLst/>
            </a:endParaRPr>
          </a:p>
          <a:p>
            <a:pPr lvl="0"/>
            <a:r>
              <a:rPr lang="en-US" sz="1200" kern="1200" dirty="0" smtClean="0">
                <a:solidFill>
                  <a:schemeClr val="tx1"/>
                </a:solidFill>
                <a:effectLst/>
                <a:latin typeface="+mn-lt"/>
                <a:ea typeface="+mn-ea"/>
                <a:cs typeface="+mn-cs"/>
              </a:rPr>
              <a:t>-Become more comfortable with GFC’s monitoring and evaluation language and framework so that you can monitor and assess your work more effectively; write better reports and proposals; and advance your overall mission. </a:t>
            </a:r>
            <a:endParaRPr lang="en-US" dirty="0" smtClean="0">
              <a:effectLst/>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2</a:t>
            </a:fld>
            <a:endParaRPr lang="en-US" dirty="0"/>
          </a:p>
        </p:txBody>
      </p:sp>
    </p:spTree>
    <p:extLst>
      <p:ext uri="{BB962C8B-B14F-4D97-AF65-F5344CB8AC3E}">
        <p14:creationId xmlns:p14="http://schemas.microsoft.com/office/powerpoint/2010/main" xmlns="" val="4272556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20. </a:t>
            </a:r>
            <a:r>
              <a:rPr lang="en-US" sz="1200" u="sng" kern="1200" dirty="0" smtClean="0">
                <a:solidFill>
                  <a:schemeClr val="tx1"/>
                </a:solidFill>
                <a:effectLst/>
                <a:latin typeface="+mn-lt"/>
                <a:ea typeface="+mn-ea"/>
                <a:cs typeface="+mn-cs"/>
              </a:rPr>
              <a:t>Thank you</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for participating in this webinar. In order to receive your ML&amp;E  certificate from GFC, you must complete the survey link: </a:t>
            </a:r>
            <a:r>
              <a:rPr lang="en-US" sz="1200" u="sng" kern="1200" dirty="0" smtClean="0">
                <a:solidFill>
                  <a:schemeClr val="tx1"/>
                </a:solidFill>
                <a:latin typeface="+mn-lt"/>
                <a:ea typeface="+mn-ea"/>
                <a:cs typeface="+mn-cs"/>
                <a:hlinkClick r:id="rId3"/>
              </a:rPr>
              <a:t>https://www.surveymonkey.com/s/LZ3TBG8</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[Type link into chat box.]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Please click on the link in the chat screen, and it will take you to the survey now. If you have any questions about the information we talked about today, please do not hesitate to contact your regional program officer. Thank you! </a:t>
            </a:r>
          </a:p>
        </p:txBody>
      </p:sp>
      <p:sp>
        <p:nvSpPr>
          <p:cNvPr id="4" name="Slide Number Placeholder 3"/>
          <p:cNvSpPr>
            <a:spLocks noGrp="1"/>
          </p:cNvSpPr>
          <p:nvPr>
            <p:ph type="sldNum" sz="quarter" idx="10"/>
          </p:nvPr>
        </p:nvSpPr>
        <p:spPr/>
        <p:txBody>
          <a:bodyPr/>
          <a:lstStyle/>
          <a:p>
            <a:fld id="{21A641AE-0E24-AF46-B29D-0C468557A9BA}" type="slidenum">
              <a:rPr lang="en-US" smtClean="0"/>
              <a:pPr/>
              <a:t>20</a:t>
            </a:fld>
            <a:endParaRPr lang="en-US" dirty="0"/>
          </a:p>
        </p:txBody>
      </p:sp>
    </p:spTree>
    <p:extLst>
      <p:ext uri="{BB962C8B-B14F-4D97-AF65-F5344CB8AC3E}">
        <p14:creationId xmlns:p14="http://schemas.microsoft.com/office/powerpoint/2010/main" xmlns="" val="126968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3. </a:t>
            </a:r>
            <a:r>
              <a:rPr lang="en-US" sz="1200" u="sng" kern="1200" dirty="0" smtClean="0">
                <a:solidFill>
                  <a:schemeClr val="tx1"/>
                </a:solidFill>
                <a:effectLst/>
                <a:latin typeface="+mn-lt"/>
                <a:ea typeface="+mn-ea"/>
                <a:cs typeface="+mn-cs"/>
              </a:rPr>
              <a:t>Define Monitoring and Evaluation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better understand what is meant by M&amp;E, or monitoring and evaluation, it is helpful to look at what each word means.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Monitoring</a:t>
            </a:r>
            <a:r>
              <a:rPr lang="en-US" sz="1200" kern="1200" dirty="0" smtClean="0">
                <a:solidFill>
                  <a:schemeClr val="tx1"/>
                </a:solidFill>
                <a:effectLst/>
                <a:latin typeface="+mn-lt"/>
                <a:ea typeface="+mn-ea"/>
                <a:cs typeface="+mn-cs"/>
              </a:rPr>
              <a:t> is a systematic collection and review of data.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you monitor, you collect data intentionally. You determine what information you need in order to show that you’re doing your work and meeting your goals. You collect that information or data on an ongoing basis to see </a:t>
            </a:r>
            <a:r>
              <a:rPr lang="en-US" sz="1200" kern="1200" dirty="0" smtClean="0">
                <a:solidFill>
                  <a:schemeClr val="tx1"/>
                </a:solidFill>
                <a:effectLst/>
                <a:latin typeface="+mn-lt"/>
                <a:ea typeface="+mn-ea"/>
                <a:cs typeface="+mn-cs"/>
              </a:rPr>
              <a:t>if </a:t>
            </a:r>
            <a:r>
              <a:rPr lang="en-US" sz="1200" kern="1200" dirty="0" smtClean="0">
                <a:solidFill>
                  <a:schemeClr val="tx1"/>
                </a:solidFill>
                <a:effectLst/>
                <a:latin typeface="+mn-lt"/>
                <a:ea typeface="+mn-ea"/>
                <a:cs typeface="+mn-cs"/>
              </a:rPr>
              <a:t>you are making progress toward your goals and objectives. </a:t>
            </a:r>
          </a:p>
          <a:p>
            <a:pPr eaLnBrk="0" fontAlgn="base" hangingPunct="0"/>
            <a:endParaRPr lang="en-US" sz="1200" kern="1200" dirty="0" smtClean="0">
              <a:solidFill>
                <a:schemeClr val="tx1"/>
              </a:solidFill>
              <a:effectLst/>
              <a:latin typeface="+mn-lt"/>
              <a:ea typeface="+mn-ea"/>
              <a:cs typeface="+mn-cs"/>
            </a:endParaRPr>
          </a:p>
          <a:p>
            <a:pPr eaLnBrk="0" fontAlgn="base" hangingPunct="0"/>
            <a:r>
              <a:rPr lang="en-US" sz="1200" kern="1200" dirty="0" smtClean="0">
                <a:solidFill>
                  <a:schemeClr val="tx1"/>
                </a:solidFill>
                <a:effectLst/>
                <a:latin typeface="+mn-lt"/>
                <a:ea typeface="+mn-ea"/>
                <a:cs typeface="+mn-cs"/>
              </a:rPr>
              <a:t>For example, if your goal is to send children to college, then one piece of information you will need to know is how the children are performing in school. You can collect this data from teachers or schools, and you can observe it over time to identify some children who may </a:t>
            </a:r>
            <a:r>
              <a:rPr lang="en-US" sz="1200" kern="1200" dirty="0" smtClean="0">
                <a:solidFill>
                  <a:schemeClr val="tx1"/>
                </a:solidFill>
                <a:effectLst/>
                <a:latin typeface="+mn-lt"/>
                <a:ea typeface="+mn-ea"/>
                <a:cs typeface="+mn-cs"/>
              </a:rPr>
              <a:t>need</a:t>
            </a:r>
            <a:r>
              <a:rPr lang="en-US" sz="1200" kern="1200" dirty="0" smtClean="0">
                <a:solidFill>
                  <a:schemeClr val="tx1"/>
                </a:solidFill>
                <a:effectLst/>
                <a:latin typeface="+mn-lt"/>
                <a:ea typeface="+mn-ea"/>
                <a:cs typeface="+mn-cs"/>
              </a:rPr>
              <a:t> extra assistance. This data can also help you tell your organization’s story to donors or other stakeholders in words and in numbers—such as numbers </a:t>
            </a:r>
            <a:r>
              <a:rPr lang="en-US" sz="1200" kern="1200" dirty="0" smtClean="0">
                <a:solidFill>
                  <a:schemeClr val="tx1"/>
                </a:solidFill>
                <a:effectLst/>
                <a:latin typeface="+mn-lt"/>
                <a:ea typeface="+mn-ea"/>
                <a:cs typeface="+mn-cs"/>
              </a:rPr>
              <a:t>that </a:t>
            </a:r>
            <a:r>
              <a:rPr lang="en-US" sz="1200" kern="1200" dirty="0" smtClean="0">
                <a:solidFill>
                  <a:schemeClr val="tx1"/>
                </a:solidFill>
                <a:effectLst/>
                <a:latin typeface="+mn-lt"/>
                <a:ea typeface="+mn-ea"/>
                <a:cs typeface="+mn-cs"/>
              </a:rPr>
              <a:t>indicate how many children you serve and how the children are performing in school.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doing the work and collecting the data, you then use that information to evaluate your work in order to see if you have in fact met your goals and made a difference in the lives of the children and community you serve.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Evaluation </a:t>
            </a:r>
            <a:r>
              <a:rPr lang="en-US" sz="1200" kern="1200" dirty="0" smtClean="0">
                <a:solidFill>
                  <a:schemeClr val="tx1"/>
                </a:solidFill>
                <a:effectLst/>
                <a:latin typeface="+mn-lt"/>
                <a:ea typeface="+mn-ea"/>
                <a:cs typeface="+mn-cs"/>
              </a:rPr>
              <a:t>is a systematic analysis of data that draws conclusions about the effectiveness of your project. It is a measure of the change that has taken place since you’ve conducted your program.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you evaluate, you determine if you are meeting the long-term goals of your project. Evaluation helps you look at your work over time and find </a:t>
            </a:r>
            <a:r>
              <a:rPr lang="en-US" sz="1200" kern="1200" dirty="0" smtClean="0">
                <a:solidFill>
                  <a:schemeClr val="tx1"/>
                </a:solidFill>
                <a:effectLst/>
                <a:latin typeface="+mn-lt"/>
                <a:ea typeface="+mn-ea"/>
                <a:cs typeface="+mn-cs"/>
              </a:rPr>
              <a:t>out</a:t>
            </a:r>
            <a:r>
              <a:rPr lang="en-US" sz="1200" kern="1200" dirty="0" smtClean="0">
                <a:solidFill>
                  <a:schemeClr val="tx1"/>
                </a:solidFill>
                <a:effectLst/>
                <a:latin typeface="+mn-lt"/>
                <a:ea typeface="+mn-ea"/>
                <a:cs typeface="+mn-cs"/>
              </a:rPr>
              <a:t> if you’ve made a significant change in your program participants.</a:t>
            </a:r>
          </a:p>
          <a:p>
            <a:pPr eaLnBrk="0" fontAlgn="base" hangingPunct="0"/>
            <a:endParaRPr lang="en-US" sz="1200" kern="1200" dirty="0" smtClean="0">
              <a:solidFill>
                <a:schemeClr val="tx1"/>
              </a:solidFill>
              <a:effectLst/>
              <a:latin typeface="+mn-lt"/>
              <a:ea typeface="+mn-ea"/>
              <a:cs typeface="+mn-cs"/>
            </a:endParaRPr>
          </a:p>
          <a:p>
            <a:pPr eaLnBrk="0" fontAlgn="base" hangingPunct="0"/>
            <a:r>
              <a:rPr lang="en-US" sz="1200" kern="1200" dirty="0" smtClean="0">
                <a:solidFill>
                  <a:schemeClr val="tx1"/>
                </a:solidFill>
                <a:effectLst/>
                <a:latin typeface="+mn-lt"/>
                <a:ea typeface="+mn-ea"/>
                <a:cs typeface="+mn-cs"/>
              </a:rPr>
              <a:t>For example, are students in your program more likely to succeed in school and attend college than children not in your program? To determine the impact of a program, some organizations use external evaluators or skilled staff members. Evaluation can be done one time, at the end of a project, or it can be an ongoing study. In all cases, evaluation is a way to learn from what has happened, look at it objectively, and use that knowledge to make informed decisions about the future of your work.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3</a:t>
            </a:fld>
            <a:endParaRPr lang="en-US" dirty="0"/>
          </a:p>
        </p:txBody>
      </p:sp>
    </p:spTree>
    <p:extLst>
      <p:ext uri="{BB962C8B-B14F-4D97-AF65-F5344CB8AC3E}">
        <p14:creationId xmlns:p14="http://schemas.microsoft.com/office/powerpoint/2010/main" xmlns="" val="105068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a:t>
            </a:r>
            <a:r>
              <a:rPr lang="en-US" sz="1200" u="sng" kern="1200" dirty="0" smtClean="0">
                <a:solidFill>
                  <a:schemeClr val="tx1"/>
                </a:solidFill>
                <a:effectLst/>
                <a:latin typeface="+mn-lt"/>
                <a:ea typeface="+mn-ea"/>
                <a:cs typeface="+mn-cs"/>
              </a:rPr>
              <a:t>Venn Diagram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Learning happens throughout the project cycle because you are learning from the data you are collecting and organizing. When you collect data (as part of </a:t>
            </a:r>
            <a:r>
              <a:rPr lang="en-US" sz="1200" kern="1200" dirty="0" smtClean="0">
                <a:solidFill>
                  <a:schemeClr val="tx1"/>
                </a:solidFill>
                <a:effectLst/>
                <a:latin typeface="+mn-lt"/>
                <a:ea typeface="+mn-ea"/>
                <a:cs typeface="+mn-cs"/>
              </a:rPr>
              <a:t>monitoring</a:t>
            </a:r>
            <a:r>
              <a:rPr lang="en-US" sz="1200" kern="1200" dirty="0" smtClean="0">
                <a:solidFill>
                  <a:schemeClr val="tx1"/>
                </a:solidFill>
                <a:effectLst/>
                <a:latin typeface="+mn-lt"/>
                <a:ea typeface="+mn-ea"/>
                <a:cs typeface="+mn-cs"/>
              </a:rPr>
              <a:t>) you can see if you are making progress toward the program goals. The more you do evaluation, the more you learn about how to make your programs and projects the best they can be. Monitoring and evaluation leads to learning in organizations. In the center of the Venn diagram is a simplified project cycle. After you plan the project, you gather your resources, and as you are doing the program activities, you are monitoring the project. After the project is complete, or after a specific amount of time, </a:t>
            </a:r>
            <a:r>
              <a:rPr lang="en-US" sz="1200" kern="1200" dirty="0" smtClean="0">
                <a:solidFill>
                  <a:schemeClr val="tx1"/>
                </a:solidFill>
                <a:effectLst/>
                <a:latin typeface="+mn-lt"/>
                <a:ea typeface="+mn-ea"/>
                <a:cs typeface="+mn-cs"/>
              </a:rPr>
              <a:t>you </a:t>
            </a:r>
            <a:r>
              <a:rPr lang="en-US" sz="1200" kern="1200" dirty="0" smtClean="0">
                <a:solidFill>
                  <a:schemeClr val="tx1"/>
                </a:solidFill>
                <a:effectLst/>
                <a:latin typeface="+mn-lt"/>
                <a:ea typeface="+mn-ea"/>
                <a:cs typeface="+mn-cs"/>
              </a:rPr>
              <a:t>evaluate the project and learn from the results. This evaluation and learning then helps you make decisions and changes in the next phase of planning for your project. </a:t>
            </a:r>
          </a:p>
        </p:txBody>
      </p:sp>
      <p:sp>
        <p:nvSpPr>
          <p:cNvPr id="4" name="Slide Number Placeholder 3"/>
          <p:cNvSpPr>
            <a:spLocks noGrp="1"/>
          </p:cNvSpPr>
          <p:nvPr>
            <p:ph type="sldNum" sz="quarter" idx="10"/>
          </p:nvPr>
        </p:nvSpPr>
        <p:spPr/>
        <p:txBody>
          <a:bodyPr/>
          <a:lstStyle/>
          <a:p>
            <a:fld id="{21A641AE-0E24-AF46-B29D-0C468557A9BA}" type="slidenum">
              <a:rPr lang="en-US" smtClean="0"/>
              <a:pPr/>
              <a:t>4</a:t>
            </a:fld>
            <a:endParaRPr lang="en-US" dirty="0"/>
          </a:p>
        </p:txBody>
      </p:sp>
    </p:spTree>
    <p:extLst>
      <p:ext uri="{BB962C8B-B14F-4D97-AF65-F5344CB8AC3E}">
        <p14:creationId xmlns:p14="http://schemas.microsoft.com/office/powerpoint/2010/main" xmlns="" val="195247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a:t>
            </a:r>
            <a:r>
              <a:rPr lang="en-US" sz="1200" u="sng" kern="1200" dirty="0" smtClean="0">
                <a:solidFill>
                  <a:schemeClr val="tx1"/>
                </a:solidFill>
                <a:effectLst/>
                <a:latin typeface="+mn-lt"/>
                <a:ea typeface="+mn-ea"/>
                <a:cs typeface="+mn-cs"/>
              </a:rPr>
              <a:t>Why M&amp;E?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Why do organizations spend time doing monitoring and evaluation?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Here are a few reasons: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-M&amp;E helps you make decisions based on objective data.</a:t>
            </a:r>
          </a:p>
          <a:p>
            <a:r>
              <a:rPr lang="en-US" sz="1200" kern="1200" dirty="0" smtClean="0">
                <a:solidFill>
                  <a:schemeClr val="tx1"/>
                </a:solidFill>
                <a:effectLst/>
                <a:latin typeface="+mn-lt"/>
                <a:ea typeface="+mn-ea"/>
                <a:cs typeface="+mn-cs"/>
              </a:rPr>
              <a:t>-M&amp;E ensures the most effective and efficient use of your time and money. </a:t>
            </a:r>
          </a:p>
          <a:p>
            <a:r>
              <a:rPr lang="en-US" sz="1200" kern="1200" dirty="0" smtClean="0">
                <a:solidFill>
                  <a:schemeClr val="tx1"/>
                </a:solidFill>
                <a:effectLst/>
                <a:latin typeface="+mn-lt"/>
                <a:ea typeface="+mn-ea"/>
                <a:cs typeface="+mn-cs"/>
              </a:rPr>
              <a:t>-M&amp;E meets organizational reporting and donor requirements.</a:t>
            </a:r>
          </a:p>
          <a:p>
            <a:r>
              <a:rPr lang="en-US" sz="1200" kern="1200" dirty="0" smtClean="0">
                <a:solidFill>
                  <a:schemeClr val="tx1"/>
                </a:solidFill>
                <a:effectLst/>
                <a:latin typeface="+mn-lt"/>
                <a:ea typeface="+mn-ea"/>
                <a:cs typeface="+mn-cs"/>
              </a:rPr>
              <a:t>-M&amp;E helps you answer the following questions: </a:t>
            </a:r>
          </a:p>
          <a:p>
            <a:pPr lvl="0"/>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Was the program implemented as planned?</a:t>
            </a:r>
          </a:p>
          <a:p>
            <a:pPr lvl="0"/>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Did the target population benefit from the program, and at what cost?	</a:t>
            </a:r>
          </a:p>
          <a:p>
            <a:pPr lvl="0"/>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Which program activities were most effective, and which were least effective?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could your organization benefit from improved monitoring and evaluation? Take two </a:t>
            </a:r>
            <a:r>
              <a:rPr lang="en-US" sz="1200" kern="1200" dirty="0" smtClean="0">
                <a:solidFill>
                  <a:schemeClr val="tx1"/>
                </a:solidFill>
                <a:effectLst/>
                <a:latin typeface="+mn-lt"/>
                <a:ea typeface="+mn-ea"/>
                <a:cs typeface="+mn-cs"/>
              </a:rPr>
              <a:t>minutes, as a group, </a:t>
            </a:r>
            <a:r>
              <a:rPr lang="en-US" sz="1200" kern="1200" dirty="0" smtClean="0">
                <a:solidFill>
                  <a:schemeClr val="tx1"/>
                </a:solidFill>
                <a:effectLst/>
                <a:latin typeface="+mn-lt"/>
                <a:ea typeface="+mn-ea"/>
                <a:cs typeface="+mn-cs"/>
              </a:rPr>
              <a:t>to write down your </a:t>
            </a:r>
            <a:r>
              <a:rPr lang="en-US" sz="1200" kern="1200" dirty="0" smtClean="0">
                <a:solidFill>
                  <a:schemeClr val="tx1"/>
                </a:solidFill>
                <a:effectLst/>
                <a:latin typeface="+mn-lt"/>
                <a:ea typeface="+mn-ea"/>
                <a:cs typeface="+mn-cs"/>
              </a:rPr>
              <a:t>answers under question 1 of the worksheet.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a:t>
            </a:r>
            <a:r>
              <a:rPr lang="en-US" sz="1200" kern="1200" dirty="0" smtClean="0">
                <a:solidFill>
                  <a:schemeClr val="tx1"/>
                </a:solidFill>
                <a:effectLst/>
                <a:latin typeface="+mn-lt"/>
                <a:ea typeface="+mn-ea"/>
                <a:cs typeface="+mn-cs"/>
              </a:rPr>
              <a:t>After </a:t>
            </a:r>
            <a:r>
              <a:rPr lang="en-US" sz="1200" kern="1200" dirty="0" smtClean="0">
                <a:solidFill>
                  <a:schemeClr val="tx1"/>
                </a:solidFill>
                <a:effectLst/>
                <a:latin typeface="+mn-lt"/>
                <a:ea typeface="+mn-ea"/>
                <a:cs typeface="+mn-cs"/>
              </a:rPr>
              <a:t>1.5 </a:t>
            </a:r>
            <a:r>
              <a:rPr lang="en-US" sz="1200" kern="1200" dirty="0" smtClean="0">
                <a:solidFill>
                  <a:schemeClr val="tx1"/>
                </a:solidFill>
                <a:effectLst/>
                <a:latin typeface="+mn-lt"/>
                <a:ea typeface="+mn-ea"/>
                <a:cs typeface="+mn-cs"/>
              </a:rPr>
              <a:t>minutes, </a:t>
            </a:r>
            <a:r>
              <a:rPr lang="en-US" sz="1200" kern="1200" dirty="0" smtClean="0">
                <a:solidFill>
                  <a:schemeClr val="tx1"/>
                </a:solidFill>
                <a:effectLst/>
                <a:latin typeface="+mn-lt"/>
                <a:ea typeface="+mn-ea"/>
                <a:cs typeface="+mn-cs"/>
              </a:rPr>
              <a:t>ask if everyone</a:t>
            </a:r>
            <a:r>
              <a:rPr lang="en-US" sz="1200" kern="1200" baseline="0" dirty="0" smtClean="0">
                <a:solidFill>
                  <a:schemeClr val="tx1"/>
                </a:solidFill>
                <a:effectLst/>
                <a:latin typeface="+mn-lt"/>
                <a:ea typeface="+mn-ea"/>
                <a:cs typeface="+mn-cs"/>
              </a:rPr>
              <a:t> has </a:t>
            </a:r>
            <a:r>
              <a:rPr lang="en-US" sz="1200" kern="1200" baseline="0" dirty="0" smtClean="0">
                <a:solidFill>
                  <a:schemeClr val="tx1"/>
                </a:solidFill>
                <a:effectLst/>
                <a:latin typeface="+mn-lt"/>
                <a:ea typeface="+mn-ea"/>
                <a:cs typeface="+mn-cs"/>
              </a:rPr>
              <a:t>finished. Ask them </a:t>
            </a:r>
            <a:r>
              <a:rPr lang="en-US" sz="1200" kern="1200" baseline="0" dirty="0" smtClean="0">
                <a:solidFill>
                  <a:schemeClr val="tx1"/>
                </a:solidFill>
                <a:effectLst/>
                <a:latin typeface="+mn-lt"/>
                <a:ea typeface="+mn-ea"/>
                <a:cs typeface="+mn-cs"/>
              </a:rPr>
              <a:t>to type in a “+” </a:t>
            </a:r>
            <a:r>
              <a:rPr lang="en-US" sz="1200" kern="1200" baseline="0" dirty="0" smtClean="0">
                <a:solidFill>
                  <a:schemeClr val="tx1"/>
                </a:solidFill>
                <a:effectLst/>
                <a:latin typeface="+mn-lt"/>
                <a:ea typeface="+mn-ea"/>
                <a:cs typeface="+mn-cs"/>
              </a:rPr>
              <a:t>if they</a:t>
            </a:r>
            <a:r>
              <a:rPr lang="en-US" sz="1200" kern="1200" dirty="0" smtClean="0">
                <a:solidFill>
                  <a:schemeClr val="tx1"/>
                </a:solidFill>
                <a:effectLst/>
                <a:latin typeface="+mn-lt"/>
                <a:ea typeface="+mn-ea"/>
                <a:cs typeface="+mn-cs"/>
              </a:rPr>
              <a:t> have finished </a:t>
            </a:r>
            <a:r>
              <a:rPr lang="en-US" sz="1200" kern="1200" baseline="0" dirty="0" smtClean="0">
                <a:solidFill>
                  <a:schemeClr val="tx1"/>
                </a:solidFill>
                <a:effectLst/>
                <a:latin typeface="+mn-lt"/>
                <a:ea typeface="+mn-ea"/>
                <a:cs typeface="+mn-cs"/>
              </a:rPr>
              <a:t>and </a:t>
            </a:r>
            <a:r>
              <a:rPr lang="en-US" dirty="0" smtClean="0"/>
              <a:t> </a:t>
            </a:r>
            <a:r>
              <a:rPr lang="en-US" dirty="0" smtClean="0"/>
              <a:t>a “-” </a:t>
            </a:r>
            <a:r>
              <a:rPr lang="en-US" sz="1200" kern="1200" baseline="0" dirty="0" smtClean="0">
                <a:solidFill>
                  <a:schemeClr val="tx1"/>
                </a:solidFill>
                <a:effectLst/>
                <a:latin typeface="+mn-lt"/>
                <a:ea typeface="+mn-ea"/>
                <a:cs typeface="+mn-cs"/>
              </a:rPr>
              <a:t>if </a:t>
            </a:r>
            <a:r>
              <a:rPr lang="en-US" sz="1200" kern="1200" baseline="0" dirty="0" smtClean="0">
                <a:solidFill>
                  <a:schemeClr val="tx1"/>
                </a:solidFill>
                <a:effectLst/>
                <a:latin typeface="+mn-lt"/>
                <a:ea typeface="+mn-ea"/>
                <a:cs typeface="+mn-cs"/>
              </a:rPr>
              <a:t>they haven’t </a:t>
            </a:r>
            <a:r>
              <a:rPr lang="en-US" sz="1200" kern="1200" baseline="0" dirty="0" smtClean="0">
                <a:solidFill>
                  <a:schemeClr val="tx1"/>
                </a:solidFill>
                <a:effectLst/>
                <a:latin typeface="+mn-lt"/>
                <a:ea typeface="+mn-ea"/>
                <a:cs typeface="+mn-cs"/>
              </a:rPr>
              <a:t>finished. </a:t>
            </a:r>
            <a:r>
              <a:rPr lang="en-US" sz="1200" kern="1200" baseline="0" dirty="0" smtClean="0">
                <a:solidFill>
                  <a:schemeClr val="tx1"/>
                </a:solidFill>
                <a:effectLst/>
                <a:latin typeface="+mn-lt"/>
                <a:ea typeface="+mn-ea"/>
                <a:cs typeface="+mn-cs"/>
              </a:rPr>
              <a:t>Advance to the next slide at the end of two minutes</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5</a:t>
            </a:fld>
            <a:endParaRPr lang="en-US" dirty="0"/>
          </a:p>
        </p:txBody>
      </p:sp>
    </p:spTree>
    <p:extLst>
      <p:ext uri="{BB962C8B-B14F-4D97-AF65-F5344CB8AC3E}">
        <p14:creationId xmlns:p14="http://schemas.microsoft.com/office/powerpoint/2010/main" xmlns="" val="409218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a:t>
            </a:r>
            <a:r>
              <a:rPr lang="en-US" sz="1200" u="sng" kern="1200" dirty="0" smtClean="0">
                <a:solidFill>
                  <a:schemeClr val="tx1"/>
                </a:solidFill>
                <a:effectLst/>
                <a:latin typeface="+mn-lt"/>
                <a:ea typeface="+mn-ea"/>
                <a:cs typeface="+mn-cs"/>
              </a:rPr>
              <a:t>Key Words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many systems and tools used to monitor and evaluate programs. There is no one “best” M&amp;E tool, but the key terms that are listed on this slide are commonly used in M&amp;E, including for GFC. Outputs are often associated with monitoring, and outcomes are associated with evaluation.</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*optional * Another important term to know is “baseline information.” This is information that is collected at the beginning of a project to provide a basis for measuring progress. Organizations measure their progress in relation to this initial information.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Please note that for GFC’s purposes, the most important term is “outcome,” because this is what we will be asking you to track and report on over the course of your GFC grant implementation.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key words on this slide are also the main components of a logical framework, or log frame. Let’s look at the next slide to learn more about how these key words are part of the logical framework.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6</a:t>
            </a:fld>
            <a:endParaRPr lang="en-US" dirty="0"/>
          </a:p>
        </p:txBody>
      </p:sp>
    </p:spTree>
    <p:extLst>
      <p:ext uri="{BB962C8B-B14F-4D97-AF65-F5344CB8AC3E}">
        <p14:creationId xmlns:p14="http://schemas.microsoft.com/office/powerpoint/2010/main" xmlns="" val="146698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7. </a:t>
            </a:r>
            <a:r>
              <a:rPr lang="en-US" u="sng" dirty="0" smtClean="0"/>
              <a:t>Key Words Video Tree</a:t>
            </a:r>
          </a:p>
          <a:p>
            <a:endParaRPr lang="en-US" dirty="0" smtClean="0"/>
          </a:p>
          <a:p>
            <a:r>
              <a:rPr lang="en-US" dirty="0" smtClean="0"/>
              <a:t>Now </a:t>
            </a:r>
            <a:r>
              <a:rPr lang="en-US" baseline="0" dirty="0" smtClean="0"/>
              <a:t>you </a:t>
            </a:r>
            <a:r>
              <a:rPr lang="en-US" baseline="0" dirty="0" smtClean="0"/>
              <a:t>will see a short video that will help you understand the key terms we just discussed in a more visual way. </a:t>
            </a:r>
            <a:endParaRPr lang="en-US" dirty="0"/>
          </a:p>
        </p:txBody>
      </p:sp>
      <p:sp>
        <p:nvSpPr>
          <p:cNvPr id="4" name="Slide Number Placeholder 3"/>
          <p:cNvSpPr>
            <a:spLocks noGrp="1"/>
          </p:cNvSpPr>
          <p:nvPr>
            <p:ph type="sldNum" sz="quarter" idx="10"/>
          </p:nvPr>
        </p:nvSpPr>
        <p:spPr/>
        <p:txBody>
          <a:bodyPr/>
          <a:lstStyle/>
          <a:p>
            <a:fld id="{21A641AE-0E24-AF46-B29D-0C468557A9BA}" type="slidenum">
              <a:rPr lang="en-US" smtClean="0"/>
              <a:pPr/>
              <a:t>7</a:t>
            </a:fld>
            <a:endParaRPr lang="en-US" dirty="0"/>
          </a:p>
        </p:txBody>
      </p:sp>
    </p:spTree>
    <p:extLst>
      <p:ext uri="{BB962C8B-B14F-4D97-AF65-F5344CB8AC3E}">
        <p14:creationId xmlns:p14="http://schemas.microsoft.com/office/powerpoint/2010/main" xmlns="" val="39908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8. </a:t>
            </a:r>
            <a:r>
              <a:rPr lang="en-US" sz="1200" u="sng" kern="1200" dirty="0" smtClean="0">
                <a:solidFill>
                  <a:schemeClr val="tx1"/>
                </a:solidFill>
                <a:effectLst/>
                <a:latin typeface="+mn-lt"/>
                <a:ea typeface="+mn-ea"/>
                <a:cs typeface="+mn-cs"/>
              </a:rPr>
              <a:t>The Log Frame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key words we just learned are the main components of the logical framework, or log frame. The log frame helps us organize our thoughts and activities so we are able to tell others about our project and how it helps children. The logical framework is a structure used to organize the way you plan, report, and evaluate programs.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Below each key word are examples. You’ll also see the same images that were used on the previous two slides.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good way to understand what an outcome is, is to think of it as the change that takes place in participants. Before, the participants were like _______; then the activity and program occurred. After the activity, the participants changed and became like ________. The outcome is the change that happens as a result of the activity. </a:t>
            </a:r>
          </a:p>
          <a:p>
            <a:endParaRPr lang="en-US" dirty="0"/>
          </a:p>
        </p:txBody>
      </p:sp>
      <p:sp>
        <p:nvSpPr>
          <p:cNvPr id="4" name="Slide Number Placeholder 3"/>
          <p:cNvSpPr>
            <a:spLocks noGrp="1"/>
          </p:cNvSpPr>
          <p:nvPr>
            <p:ph type="sldNum" sz="quarter" idx="10"/>
          </p:nvPr>
        </p:nvSpPr>
        <p:spPr/>
        <p:txBody>
          <a:bodyPr/>
          <a:lstStyle/>
          <a:p>
            <a:fld id="{21A641AE-0E24-AF46-B29D-0C468557A9BA}" type="slidenum">
              <a:rPr lang="en-US" smtClean="0"/>
              <a:pPr/>
              <a:t>8</a:t>
            </a:fld>
            <a:endParaRPr lang="en-US" dirty="0"/>
          </a:p>
        </p:txBody>
      </p:sp>
    </p:spTree>
    <p:extLst>
      <p:ext uri="{BB962C8B-B14F-4D97-AF65-F5344CB8AC3E}">
        <p14:creationId xmlns:p14="http://schemas.microsoft.com/office/powerpoint/2010/main" xmlns="" val="387075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 </a:t>
            </a:r>
            <a:r>
              <a:rPr lang="en-US" sz="1200" u="sng" kern="1200" dirty="0" smtClean="0">
                <a:solidFill>
                  <a:schemeClr val="tx1"/>
                </a:solidFill>
                <a:effectLst/>
                <a:latin typeface="+mn-lt"/>
                <a:ea typeface="+mn-ea"/>
                <a:cs typeface="+mn-cs"/>
              </a:rPr>
              <a:t>Example 1</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Here’s an example of what a logical framework might look like for one organization that does after-school tutoring.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starts at the bottom of the page, with the problem that the community faces. [Read problem.]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comes the input. [Read input.]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the activity/program. [Read activity/program.]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the activity, there are outputs. [Read output.]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the outputs come outcomes. [Read outcome.]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this results in the impact. [Read impact.]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A641AE-0E24-AF46-B29D-0C468557A9BA}" type="slidenum">
              <a:rPr lang="en-US" smtClean="0"/>
              <a:pPr/>
              <a:t>9</a:t>
            </a:fld>
            <a:endParaRPr lang="en-US" dirty="0"/>
          </a:p>
        </p:txBody>
      </p:sp>
    </p:spTree>
    <p:extLst>
      <p:ext uri="{BB962C8B-B14F-4D97-AF65-F5344CB8AC3E}">
        <p14:creationId xmlns:p14="http://schemas.microsoft.com/office/powerpoint/2010/main" xmlns="" val="60066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175EE754-9C6F-2F4B-A661-0F79F78E7589}" type="datetimeFigureOut">
              <a:rPr lang="en-US" smtClean="0"/>
              <a:pPr/>
              <a:t>8/9/2014</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dirty="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2CC2D5-CBA7-7241-B7C2-A28C3FEE028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Date Placeholder 1"/>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2CC2D5-CBA7-7241-B7C2-A28C3FEE028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a:xfrm>
            <a:off x="3859305" y="6423585"/>
            <a:ext cx="3316941" cy="365125"/>
          </a:xfrm>
        </p:spPr>
        <p:txBody>
          <a:bodyPr/>
          <a:lstStyle/>
          <a:p>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dirty="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dirty="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smtClean="0"/>
              <a:t>Drag picture to placeholder or click icon to add</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smtClean="0"/>
              <a:t>Drag picture to placeholder or click icon to add</a:t>
            </a: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smtClean="0"/>
              <a:t>Drag picture to placeholder or click icon to add</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smtClean="0"/>
              <a:t>Drag picture to placeholder or click icon to add</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smtClean="0"/>
              <a:t>Drag picture to placeholder or click icon to add</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dirty="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dirty="0" smtClean="0"/>
              <a:t>Drag picture to placeholder or click icon to add</a:t>
            </a:r>
            <a:endParaRPr dirty="0"/>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dirty="0" smtClean="0"/>
              <a:t>Drag picture to placeholder or click icon to add</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CC2D5-CBA7-7241-B7C2-A28C3FEE028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CC2D5-CBA7-7241-B7C2-A28C3FEE0283}" type="slidenum">
              <a:rPr lang="en-US" smtClean="0"/>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CC2D5-CBA7-7241-B7C2-A28C3FEE0283}" type="slidenum">
              <a:rPr lang="en-US" smtClean="0"/>
              <a:pPr/>
              <a:t>‹#›</a:t>
            </a:fld>
            <a:endParaRPr lang="en-US" dirty="0"/>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CC2D5-CBA7-7241-B7C2-A28C3FEE0283}" type="slidenum">
              <a:rPr lang="en-US" smtClean="0"/>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175EE754-9C6F-2F4B-A661-0F79F78E7589}" type="datetimeFigureOut">
              <a:rPr lang="en-US" smtClean="0"/>
              <a:pPr/>
              <a:t>8/9/2014</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smtClean="0"/>
              <a:t>Drag picture to placeholder or click icon to add</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smtClean="0"/>
              <a:t>Drag picture to placeholder or click icon to add</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175EE754-9C6F-2F4B-A661-0F79F78E7589}" type="datetimeFigureOut">
              <a:rPr lang="en-US" smtClean="0"/>
              <a:pPr/>
              <a:t>8/9/2014</a:t>
            </a:fld>
            <a:endParaRPr lang="en-US" dirty="0"/>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305800" y="6248774"/>
            <a:ext cx="554038" cy="365125"/>
          </a:xfrm>
        </p:spPr>
        <p:txBody>
          <a:bodyPr/>
          <a:lstStyle/>
          <a:p>
            <a:fld id="{7D2CC2D5-CBA7-7241-B7C2-A28C3FEE0283}" type="slidenum">
              <a:rPr lang="en-US" smtClean="0"/>
              <a:pPr/>
              <a:t>‹#›</a:t>
            </a:fld>
            <a:endParaRPr lang="en-US" dirty="0"/>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dirty="0">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2CC2D5-CBA7-7241-B7C2-A28C3FEE0283}" type="slidenum">
              <a:rPr lang="en-US" smtClean="0"/>
              <a:pPr/>
              <a:t>‹#›</a:t>
            </a:fld>
            <a:endParaRPr lang="en-US"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5" name="Slide Number Placeholder 6"/>
          <p:cNvSpPr>
            <a:spLocks noGrp="1"/>
          </p:cNvSpPr>
          <p:nvPr>
            <p:ph type="sldNum" sz="quarter" idx="12"/>
          </p:nvPr>
        </p:nvSpPr>
        <p:spPr>
          <a:xfrm>
            <a:off x="8305800" y="242234"/>
            <a:ext cx="554038" cy="365125"/>
          </a:xfrm>
        </p:spPr>
        <p:txBody>
          <a:bodyPr/>
          <a:lstStyle/>
          <a:p>
            <a:fld id="{7D2CC2D5-CBA7-7241-B7C2-A28C3FEE028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5EE754-9C6F-2F4B-A661-0F79F78E7589}" type="datetimeFigureOut">
              <a:rPr lang="en-US" smtClean="0"/>
              <a:pPr/>
              <a:t>8/9/2014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CC2D5-CBA7-7241-B7C2-A28C3FEE0283}" type="slidenum">
              <a:rPr lang="en-US" smtClean="0"/>
              <a:pPr/>
              <a:t>‹#›</a:t>
            </a:fld>
            <a:endParaRPr lang="en-US"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175EE754-9C6F-2F4B-A661-0F79F78E7589}" type="datetimeFigureOut">
              <a:rPr lang="en-US" smtClean="0"/>
              <a:pPr/>
              <a:t>8/9/2014</a:t>
            </a:fld>
            <a:endParaRPr lang="en-US" dirty="0"/>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7D2CC2D5-CBA7-7241-B7C2-A28C3FEE028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ellison@globalfundforchildren.or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www.mymande.org/howto-recomm-page?q=node/94"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learnmandeforum.com/" TargetMode="External"/><Relationship Id="rId3" Type="http://schemas.openxmlformats.org/officeDocument/2006/relationships/hyperlink" Target="https://training.measureevaluation.org/" TargetMode="External"/><Relationship Id="rId7" Type="http://schemas.openxmlformats.org/officeDocument/2006/relationships/hyperlink" Target="http://mnestudies.com/" TargetMode="External"/><Relationship Id="rId12"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betterevaluation.org/themes/evaluation_and_children" TargetMode="External"/><Relationship Id="rId11" Type="http://schemas.openxmlformats.org/officeDocument/2006/relationships/image" Target="../media/image14.jpeg"/><Relationship Id="rId5" Type="http://schemas.openxmlformats.org/officeDocument/2006/relationships/hyperlink" Target="http://www.globalhealthlearning.org/" TargetMode="External"/><Relationship Id="rId10" Type="http://schemas.openxmlformats.org/officeDocument/2006/relationships/image" Target="../media/image13.jpeg"/><Relationship Id="rId4" Type="http://schemas.openxmlformats.org/officeDocument/2006/relationships/hyperlink" Target="http://www.mymande.org/elearning" TargetMode="External"/><Relationship Id="rId9"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surveymonkey.com/s/LZ3TBG8"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media/media1.mov"/><Relationship Id="rId6" Type="http://schemas.openxmlformats.org/officeDocument/2006/relationships/image" Target="../media/image8.png"/><Relationship Id="rId5" Type="http://schemas.microsoft.com/office/2007/relationships/media" Target="../media/media1.mov"/><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783" y="4624668"/>
            <a:ext cx="8562417" cy="933450"/>
          </a:xfrm>
        </p:spPr>
        <p:txBody>
          <a:bodyPr>
            <a:normAutofit/>
          </a:bodyPr>
          <a:lstStyle/>
          <a:p>
            <a:r>
              <a:rPr lang="en-US" sz="4000" dirty="0" smtClean="0"/>
              <a:t>Monitoring, Learning &amp; Evaluation</a:t>
            </a:r>
            <a:endParaRPr lang="en-US" sz="4000" dirty="0"/>
          </a:p>
        </p:txBody>
      </p:sp>
      <p:pic>
        <p:nvPicPr>
          <p:cNvPr id="4" name="Picture 2" descr="GFC logo mid-res"/>
          <p:cNvPicPr>
            <a:picLocks noChangeAspect="1" noChangeArrowheads="1"/>
          </p:cNvPicPr>
          <p:nvPr/>
        </p:nvPicPr>
        <p:blipFill>
          <a:blip r:embed="rId3" cstate="print"/>
          <a:srcRect/>
          <a:stretch>
            <a:fillRect/>
          </a:stretch>
        </p:blipFill>
        <p:spPr bwMode="auto">
          <a:xfrm>
            <a:off x="429977" y="2497404"/>
            <a:ext cx="3980208" cy="1751706"/>
          </a:xfrm>
          <a:prstGeom prst="rect">
            <a:avLst/>
          </a:prstGeom>
          <a:noFill/>
          <a:ln w="9525">
            <a:noFill/>
            <a:miter lim="800000"/>
            <a:headEnd/>
            <a:tailEnd/>
          </a:ln>
        </p:spPr>
      </p:pic>
      <p:sp>
        <p:nvSpPr>
          <p:cNvPr id="5" name="Subtitle 2"/>
          <p:cNvSpPr>
            <a:spLocks noGrp="1"/>
          </p:cNvSpPr>
          <p:nvPr>
            <p:ph type="subTitle" idx="1"/>
          </p:nvPr>
        </p:nvSpPr>
        <p:spPr>
          <a:xfrm>
            <a:off x="4800600" y="5562599"/>
            <a:ext cx="4038600" cy="748553"/>
          </a:xfrm>
        </p:spPr>
        <p:txBody>
          <a:bodyPr>
            <a:normAutofit/>
          </a:bodyPr>
          <a:lstStyle/>
          <a:p>
            <a:r>
              <a:rPr lang="en-US" dirty="0" smtClean="0"/>
              <a:t>Questions or problems during the webinar?</a:t>
            </a:r>
          </a:p>
          <a:p>
            <a:r>
              <a:rPr lang="en-US" dirty="0" smtClean="0"/>
              <a:t> Email </a:t>
            </a:r>
            <a:r>
              <a:rPr lang="en-US" dirty="0" smtClean="0">
                <a:hlinkClick r:id="rId4"/>
              </a:rPr>
              <a:t>sellison@globalfundforchildren.org</a:t>
            </a:r>
            <a:r>
              <a:rPr lang="en-US" dirty="0" smtClean="0"/>
              <a:t>  </a:t>
            </a:r>
            <a:endParaRPr lang="en-US" dirty="0"/>
          </a:p>
        </p:txBody>
      </p:sp>
    </p:spTree>
    <p:extLst>
      <p:ext uri="{BB962C8B-B14F-4D97-AF65-F5344CB8AC3E}">
        <p14:creationId xmlns:p14="http://schemas.microsoft.com/office/powerpoint/2010/main" xmlns="" val="2370750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8474" y="302664"/>
            <a:ext cx="7556313" cy="1116106"/>
          </a:xfrm>
        </p:spPr>
        <p:txBody>
          <a:bodyPr/>
          <a:lstStyle/>
          <a:p>
            <a:r>
              <a:rPr lang="en-US" dirty="0" smtClean="0"/>
              <a:t>Logical Framework:  Your Turn</a:t>
            </a:r>
            <a:endParaRPr lang="en-US" dirty="0"/>
          </a:p>
        </p:txBody>
      </p:sp>
      <p:sp>
        <p:nvSpPr>
          <p:cNvPr id="3" name="Content Placeholder 2"/>
          <p:cNvSpPr>
            <a:spLocks noGrp="1"/>
          </p:cNvSpPr>
          <p:nvPr>
            <p:ph sz="half" idx="1"/>
          </p:nvPr>
        </p:nvSpPr>
        <p:spPr>
          <a:xfrm>
            <a:off x="286059" y="2428222"/>
            <a:ext cx="3765241" cy="4429778"/>
          </a:xfrm>
        </p:spPr>
        <p:txBody>
          <a:bodyPr>
            <a:normAutofit lnSpcReduction="10000"/>
          </a:bodyPr>
          <a:lstStyle/>
          <a:p>
            <a:pPr marL="342900" indent="-342900">
              <a:buFont typeface="+mj-lt"/>
              <a:buAutoNum type="alphaUcPeriod"/>
            </a:pPr>
            <a:r>
              <a:rPr lang="en-US" sz="2000" dirty="0" smtClean="0"/>
              <a:t>95 out of 100 girls  complete their secondary-school education</a:t>
            </a:r>
          </a:p>
          <a:p>
            <a:pPr marL="342900" indent="-342900">
              <a:buFont typeface="+mj-lt"/>
              <a:buAutoNum type="alphaUcPeriod"/>
            </a:pPr>
            <a:r>
              <a:rPr lang="en-US" sz="2000" dirty="0" smtClean="0"/>
              <a:t>More girls pursue higher education at university</a:t>
            </a:r>
          </a:p>
          <a:p>
            <a:pPr marL="342900" indent="-342900">
              <a:buFont typeface="+mj-lt"/>
              <a:buAutoNum type="alphaUcPeriod"/>
            </a:pPr>
            <a:r>
              <a:rPr lang="en-US" sz="2000" dirty="0" smtClean="0"/>
              <a:t>$800 raised to fund scholarships</a:t>
            </a:r>
          </a:p>
          <a:p>
            <a:pPr marL="342900" indent="-342900">
              <a:buFont typeface="+mj-lt"/>
              <a:buAutoNum type="alphaUcPeriod"/>
            </a:pPr>
            <a:r>
              <a:rPr lang="en-US" sz="2000" dirty="0" smtClean="0"/>
              <a:t>Scholarships for girls to attend secondary school</a:t>
            </a:r>
            <a:endParaRPr lang="en-US" sz="2000" dirty="0"/>
          </a:p>
          <a:p>
            <a:pPr marL="342900" indent="-342900">
              <a:buFont typeface="+mj-lt"/>
              <a:buAutoNum type="alphaUcPeriod"/>
            </a:pPr>
            <a:r>
              <a:rPr lang="en-US" sz="2000" dirty="0" smtClean="0"/>
              <a:t>100 girls receive   academic scholarships</a:t>
            </a:r>
            <a:endParaRPr lang="en-US" sz="2000" dirty="0"/>
          </a:p>
          <a:p>
            <a:pPr marL="342900" indent="-342900">
              <a:buFont typeface="+mj-lt"/>
              <a:buAutoNum type="alphaUcPeriod"/>
            </a:pPr>
            <a:endParaRPr lang="en-US" dirty="0"/>
          </a:p>
        </p:txBody>
      </p:sp>
      <p:sp>
        <p:nvSpPr>
          <p:cNvPr id="5" name="Rectangle 4"/>
          <p:cNvSpPr>
            <a:spLocks noChangeArrowheads="1"/>
          </p:cNvSpPr>
          <p:nvPr/>
        </p:nvSpPr>
        <p:spPr bwMode="auto">
          <a:xfrm>
            <a:off x="5207001" y="5281942"/>
            <a:ext cx="2514600" cy="609600"/>
          </a:xfrm>
          <a:prstGeom prst="rect">
            <a:avLst/>
          </a:prstGeom>
          <a:solidFill>
            <a:srgbClr val="F5CE0F"/>
          </a:solidFill>
          <a:ln w="9525">
            <a:noFill/>
            <a:miter lim="800000"/>
            <a:headEnd/>
            <a:tailEnd/>
          </a:ln>
          <a:effectLst/>
        </p:spPr>
        <p:txBody>
          <a:bodyPr anchor="ctr"/>
          <a:lstStyle/>
          <a:p>
            <a:pPr algn="ctr">
              <a:defRPr/>
            </a:pPr>
            <a:r>
              <a:rPr lang="en-US" dirty="0" smtClean="0">
                <a:solidFill>
                  <a:schemeClr val="lt1"/>
                </a:solidFill>
                <a:latin typeface="+mn-lt"/>
                <a:ea typeface="+mn-ea"/>
              </a:rPr>
              <a:t>ACTIVITY/PROGRAM</a:t>
            </a:r>
            <a:endParaRPr lang="en-US" dirty="0">
              <a:solidFill>
                <a:schemeClr val="lt1"/>
              </a:solidFill>
              <a:latin typeface="+mn-lt"/>
              <a:ea typeface="+mn-ea"/>
            </a:endParaRPr>
          </a:p>
        </p:txBody>
      </p:sp>
      <p:sp>
        <p:nvSpPr>
          <p:cNvPr id="7" name="Rectangle 6"/>
          <p:cNvSpPr>
            <a:spLocks noChangeArrowheads="1"/>
          </p:cNvSpPr>
          <p:nvPr/>
        </p:nvSpPr>
        <p:spPr bwMode="auto">
          <a:xfrm>
            <a:off x="5207001" y="4345488"/>
            <a:ext cx="2514600" cy="609600"/>
          </a:xfrm>
          <a:prstGeom prst="rect">
            <a:avLst/>
          </a:prstGeom>
          <a:solidFill>
            <a:srgbClr val="FF0000"/>
          </a:solidFill>
          <a:ln w="9525">
            <a:noFill/>
            <a:miter lim="800000"/>
            <a:headEnd/>
            <a:tailEnd/>
          </a:ln>
          <a:effectLst/>
        </p:spPr>
        <p:txBody>
          <a:bodyPr anchor="ctr"/>
          <a:lstStyle/>
          <a:p>
            <a:pPr algn="ctr">
              <a:defRPr/>
            </a:pPr>
            <a:r>
              <a:rPr lang="en-US" dirty="0">
                <a:solidFill>
                  <a:schemeClr val="lt1"/>
                </a:solidFill>
                <a:latin typeface="+mn-lt"/>
                <a:ea typeface="+mn-ea"/>
              </a:rPr>
              <a:t>OUTPUT</a:t>
            </a:r>
          </a:p>
        </p:txBody>
      </p:sp>
      <p:sp>
        <p:nvSpPr>
          <p:cNvPr id="8" name="Rectangle 7"/>
          <p:cNvSpPr>
            <a:spLocks noChangeArrowheads="1"/>
          </p:cNvSpPr>
          <p:nvPr/>
        </p:nvSpPr>
        <p:spPr bwMode="auto">
          <a:xfrm>
            <a:off x="5207001" y="3348397"/>
            <a:ext cx="2514600" cy="609600"/>
          </a:xfrm>
          <a:prstGeom prst="rect">
            <a:avLst/>
          </a:prstGeom>
          <a:solidFill>
            <a:srgbClr val="800000"/>
          </a:solidFill>
          <a:ln w="9525">
            <a:noFill/>
            <a:miter lim="800000"/>
            <a:headEnd/>
            <a:tailEnd/>
          </a:ln>
          <a:effectLst/>
        </p:spPr>
        <p:txBody>
          <a:bodyPr anchor="ctr"/>
          <a:lstStyle/>
          <a:p>
            <a:pPr algn="ctr">
              <a:defRPr/>
            </a:pPr>
            <a:r>
              <a:rPr lang="en-US" dirty="0">
                <a:solidFill>
                  <a:schemeClr val="lt1"/>
                </a:solidFill>
                <a:latin typeface="+mn-lt"/>
                <a:ea typeface="+mn-ea"/>
              </a:rPr>
              <a:t>OUTCOME</a:t>
            </a:r>
          </a:p>
        </p:txBody>
      </p:sp>
      <p:sp>
        <p:nvSpPr>
          <p:cNvPr id="10" name="Rectangle 9"/>
          <p:cNvSpPr>
            <a:spLocks noChangeArrowheads="1"/>
          </p:cNvSpPr>
          <p:nvPr/>
        </p:nvSpPr>
        <p:spPr bwMode="auto">
          <a:xfrm>
            <a:off x="5207001" y="2428222"/>
            <a:ext cx="2514600" cy="609600"/>
          </a:xfrm>
          <a:prstGeom prst="rect">
            <a:avLst/>
          </a:prstGeom>
          <a:solidFill>
            <a:srgbClr val="FF6600"/>
          </a:solidFill>
          <a:ln w="9525">
            <a:noFill/>
            <a:miter lim="800000"/>
            <a:headEnd/>
            <a:tailEnd/>
          </a:ln>
          <a:effectLst/>
        </p:spPr>
        <p:txBody>
          <a:bodyPr anchor="ctr"/>
          <a:lstStyle/>
          <a:p>
            <a:pPr algn="ctr">
              <a:defRPr/>
            </a:pPr>
            <a:r>
              <a:rPr lang="en-US" dirty="0">
                <a:solidFill>
                  <a:schemeClr val="lt1"/>
                </a:solidFill>
                <a:latin typeface="+mn-lt"/>
                <a:ea typeface="+mn-ea"/>
              </a:rPr>
              <a:t>IMPACT</a:t>
            </a:r>
          </a:p>
        </p:txBody>
      </p:sp>
      <p:sp>
        <p:nvSpPr>
          <p:cNvPr id="11" name="Rounded Rectangular Callout 10"/>
          <p:cNvSpPr/>
          <p:nvPr/>
        </p:nvSpPr>
        <p:spPr>
          <a:xfrm>
            <a:off x="6866742" y="917282"/>
            <a:ext cx="1188045" cy="704685"/>
          </a:xfrm>
          <a:prstGeom prst="wedgeRoundRectCallout">
            <a:avLst>
              <a:gd name="adj1" fmla="val -91317"/>
              <a:gd name="adj2" fmla="val -52006"/>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Now You!</a:t>
            </a:r>
            <a:endParaRPr lang="en-US" dirty="0"/>
          </a:p>
        </p:txBody>
      </p:sp>
      <p:pic>
        <p:nvPicPr>
          <p:cNvPr id="12" name="Picture 2" descr="GFC logo mid-res"/>
          <p:cNvPicPr>
            <a:picLocks noChangeAspect="1" noChangeArrowheads="1"/>
          </p:cNvPicPr>
          <p:nvPr/>
        </p:nvPicPr>
        <p:blipFill>
          <a:blip r:embed="rId3" cstate="print"/>
          <a:srcRect/>
          <a:stretch>
            <a:fillRect/>
          </a:stretch>
        </p:blipFill>
        <p:spPr bwMode="auto">
          <a:xfrm>
            <a:off x="7363003" y="0"/>
            <a:ext cx="1780997" cy="783824"/>
          </a:xfrm>
          <a:prstGeom prst="rect">
            <a:avLst/>
          </a:prstGeom>
          <a:noFill/>
          <a:ln w="9525">
            <a:noFill/>
            <a:miter lim="800000"/>
            <a:headEnd/>
            <a:tailEnd/>
          </a:ln>
        </p:spPr>
      </p:pic>
      <p:sp>
        <p:nvSpPr>
          <p:cNvPr id="13" name="Rectangle 12"/>
          <p:cNvSpPr>
            <a:spLocks noChangeArrowheads="1"/>
          </p:cNvSpPr>
          <p:nvPr/>
        </p:nvSpPr>
        <p:spPr bwMode="auto">
          <a:xfrm>
            <a:off x="5207001" y="6119991"/>
            <a:ext cx="2514600" cy="609600"/>
          </a:xfrm>
          <a:prstGeom prst="rect">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lgn="ctr">
              <a:defRPr/>
            </a:pPr>
            <a:r>
              <a:rPr lang="en-US" dirty="0" smtClean="0">
                <a:solidFill>
                  <a:schemeClr val="lt1"/>
                </a:solidFill>
                <a:latin typeface="+mn-lt"/>
                <a:ea typeface="+mn-ea"/>
              </a:rPr>
              <a:t>INPUT</a:t>
            </a:r>
            <a:endParaRPr lang="en-US" dirty="0">
              <a:solidFill>
                <a:schemeClr val="lt1"/>
              </a:solidFill>
              <a:latin typeface="+mn-lt"/>
              <a:ea typeface="+mn-ea"/>
            </a:endParaRPr>
          </a:p>
        </p:txBody>
      </p:sp>
      <p:sp>
        <p:nvSpPr>
          <p:cNvPr id="4" name="TextBox 3"/>
          <p:cNvSpPr txBox="1"/>
          <p:nvPr/>
        </p:nvSpPr>
        <p:spPr>
          <a:xfrm>
            <a:off x="4443274" y="2428222"/>
            <a:ext cx="763727" cy="4247317"/>
          </a:xfrm>
          <a:prstGeom prst="rect">
            <a:avLst/>
          </a:prstGeom>
          <a:noFill/>
        </p:spPr>
        <p:txBody>
          <a:bodyPr wrap="square" rtlCol="0">
            <a:spAutoFit/>
          </a:bodyPr>
          <a:lstStyle/>
          <a:p>
            <a:pPr algn="r"/>
            <a:r>
              <a:rPr lang="en-US" dirty="0" smtClean="0"/>
              <a:t>1.</a:t>
            </a:r>
          </a:p>
          <a:p>
            <a:pPr algn="r"/>
            <a:endParaRPr lang="en-US" dirty="0"/>
          </a:p>
          <a:p>
            <a:pPr algn="r"/>
            <a:endParaRPr lang="en-US" dirty="0" smtClean="0"/>
          </a:p>
          <a:p>
            <a:pPr algn="r"/>
            <a:endParaRPr lang="en-US" dirty="0"/>
          </a:p>
          <a:p>
            <a:pPr algn="r"/>
            <a:r>
              <a:rPr lang="en-US" dirty="0" smtClean="0"/>
              <a:t>2.</a:t>
            </a:r>
          </a:p>
          <a:p>
            <a:pPr algn="r"/>
            <a:endParaRPr lang="en-US" dirty="0"/>
          </a:p>
          <a:p>
            <a:pPr algn="r"/>
            <a:endParaRPr lang="en-US" dirty="0" smtClean="0"/>
          </a:p>
          <a:p>
            <a:pPr algn="r"/>
            <a:endParaRPr lang="en-US" dirty="0" smtClean="0"/>
          </a:p>
          <a:p>
            <a:pPr algn="r"/>
            <a:r>
              <a:rPr lang="en-US" dirty="0" smtClean="0"/>
              <a:t>3.</a:t>
            </a:r>
          </a:p>
          <a:p>
            <a:pPr algn="r"/>
            <a:endParaRPr lang="en-US" dirty="0"/>
          </a:p>
          <a:p>
            <a:pPr algn="r"/>
            <a:endParaRPr lang="en-US" dirty="0" smtClean="0"/>
          </a:p>
          <a:p>
            <a:pPr algn="r"/>
            <a:r>
              <a:rPr lang="en-US" dirty="0" smtClean="0"/>
              <a:t>4.</a:t>
            </a:r>
          </a:p>
          <a:p>
            <a:pPr algn="r"/>
            <a:endParaRPr lang="en-US" dirty="0"/>
          </a:p>
          <a:p>
            <a:pPr algn="r"/>
            <a:endParaRPr lang="en-US" dirty="0" smtClean="0"/>
          </a:p>
          <a:p>
            <a:pPr algn="r"/>
            <a:r>
              <a:rPr lang="en-US" dirty="0" smtClean="0"/>
              <a:t>5.</a:t>
            </a:r>
            <a:endParaRPr lang="en-US" dirty="0"/>
          </a:p>
        </p:txBody>
      </p:sp>
      <p:pic>
        <p:nvPicPr>
          <p:cNvPr id="14" name="Picture 13" descr="apple.PNG"/>
          <p:cNvPicPr>
            <a:picLocks noChangeAspect="1"/>
          </p:cNvPicPr>
          <p:nvPr/>
        </p:nvPicPr>
        <p:blipFill>
          <a:blip r:embed="rId4"/>
          <a:stretch>
            <a:fillRect/>
          </a:stretch>
        </p:blipFill>
        <p:spPr>
          <a:xfrm>
            <a:off x="7899136" y="2935484"/>
            <a:ext cx="1079129" cy="763186"/>
          </a:xfrm>
          <a:prstGeom prst="rect">
            <a:avLst/>
          </a:prstGeom>
        </p:spPr>
      </p:pic>
      <p:pic>
        <p:nvPicPr>
          <p:cNvPr id="15" name="Picture 14" descr="branch.PNG"/>
          <p:cNvPicPr>
            <a:picLocks noChangeAspect="1"/>
          </p:cNvPicPr>
          <p:nvPr/>
        </p:nvPicPr>
        <p:blipFill>
          <a:blip r:embed="rId5"/>
          <a:stretch>
            <a:fillRect/>
          </a:stretch>
        </p:blipFill>
        <p:spPr>
          <a:xfrm>
            <a:off x="8288548" y="3698670"/>
            <a:ext cx="689717" cy="949838"/>
          </a:xfrm>
          <a:prstGeom prst="rect">
            <a:avLst/>
          </a:prstGeom>
        </p:spPr>
      </p:pic>
      <p:pic>
        <p:nvPicPr>
          <p:cNvPr id="16" name="Picture 15" descr="eating the apple.PNG"/>
          <p:cNvPicPr>
            <a:picLocks noChangeAspect="1"/>
          </p:cNvPicPr>
          <p:nvPr/>
        </p:nvPicPr>
        <p:blipFill>
          <a:blip r:embed="rId6"/>
          <a:stretch>
            <a:fillRect/>
          </a:stretch>
        </p:blipFill>
        <p:spPr>
          <a:xfrm>
            <a:off x="7899136" y="1864024"/>
            <a:ext cx="1079129" cy="999321"/>
          </a:xfrm>
          <a:prstGeom prst="rect">
            <a:avLst/>
          </a:prstGeom>
        </p:spPr>
      </p:pic>
      <p:pic>
        <p:nvPicPr>
          <p:cNvPr id="17" name="Picture 16" descr="watering can.PNG"/>
          <p:cNvPicPr>
            <a:picLocks noChangeAspect="1"/>
          </p:cNvPicPr>
          <p:nvPr/>
        </p:nvPicPr>
        <p:blipFill>
          <a:blip r:embed="rId7"/>
          <a:stretch>
            <a:fillRect/>
          </a:stretch>
        </p:blipFill>
        <p:spPr>
          <a:xfrm>
            <a:off x="7899136" y="5945767"/>
            <a:ext cx="997110" cy="783824"/>
          </a:xfrm>
          <a:prstGeom prst="rect">
            <a:avLst/>
          </a:prstGeom>
        </p:spPr>
      </p:pic>
      <p:pic>
        <p:nvPicPr>
          <p:cNvPr id="18" name="Picture 17" descr="trunk.PNG"/>
          <p:cNvPicPr>
            <a:picLocks noChangeAspect="1"/>
          </p:cNvPicPr>
          <p:nvPr/>
        </p:nvPicPr>
        <p:blipFill>
          <a:blip r:embed="rId8"/>
          <a:stretch>
            <a:fillRect/>
          </a:stretch>
        </p:blipFill>
        <p:spPr>
          <a:xfrm>
            <a:off x="8054787" y="4716659"/>
            <a:ext cx="616672" cy="1130565"/>
          </a:xfrm>
          <a:prstGeom prst="rect">
            <a:avLst/>
          </a:prstGeom>
        </p:spPr>
      </p:pic>
      <p:sp>
        <p:nvSpPr>
          <p:cNvPr id="6" name="TextBox 5"/>
          <p:cNvSpPr txBox="1"/>
          <p:nvPr/>
        </p:nvSpPr>
        <p:spPr>
          <a:xfrm>
            <a:off x="6733050" y="1520486"/>
            <a:ext cx="1648872" cy="400110"/>
          </a:xfrm>
          <a:prstGeom prst="rect">
            <a:avLst/>
          </a:prstGeom>
          <a:noFill/>
        </p:spPr>
        <p:txBody>
          <a:bodyPr wrap="square" rtlCol="0">
            <a:spAutoFit/>
          </a:bodyPr>
          <a:lstStyle/>
          <a:p>
            <a:r>
              <a:rPr lang="en-US" sz="2000" dirty="0" smtClean="0">
                <a:solidFill>
                  <a:schemeClr val="accent1">
                    <a:lumMod val="75000"/>
                  </a:schemeClr>
                </a:solidFill>
              </a:rPr>
              <a:t>[5 minutes]</a:t>
            </a:r>
            <a:endParaRPr lang="en-US" sz="2000" dirty="0">
              <a:solidFill>
                <a:schemeClr val="accent1">
                  <a:lumMod val="75000"/>
                </a:schemeClr>
              </a:solidFill>
            </a:endParaRPr>
          </a:p>
        </p:txBody>
      </p:sp>
      <p:grpSp>
        <p:nvGrpSpPr>
          <p:cNvPr id="29" name="Group 28"/>
          <p:cNvGrpSpPr/>
          <p:nvPr/>
        </p:nvGrpSpPr>
        <p:grpSpPr>
          <a:xfrm>
            <a:off x="3041374" y="2613991"/>
            <a:ext cx="2365513" cy="3836505"/>
            <a:chOff x="3041374" y="2613991"/>
            <a:chExt cx="2365513" cy="3836505"/>
          </a:xfrm>
        </p:grpSpPr>
        <p:cxnSp>
          <p:nvCxnSpPr>
            <p:cNvPr id="20" name="Straight Arrow Connector 19"/>
            <p:cNvCxnSpPr/>
            <p:nvPr/>
          </p:nvCxnSpPr>
          <p:spPr>
            <a:xfrm>
              <a:off x="3041374" y="4522304"/>
              <a:ext cx="2365513" cy="1928192"/>
            </a:xfrm>
            <a:prstGeom prst="straightConnector1">
              <a:avLst/>
            </a:prstGeom>
            <a:ln>
              <a:solidFill>
                <a:schemeClr val="tx2">
                  <a:lumMod val="75000"/>
                  <a:lumOff val="2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200400" y="4648508"/>
              <a:ext cx="2206487" cy="1471483"/>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627783" y="5416826"/>
              <a:ext cx="1779104" cy="9939"/>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478696" y="2613991"/>
              <a:ext cx="1928191" cy="1084679"/>
            </a:xfrm>
            <a:prstGeom prst="straightConnector1">
              <a:avLst/>
            </a:prstGeom>
            <a:ln>
              <a:solidFill>
                <a:schemeClr val="accent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3478696" y="2613991"/>
              <a:ext cx="1928191" cy="964096"/>
            </a:xfrm>
            <a:prstGeom prst="straightConnector1">
              <a:avLst/>
            </a:prstGeom>
            <a:ln>
              <a:solidFill>
                <a:schemeClr val="accent3"/>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7" name="Rectangle 26"/>
          <p:cNvSpPr>
            <a:spLocks noChangeArrowheads="1"/>
          </p:cNvSpPr>
          <p:nvPr/>
        </p:nvSpPr>
        <p:spPr bwMode="auto">
          <a:xfrm>
            <a:off x="286059" y="1113970"/>
            <a:ext cx="2514600" cy="609600"/>
          </a:xfrm>
          <a:prstGeom prst="rect">
            <a:avLst/>
          </a:prstGeom>
          <a:solidFill>
            <a:schemeClr val="accent5"/>
          </a:solidFill>
          <a:ln>
            <a:noFill/>
            <a:headEnd/>
            <a:tailEnd/>
          </a:ln>
          <a:effectLst/>
        </p:spPr>
        <p:style>
          <a:lnRef idx="3">
            <a:schemeClr val="lt1"/>
          </a:lnRef>
          <a:fillRef idx="1">
            <a:schemeClr val="accent1"/>
          </a:fillRef>
          <a:effectRef idx="1">
            <a:schemeClr val="accent1"/>
          </a:effectRef>
          <a:fontRef idx="minor">
            <a:schemeClr val="lt1"/>
          </a:fontRef>
        </p:style>
        <p:txBody>
          <a:bodyPr anchor="ctr"/>
          <a:lstStyle/>
          <a:p>
            <a:pPr algn="ctr">
              <a:defRPr/>
            </a:pPr>
            <a:r>
              <a:rPr lang="en-US" dirty="0" smtClean="0">
                <a:solidFill>
                  <a:schemeClr val="lt1"/>
                </a:solidFill>
                <a:latin typeface="+mn-lt"/>
                <a:ea typeface="+mn-ea"/>
              </a:rPr>
              <a:t>PROBLEM</a:t>
            </a:r>
            <a:endParaRPr lang="en-US" dirty="0">
              <a:solidFill>
                <a:schemeClr val="lt1"/>
              </a:solidFill>
              <a:latin typeface="+mn-lt"/>
              <a:ea typeface="+mn-ea"/>
            </a:endParaRPr>
          </a:p>
        </p:txBody>
      </p:sp>
      <p:sp>
        <p:nvSpPr>
          <p:cNvPr id="30" name="TextBox 29"/>
          <p:cNvSpPr txBox="1"/>
          <p:nvPr/>
        </p:nvSpPr>
        <p:spPr>
          <a:xfrm>
            <a:off x="2800660" y="1104032"/>
            <a:ext cx="3182697" cy="615553"/>
          </a:xfrm>
          <a:prstGeom prst="rect">
            <a:avLst/>
          </a:prstGeom>
          <a:noFill/>
          <a:ln>
            <a:solidFill>
              <a:schemeClr val="accent5"/>
            </a:solidFill>
          </a:ln>
        </p:spPr>
        <p:txBody>
          <a:bodyPr wrap="square" rtlCol="0">
            <a:spAutoFit/>
          </a:bodyPr>
          <a:lstStyle/>
          <a:p>
            <a:r>
              <a:rPr lang="en-US" sz="1700" dirty="0" smtClean="0"/>
              <a:t>Secondary-school completion rates for girls are low</a:t>
            </a:r>
            <a:endParaRPr lang="en-US" sz="1700" dirty="0"/>
          </a:p>
        </p:txBody>
      </p:sp>
    </p:spTree>
    <p:extLst>
      <p:ext uri="{BB962C8B-B14F-4D97-AF65-F5344CB8AC3E}">
        <p14:creationId xmlns:p14="http://schemas.microsoft.com/office/powerpoint/2010/main" xmlns="" val="90193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686944" y="129209"/>
            <a:ext cx="2457056" cy="5198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9209" y="0"/>
            <a:ext cx="6679095" cy="1127632"/>
          </a:xfrm>
        </p:spPr>
        <p:txBody>
          <a:bodyPr>
            <a:noAutofit/>
          </a:bodyPr>
          <a:lstStyle/>
          <a:p>
            <a:r>
              <a:rPr lang="en-US" sz="3500" dirty="0" smtClean="0"/>
              <a:t>M&amp;E for GFC: Outcome Sentences &amp; Reports</a:t>
            </a:r>
            <a:endParaRPr lang="en-US" sz="3500" dirty="0"/>
          </a:p>
        </p:txBody>
      </p:sp>
      <p:pic>
        <p:nvPicPr>
          <p:cNvPr id="5" name="Picture 2" descr="GFC logo mid-res"/>
          <p:cNvPicPr>
            <a:picLocks noChangeAspect="1" noChangeArrowheads="1"/>
          </p:cNvPicPr>
          <p:nvPr/>
        </p:nvPicPr>
        <p:blipFill>
          <a:blip r:embed="rId3" cstate="print"/>
          <a:srcRect/>
          <a:stretch>
            <a:fillRect/>
          </a:stretch>
        </p:blipFill>
        <p:spPr bwMode="auto">
          <a:xfrm>
            <a:off x="7363003" y="6045627"/>
            <a:ext cx="1780997" cy="783824"/>
          </a:xfrm>
          <a:prstGeom prst="rect">
            <a:avLst/>
          </a:prstGeom>
          <a:noFill/>
          <a:ln w="9525">
            <a:noFill/>
            <a:miter lim="800000"/>
            <a:headEnd/>
            <a:tailEnd/>
          </a:ln>
        </p:spPr>
      </p:pic>
      <p:sp>
        <p:nvSpPr>
          <p:cNvPr id="7" name="Rectangle 6"/>
          <p:cNvSpPr/>
          <p:nvPr/>
        </p:nvSpPr>
        <p:spPr>
          <a:xfrm>
            <a:off x="288235" y="4621696"/>
            <a:ext cx="308113" cy="37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Initial Request Outcomes.PNG"/>
          <p:cNvPicPr>
            <a:picLocks noChangeAspect="1"/>
          </p:cNvPicPr>
          <p:nvPr/>
        </p:nvPicPr>
        <p:blipFill>
          <a:blip r:embed="rId4"/>
          <a:stretch>
            <a:fillRect/>
          </a:stretch>
        </p:blipFill>
        <p:spPr>
          <a:xfrm>
            <a:off x="129209" y="1099083"/>
            <a:ext cx="4227320" cy="5730368"/>
          </a:xfrm>
          <a:prstGeom prst="rect">
            <a:avLst/>
          </a:prstGeom>
          <a:ln>
            <a:solidFill>
              <a:schemeClr val="tx1"/>
            </a:solidFill>
          </a:ln>
        </p:spPr>
      </p:pic>
      <p:pic>
        <p:nvPicPr>
          <p:cNvPr id="9" name="Picture 8" descr="Renewal Request Outcomes.PNG"/>
          <p:cNvPicPr>
            <a:picLocks noChangeAspect="1"/>
          </p:cNvPicPr>
          <p:nvPr/>
        </p:nvPicPr>
        <p:blipFill>
          <a:blip r:embed="rId5"/>
          <a:stretch>
            <a:fillRect/>
          </a:stretch>
        </p:blipFill>
        <p:spPr>
          <a:xfrm>
            <a:off x="139148" y="1109022"/>
            <a:ext cx="5953540" cy="4497612"/>
          </a:xfrm>
          <a:prstGeom prst="rect">
            <a:avLst/>
          </a:prstGeom>
        </p:spPr>
      </p:pic>
      <p:pic>
        <p:nvPicPr>
          <p:cNvPr id="10" name="Picture 9" descr="Example Outcome Recommendation for grant Fall 2013.PNG"/>
          <p:cNvPicPr>
            <a:picLocks noChangeAspect="1"/>
          </p:cNvPicPr>
          <p:nvPr/>
        </p:nvPicPr>
        <p:blipFill>
          <a:blip r:embed="rId6"/>
          <a:stretch>
            <a:fillRect/>
          </a:stretch>
        </p:blipFill>
        <p:spPr>
          <a:xfrm>
            <a:off x="6223320" y="1241934"/>
            <a:ext cx="2637083" cy="1990739"/>
          </a:xfrm>
          <a:prstGeom prst="rect">
            <a:avLst/>
          </a:prstGeom>
          <a:ln>
            <a:solidFill>
              <a:schemeClr val="tx1"/>
            </a:solidFill>
          </a:ln>
        </p:spPr>
      </p:pic>
    </p:spTree>
    <p:extLst>
      <p:ext uri="{BB962C8B-B14F-4D97-AF65-F5344CB8AC3E}">
        <p14:creationId xmlns:p14="http://schemas.microsoft.com/office/powerpoint/2010/main" xmlns="" val="6344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SMART Measurements</a:t>
            </a:r>
            <a:endParaRPr lang="en-US" dirty="0"/>
          </a:p>
        </p:txBody>
      </p:sp>
      <p:sp>
        <p:nvSpPr>
          <p:cNvPr id="3" name="Content Placeholder 2"/>
          <p:cNvSpPr>
            <a:spLocks noGrp="1"/>
          </p:cNvSpPr>
          <p:nvPr>
            <p:ph idx="1"/>
          </p:nvPr>
        </p:nvSpPr>
        <p:spPr/>
        <p:txBody>
          <a:bodyPr/>
          <a:lstStyle/>
          <a:p>
            <a:pPr marL="0" indent="0">
              <a:buNone/>
            </a:pPr>
            <a:r>
              <a:rPr lang="en-US" b="1" dirty="0" smtClean="0">
                <a:solidFill>
                  <a:schemeClr val="accent6">
                    <a:lumMod val="75000"/>
                  </a:schemeClr>
                </a:solidFill>
              </a:rPr>
              <a:t>Program outcome:  </a:t>
            </a:r>
            <a:r>
              <a:rPr lang="en-US" dirty="0" smtClean="0">
                <a:solidFill>
                  <a:schemeClr val="accent6">
                    <a:lumMod val="75000"/>
                  </a:schemeClr>
                </a:solidFill>
              </a:rPr>
              <a:t>Program </a:t>
            </a:r>
            <a:r>
              <a:rPr lang="en-US" dirty="0">
                <a:solidFill>
                  <a:schemeClr val="accent6">
                    <a:lumMod val="75000"/>
                  </a:schemeClr>
                </a:solidFill>
              </a:rPr>
              <a:t>goal </a:t>
            </a:r>
          </a:p>
          <a:p>
            <a:pPr marL="0" indent="0">
              <a:buNone/>
            </a:pPr>
            <a:r>
              <a:rPr lang="en-US" i="1" dirty="0"/>
              <a:t>A program </a:t>
            </a:r>
            <a:r>
              <a:rPr lang="en-US" i="1" dirty="0" smtClean="0"/>
              <a:t>goal </a:t>
            </a:r>
            <a:r>
              <a:rPr lang="en-US" i="1" dirty="0"/>
              <a:t>should be SMART </a:t>
            </a:r>
          </a:p>
          <a:p>
            <a:r>
              <a:rPr lang="en-US" dirty="0"/>
              <a:t>	</a:t>
            </a:r>
            <a:r>
              <a:rPr lang="en-US" dirty="0" smtClean="0"/>
              <a:t>S = Specific</a:t>
            </a:r>
            <a:endParaRPr lang="en-US" dirty="0"/>
          </a:p>
          <a:p>
            <a:r>
              <a:rPr lang="en-US" dirty="0"/>
              <a:t>	</a:t>
            </a:r>
            <a:r>
              <a:rPr lang="en-US" dirty="0" smtClean="0"/>
              <a:t>M = Measurable</a:t>
            </a:r>
            <a:endParaRPr lang="en-US" dirty="0"/>
          </a:p>
          <a:p>
            <a:r>
              <a:rPr lang="en-US" dirty="0"/>
              <a:t>	</a:t>
            </a:r>
            <a:r>
              <a:rPr lang="en-US" dirty="0" smtClean="0"/>
              <a:t>A = Appropriate</a:t>
            </a:r>
            <a:endParaRPr lang="en-US" dirty="0"/>
          </a:p>
          <a:p>
            <a:r>
              <a:rPr lang="en-US" dirty="0"/>
              <a:t>	</a:t>
            </a:r>
            <a:r>
              <a:rPr lang="en-US" dirty="0" smtClean="0"/>
              <a:t>R = Realistic</a:t>
            </a:r>
            <a:endParaRPr lang="en-US" dirty="0"/>
          </a:p>
          <a:p>
            <a:r>
              <a:rPr lang="en-US" dirty="0"/>
              <a:t>	</a:t>
            </a:r>
            <a:r>
              <a:rPr lang="en-US" dirty="0" smtClean="0"/>
              <a:t>T = Timely</a:t>
            </a:r>
            <a:endParaRPr lang="en-US" dirty="0"/>
          </a:p>
          <a:p>
            <a:endParaRPr lang="en-US" dirty="0"/>
          </a:p>
        </p:txBody>
      </p:sp>
      <p:pic>
        <p:nvPicPr>
          <p:cNvPr id="4" name="Picture 2" descr="GFC logo mid-res"/>
          <p:cNvPicPr>
            <a:picLocks noChangeAspect="1" noChangeArrowheads="1"/>
          </p:cNvPicPr>
          <p:nvPr/>
        </p:nvPicPr>
        <p:blipFill>
          <a:blip r:embed="rId3" cstate="print"/>
          <a:srcRect/>
          <a:stretch>
            <a:fillRect/>
          </a:stretch>
        </p:blipFill>
        <p:spPr bwMode="auto">
          <a:xfrm>
            <a:off x="7363003" y="6074176"/>
            <a:ext cx="1780997" cy="783824"/>
          </a:xfrm>
          <a:prstGeom prst="rect">
            <a:avLst/>
          </a:prstGeom>
          <a:noFill/>
          <a:ln w="9525">
            <a:noFill/>
            <a:miter lim="800000"/>
            <a:headEnd/>
            <a:tailEnd/>
          </a:ln>
        </p:spPr>
      </p:pic>
    </p:spTree>
    <p:extLst>
      <p:ext uri="{BB962C8B-B14F-4D97-AF65-F5344CB8AC3E}">
        <p14:creationId xmlns:p14="http://schemas.microsoft.com/office/powerpoint/2010/main" xmlns="" val="819620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8474" y="170679"/>
            <a:ext cx="7556313" cy="1116106"/>
          </a:xfrm>
        </p:spPr>
        <p:txBody>
          <a:bodyPr/>
          <a:lstStyle/>
          <a:p>
            <a:r>
              <a:rPr lang="en-US" dirty="0" smtClean="0"/>
              <a:t>Is This Outcome Sentence SMART?</a:t>
            </a:r>
            <a:endParaRPr lang="en-US" dirty="0"/>
          </a:p>
        </p:txBody>
      </p:sp>
      <p:sp>
        <p:nvSpPr>
          <p:cNvPr id="3" name="TextBox 2"/>
          <p:cNvSpPr txBox="1"/>
          <p:nvPr/>
        </p:nvSpPr>
        <p:spPr>
          <a:xfrm>
            <a:off x="643276" y="1929972"/>
            <a:ext cx="7273964" cy="369332"/>
          </a:xfrm>
          <a:prstGeom prst="rect">
            <a:avLst/>
          </a:prstGeom>
          <a:noFill/>
        </p:spPr>
        <p:txBody>
          <a:bodyPr wrap="square" rtlCol="0">
            <a:spAutoFit/>
          </a:bodyPr>
          <a:lstStyle/>
          <a:p>
            <a:r>
              <a:rPr lang="en-US" i="1" dirty="0" smtClean="0">
                <a:solidFill>
                  <a:schemeClr val="accent1">
                    <a:lumMod val="50000"/>
                  </a:schemeClr>
                </a:solidFill>
              </a:rPr>
              <a:t>“Trafficked children went back to school.”</a:t>
            </a:r>
            <a:endParaRPr lang="en-US" i="1" dirty="0">
              <a:solidFill>
                <a:schemeClr val="accent1">
                  <a:lumMod val="50000"/>
                </a:schemeClr>
              </a:solidFill>
            </a:endParaRPr>
          </a:p>
        </p:txBody>
      </p:sp>
      <p:sp>
        <p:nvSpPr>
          <p:cNvPr id="4" name="TextBox 3"/>
          <p:cNvSpPr txBox="1"/>
          <p:nvPr/>
        </p:nvSpPr>
        <p:spPr>
          <a:xfrm>
            <a:off x="643276" y="2639278"/>
            <a:ext cx="6861608" cy="2862322"/>
          </a:xfrm>
          <a:prstGeom prst="rect">
            <a:avLst/>
          </a:prstGeom>
          <a:noFill/>
        </p:spPr>
        <p:txBody>
          <a:bodyPr wrap="square" rtlCol="0">
            <a:spAutoFit/>
          </a:bodyPr>
          <a:lstStyle/>
          <a:p>
            <a:r>
              <a:rPr lang="en-US" b="1" dirty="0" smtClean="0"/>
              <a:t>S</a:t>
            </a:r>
            <a:r>
              <a:rPr lang="en-US" dirty="0" smtClean="0"/>
              <a:t>: Specific – </a:t>
            </a:r>
            <a:r>
              <a:rPr lang="en-US" dirty="0" smtClean="0">
                <a:solidFill>
                  <a:schemeClr val="accent5">
                    <a:lumMod val="75000"/>
                  </a:schemeClr>
                </a:solidFill>
              </a:rPr>
              <a:t>Yes </a:t>
            </a:r>
            <a:r>
              <a:rPr lang="en-US" dirty="0" smtClean="0"/>
              <a:t>and</a:t>
            </a:r>
            <a:r>
              <a:rPr lang="en-US" dirty="0" smtClean="0">
                <a:solidFill>
                  <a:schemeClr val="accent5">
                    <a:lumMod val="75000"/>
                  </a:schemeClr>
                </a:solidFill>
              </a:rPr>
              <a:t> </a:t>
            </a:r>
            <a:r>
              <a:rPr lang="en-US" dirty="0" smtClean="0">
                <a:solidFill>
                  <a:srgbClr val="C00000"/>
                </a:solidFill>
              </a:rPr>
              <a:t>No.</a:t>
            </a:r>
            <a:r>
              <a:rPr lang="en-US" dirty="0" smtClean="0">
                <a:solidFill>
                  <a:schemeClr val="accent5">
                    <a:lumMod val="75000"/>
                  </a:schemeClr>
                </a:solidFill>
              </a:rPr>
              <a:t> </a:t>
            </a:r>
            <a:r>
              <a:rPr lang="en-US" dirty="0" smtClean="0"/>
              <a:t>“Trafficked children” is specific, but how many are in school, and what kind of school do they go to?</a:t>
            </a:r>
          </a:p>
          <a:p>
            <a:r>
              <a:rPr lang="en-US" b="1" dirty="0" smtClean="0"/>
              <a:t>M</a:t>
            </a:r>
            <a:r>
              <a:rPr lang="en-US" dirty="0" smtClean="0"/>
              <a:t>: Measurable – </a:t>
            </a:r>
            <a:r>
              <a:rPr lang="en-US" dirty="0" smtClean="0">
                <a:solidFill>
                  <a:schemeClr val="accent6"/>
                </a:solidFill>
              </a:rPr>
              <a:t>No. </a:t>
            </a:r>
            <a:r>
              <a:rPr lang="en-US" dirty="0" smtClean="0"/>
              <a:t>How many children went back to school?</a:t>
            </a:r>
          </a:p>
          <a:p>
            <a:r>
              <a:rPr lang="en-US" b="1" dirty="0" smtClean="0"/>
              <a:t>A</a:t>
            </a:r>
            <a:r>
              <a:rPr lang="en-US" dirty="0" smtClean="0"/>
              <a:t>: Appropriate – </a:t>
            </a:r>
            <a:r>
              <a:rPr lang="en-US" dirty="0" smtClean="0">
                <a:solidFill>
                  <a:schemeClr val="accent3"/>
                </a:solidFill>
              </a:rPr>
              <a:t>Maybe. </a:t>
            </a:r>
            <a:r>
              <a:rPr lang="en-US" dirty="0" smtClean="0"/>
              <a:t>Are there children in the community who are trafficked and in need of formal schooling?</a:t>
            </a:r>
          </a:p>
          <a:p>
            <a:r>
              <a:rPr lang="en-US" b="1" dirty="0" smtClean="0"/>
              <a:t>R</a:t>
            </a:r>
            <a:r>
              <a:rPr lang="en-US" dirty="0" smtClean="0"/>
              <a:t>: Realistic – </a:t>
            </a:r>
            <a:r>
              <a:rPr lang="en-US" dirty="0" smtClean="0">
                <a:solidFill>
                  <a:schemeClr val="accent3"/>
                </a:solidFill>
              </a:rPr>
              <a:t>Maybe. </a:t>
            </a:r>
            <a:r>
              <a:rPr lang="en-US" dirty="0" smtClean="0"/>
              <a:t>Can the organization reach the children and enroll them in school?</a:t>
            </a:r>
          </a:p>
          <a:p>
            <a:r>
              <a:rPr lang="en-US" b="1" dirty="0" smtClean="0"/>
              <a:t>T</a:t>
            </a:r>
            <a:r>
              <a:rPr lang="en-US" dirty="0" smtClean="0"/>
              <a:t>: Timely – </a:t>
            </a:r>
            <a:r>
              <a:rPr lang="en-US" dirty="0" smtClean="0">
                <a:solidFill>
                  <a:schemeClr val="accent6"/>
                </a:solidFill>
              </a:rPr>
              <a:t>No. </a:t>
            </a:r>
            <a:r>
              <a:rPr lang="en-US" dirty="0" smtClean="0"/>
              <a:t>In what time frame did these children go back to school?</a:t>
            </a:r>
          </a:p>
          <a:p>
            <a:endParaRPr lang="en-US" dirty="0"/>
          </a:p>
        </p:txBody>
      </p:sp>
      <p:sp>
        <p:nvSpPr>
          <p:cNvPr id="5" name="TextBox 4"/>
          <p:cNvSpPr txBox="1"/>
          <p:nvPr/>
        </p:nvSpPr>
        <p:spPr>
          <a:xfrm>
            <a:off x="643276" y="5477950"/>
            <a:ext cx="7273964" cy="646331"/>
          </a:xfrm>
          <a:prstGeom prst="rect">
            <a:avLst/>
          </a:prstGeom>
          <a:noFill/>
        </p:spPr>
        <p:txBody>
          <a:bodyPr wrap="square" rtlCol="0">
            <a:spAutoFit/>
          </a:bodyPr>
          <a:lstStyle/>
          <a:p>
            <a:r>
              <a:rPr lang="en-US" i="1" dirty="0" smtClean="0">
                <a:solidFill>
                  <a:schemeClr val="accent6">
                    <a:lumMod val="50000"/>
                  </a:schemeClr>
                </a:solidFill>
              </a:rPr>
              <a:t>“Last year, 46 formerly trafficked children were reintegrated into formal schooling, based on school records.”</a:t>
            </a:r>
            <a:endParaRPr lang="en-US" i="1" dirty="0">
              <a:solidFill>
                <a:schemeClr val="accent6">
                  <a:lumMod val="50000"/>
                </a:schemeClr>
              </a:solidFill>
            </a:endParaRPr>
          </a:p>
        </p:txBody>
      </p:sp>
      <p:pic>
        <p:nvPicPr>
          <p:cNvPr id="6" name="Picture 2" descr="GFC logo mid-res"/>
          <p:cNvPicPr>
            <a:picLocks noChangeAspect="1" noChangeArrowheads="1"/>
          </p:cNvPicPr>
          <p:nvPr/>
        </p:nvPicPr>
        <p:blipFill>
          <a:blip r:embed="rId3" cstate="print"/>
          <a:srcRect/>
          <a:stretch>
            <a:fillRect/>
          </a:stretch>
        </p:blipFill>
        <p:spPr bwMode="auto">
          <a:xfrm>
            <a:off x="7363003" y="6074176"/>
            <a:ext cx="1780997" cy="783824"/>
          </a:xfrm>
          <a:prstGeom prst="rect">
            <a:avLst/>
          </a:prstGeom>
          <a:noFill/>
          <a:ln w="9525">
            <a:noFill/>
            <a:miter lim="800000"/>
            <a:headEnd/>
            <a:tailEnd/>
          </a:ln>
        </p:spPr>
      </p:pic>
      <p:sp>
        <p:nvSpPr>
          <p:cNvPr id="8" name="Rounded Rectangular Callout 7"/>
          <p:cNvSpPr/>
          <p:nvPr/>
        </p:nvSpPr>
        <p:spPr>
          <a:xfrm>
            <a:off x="6866742" y="917282"/>
            <a:ext cx="1188045" cy="704685"/>
          </a:xfrm>
          <a:prstGeom prst="wedgeRoundRectCallout">
            <a:avLst>
              <a:gd name="adj1" fmla="val -91317"/>
              <a:gd name="adj2" fmla="val -52006"/>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Now You!</a:t>
            </a:r>
            <a:endParaRPr lang="en-US" dirty="0"/>
          </a:p>
        </p:txBody>
      </p:sp>
      <p:sp>
        <p:nvSpPr>
          <p:cNvPr id="9" name="TextBox 8"/>
          <p:cNvSpPr txBox="1"/>
          <p:nvPr/>
        </p:nvSpPr>
        <p:spPr>
          <a:xfrm>
            <a:off x="6733050" y="1540364"/>
            <a:ext cx="1648872" cy="400110"/>
          </a:xfrm>
          <a:prstGeom prst="rect">
            <a:avLst/>
          </a:prstGeom>
          <a:noFill/>
        </p:spPr>
        <p:txBody>
          <a:bodyPr wrap="square" rtlCol="0">
            <a:spAutoFit/>
          </a:bodyPr>
          <a:lstStyle/>
          <a:p>
            <a:r>
              <a:rPr lang="en-US" sz="2000" dirty="0" smtClean="0">
                <a:solidFill>
                  <a:schemeClr val="accent1">
                    <a:lumMod val="75000"/>
                  </a:schemeClr>
                </a:solidFill>
              </a:rPr>
              <a:t>[5 minutes]</a:t>
            </a:r>
            <a:endParaRPr lang="en-US" sz="2000" dirty="0">
              <a:solidFill>
                <a:schemeClr val="accent1">
                  <a:lumMod val="75000"/>
                </a:schemeClr>
              </a:solidFill>
            </a:endParaRPr>
          </a:p>
        </p:txBody>
      </p:sp>
    </p:spTree>
    <p:extLst>
      <p:ext uri="{BB962C8B-B14F-4D97-AF65-F5344CB8AC3E}">
        <p14:creationId xmlns:p14="http://schemas.microsoft.com/office/powerpoint/2010/main" xmlns="" val="20305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44231" y="960518"/>
            <a:ext cx="6457460" cy="9444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97857" y="267607"/>
            <a:ext cx="5564848" cy="1162050"/>
          </a:xfrm>
        </p:spPr>
        <p:txBody>
          <a:bodyPr anchor="t">
            <a:normAutofit/>
          </a:bodyPr>
          <a:lstStyle/>
          <a:p>
            <a:r>
              <a:rPr lang="en-US" sz="3000" dirty="0" smtClean="0"/>
              <a:t>Outcome Sentence for GFC</a:t>
            </a:r>
            <a:endParaRPr lang="en-US" sz="3000" dirty="0"/>
          </a:p>
        </p:txBody>
      </p:sp>
      <p:grpSp>
        <p:nvGrpSpPr>
          <p:cNvPr id="6" name="Group 18"/>
          <p:cNvGrpSpPr>
            <a:grpSpLocks/>
          </p:cNvGrpSpPr>
          <p:nvPr/>
        </p:nvGrpSpPr>
        <p:grpSpPr bwMode="auto">
          <a:xfrm>
            <a:off x="244145" y="956499"/>
            <a:ext cx="6545352" cy="809615"/>
            <a:chOff x="263" y="1971"/>
            <a:chExt cx="11107" cy="1209"/>
          </a:xfrm>
          <a:solidFill>
            <a:srgbClr val="FFFFFF"/>
          </a:solidFill>
        </p:grpSpPr>
        <p:sp>
          <p:nvSpPr>
            <p:cNvPr id="7" name="Text Box 19"/>
            <p:cNvSpPr txBox="1">
              <a:spLocks noChangeArrowheads="1"/>
            </p:cNvSpPr>
            <p:nvPr/>
          </p:nvSpPr>
          <p:spPr bwMode="auto">
            <a:xfrm>
              <a:off x="955" y="2014"/>
              <a:ext cx="1825" cy="45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0070C0"/>
                  </a:solidFill>
                  <a:effectLst/>
                  <a:latin typeface="Calibri" pitchFamily="34" charset="0"/>
                  <a:cs typeface="Arial" pitchFamily="34" charset="0"/>
                </a:rPr>
                <a:t># or % (4)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20"/>
            <p:cNvSpPr txBox="1">
              <a:spLocks noChangeArrowheads="1"/>
            </p:cNvSpPr>
            <p:nvPr/>
          </p:nvSpPr>
          <p:spPr bwMode="auto">
            <a:xfrm>
              <a:off x="5897" y="1971"/>
              <a:ext cx="1797" cy="36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339933"/>
                  </a:solidFill>
                  <a:effectLst/>
                  <a:latin typeface="Calibri" pitchFamily="34" charset="0"/>
                  <a:cs typeface="Arial" pitchFamily="34" charset="0"/>
                </a:rPr>
                <a:t>What? (1)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21"/>
            <p:cNvSpPr txBox="1">
              <a:spLocks noChangeArrowheads="1"/>
            </p:cNvSpPr>
            <p:nvPr/>
          </p:nvSpPr>
          <p:spPr bwMode="auto">
            <a:xfrm>
              <a:off x="9225" y="2736"/>
              <a:ext cx="1263" cy="44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7030A0"/>
                  </a:solidFill>
                  <a:effectLst/>
                  <a:latin typeface="Calibri" pitchFamily="34" charset="0"/>
                  <a:cs typeface="Arial" pitchFamily="34" charset="0"/>
                </a:rPr>
                <a:t>How? (2)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22"/>
            <p:cNvSpPr txBox="1">
              <a:spLocks noChangeArrowheads="1"/>
            </p:cNvSpPr>
            <p:nvPr/>
          </p:nvSpPr>
          <p:spPr bwMode="auto">
            <a:xfrm>
              <a:off x="2276" y="2714"/>
              <a:ext cx="1028" cy="44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C00000"/>
                  </a:solidFill>
                  <a:effectLst/>
                  <a:latin typeface="Calibri" pitchFamily="34" charset="0"/>
                  <a:cs typeface="Arial" pitchFamily="34" charset="0"/>
                </a:rPr>
                <a:t>Who? (3)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23"/>
            <p:cNvSpPr txBox="1">
              <a:spLocks noChangeArrowheads="1"/>
            </p:cNvSpPr>
            <p:nvPr/>
          </p:nvSpPr>
          <p:spPr bwMode="auto">
            <a:xfrm>
              <a:off x="263" y="2345"/>
              <a:ext cx="11107" cy="42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000" b="1" dirty="0" smtClean="0">
                  <a:latin typeface="Calibri" pitchFamily="34" charset="0"/>
                  <a:cs typeface="Arial" pitchFamily="34" charset="0"/>
                </a:rPr>
                <a:t>Last year, </a:t>
              </a:r>
              <a:r>
                <a:rPr kumimoji="0" lang="en-US" sz="1000" b="1" i="0" u="none" strike="noStrike" cap="none" normalizeH="0" baseline="0" dirty="0" smtClean="0">
                  <a:ln>
                    <a:noFill/>
                  </a:ln>
                  <a:solidFill>
                    <a:srgbClr val="0070C0"/>
                  </a:solidFill>
                  <a:effectLst/>
                  <a:latin typeface="Calibri" pitchFamily="34" charset="0"/>
                  <a:cs typeface="Arial" pitchFamily="34" charset="0"/>
                </a:rPr>
                <a:t>66%</a:t>
              </a:r>
              <a:r>
                <a:rPr kumimoji="0" lang="en-US" sz="1000" b="1" i="0" u="none" strike="noStrike" cap="none" normalizeH="0" baseline="0" dirty="0" smtClean="0">
                  <a:ln>
                    <a:noFill/>
                  </a:ln>
                  <a:solidFill>
                    <a:schemeClr val="tx1"/>
                  </a:solidFill>
                  <a:effectLst/>
                  <a:latin typeface="Calibri" pitchFamily="34" charset="0"/>
                  <a:cs typeface="Arial" pitchFamily="34" charset="0"/>
                </a:rPr>
                <a:t> of </a:t>
              </a:r>
              <a:r>
                <a:rPr kumimoji="0" lang="en-US" sz="1000" b="1" i="0" u="none" strike="noStrike" cap="none" normalizeH="0" baseline="0" dirty="0" smtClean="0">
                  <a:ln>
                    <a:noFill/>
                  </a:ln>
                  <a:solidFill>
                    <a:srgbClr val="C00000"/>
                  </a:solidFill>
                  <a:effectLst/>
                  <a:latin typeface="Calibri" pitchFamily="34" charset="0"/>
                  <a:cs typeface="Arial" pitchFamily="34" charset="0"/>
                </a:rPr>
                <a:t>program participants</a:t>
              </a:r>
              <a:r>
                <a:rPr kumimoji="0" lang="en-US" sz="1000" b="1" i="0" u="none" strike="noStrike" cap="none" normalizeH="0" baseline="0" dirty="0" smtClean="0">
                  <a:ln>
                    <a:noFill/>
                  </a:ln>
                  <a:solidFill>
                    <a:schemeClr val="tx1"/>
                  </a:solidFill>
                  <a:effectLst/>
                  <a:latin typeface="Calibri" pitchFamily="34" charset="0"/>
                  <a:cs typeface="Arial" pitchFamily="34" charset="0"/>
                </a:rPr>
                <a:t> were successfully </a:t>
              </a:r>
              <a:r>
                <a:rPr kumimoji="0" lang="en-US" sz="1000" b="1" i="0" u="none" strike="noStrike" cap="none" normalizeH="0" baseline="0" dirty="0" smtClean="0">
                  <a:ln>
                    <a:noFill/>
                  </a:ln>
                  <a:solidFill>
                    <a:srgbClr val="339933"/>
                  </a:solidFill>
                  <a:effectLst/>
                  <a:latin typeface="Calibri" pitchFamily="34" charset="0"/>
                  <a:cs typeface="Arial" pitchFamily="34" charset="0"/>
                </a:rPr>
                <a:t>enrolled in formal school</a:t>
              </a:r>
              <a:r>
                <a:rPr kumimoji="0" lang="en-US" sz="1000" b="1" i="0" u="none" strike="noStrike" cap="none" normalizeH="0" baseline="0" dirty="0" smtClean="0">
                  <a:ln>
                    <a:noFill/>
                  </a:ln>
                  <a:solidFill>
                    <a:schemeClr val="tx1"/>
                  </a:solidFill>
                  <a:effectLst/>
                  <a:latin typeface="Calibri" pitchFamily="34" charset="0"/>
                  <a:cs typeface="Arial" pitchFamily="34" charset="0"/>
                </a:rPr>
                <a:t>, based on </a:t>
              </a:r>
              <a:r>
                <a:rPr kumimoji="0" lang="en-US" sz="1000" b="1" i="0" u="none" strike="noStrike" cap="none" normalizeH="0" baseline="0" dirty="0" smtClean="0">
                  <a:ln>
                    <a:noFill/>
                  </a:ln>
                  <a:solidFill>
                    <a:srgbClr val="7030A0"/>
                  </a:solidFill>
                  <a:effectLst/>
                  <a:latin typeface="Calibri" pitchFamily="34" charset="0"/>
                  <a:cs typeface="Arial" pitchFamily="34" charset="0"/>
                </a:rPr>
                <a:t>statistics from local schools</a:t>
              </a:r>
              <a:r>
                <a:rPr kumimoji="0" lang="en-US" sz="1000" b="1" i="0" u="none" strike="noStrike" cap="none" normalizeH="0" baseline="0" dirty="0" smtClean="0">
                  <a:ln>
                    <a:noFill/>
                  </a:ln>
                  <a:solidFill>
                    <a:schemeClr val="tx1"/>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AutoShape 24"/>
            <p:cNvSpPr>
              <a:spLocks/>
            </p:cNvSpPr>
            <p:nvPr/>
          </p:nvSpPr>
          <p:spPr bwMode="auto">
            <a:xfrm rot="5400000">
              <a:off x="9769" y="1594"/>
              <a:ext cx="148" cy="2284"/>
            </a:xfrm>
            <a:prstGeom prst="rightBrace">
              <a:avLst>
                <a:gd name="adj1" fmla="val 128604"/>
                <a:gd name="adj2" fmla="val 50000"/>
              </a:avLst>
            </a:prstGeom>
            <a:grpFill/>
            <a:ln w="9525">
              <a:solidFill>
                <a:srgbClr val="7030A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AutoShape 25"/>
            <p:cNvSpPr>
              <a:spLocks/>
            </p:cNvSpPr>
            <p:nvPr/>
          </p:nvSpPr>
          <p:spPr bwMode="auto">
            <a:xfrm rot="16200000">
              <a:off x="6581" y="1308"/>
              <a:ext cx="165" cy="2061"/>
            </a:xfrm>
            <a:prstGeom prst="rightBrace">
              <a:avLst>
                <a:gd name="adj1" fmla="val 104091"/>
                <a:gd name="adj2" fmla="val 50000"/>
              </a:avLst>
            </a:prstGeom>
            <a:grpFill/>
            <a:ln w="9525">
              <a:solidFill>
                <a:srgbClr val="339933"/>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AutoShape 26"/>
            <p:cNvSpPr>
              <a:spLocks/>
            </p:cNvSpPr>
            <p:nvPr/>
          </p:nvSpPr>
          <p:spPr bwMode="auto">
            <a:xfrm rot="5400000">
              <a:off x="2840" y="1944"/>
              <a:ext cx="148" cy="1540"/>
            </a:xfrm>
            <a:prstGeom prst="rightBrace">
              <a:avLst>
                <a:gd name="adj1" fmla="val 86712"/>
                <a:gd name="adj2" fmla="val 50000"/>
              </a:avLst>
            </a:pr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AutoShape 27"/>
            <p:cNvSpPr>
              <a:spLocks/>
            </p:cNvSpPr>
            <p:nvPr/>
          </p:nvSpPr>
          <p:spPr bwMode="auto">
            <a:xfrm rot="5400000" flipH="1" flipV="1">
              <a:off x="1459" y="2144"/>
              <a:ext cx="165" cy="390"/>
            </a:xfrm>
            <a:prstGeom prst="rightBrace">
              <a:avLst>
                <a:gd name="adj1" fmla="val 19697"/>
                <a:gd name="adj2" fmla="val 50000"/>
              </a:avLst>
            </a:prstGeom>
            <a:grp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6" name="Picture 2" descr="GFC logo mid-res"/>
          <p:cNvPicPr>
            <a:picLocks noChangeAspect="1" noChangeArrowheads="1"/>
          </p:cNvPicPr>
          <p:nvPr/>
        </p:nvPicPr>
        <p:blipFill>
          <a:blip r:embed="rId3" cstate="print"/>
          <a:srcRect/>
          <a:stretch>
            <a:fillRect/>
          </a:stretch>
        </p:blipFill>
        <p:spPr bwMode="auto">
          <a:xfrm>
            <a:off x="7363003" y="6074176"/>
            <a:ext cx="1780997" cy="783824"/>
          </a:xfrm>
          <a:prstGeom prst="rect">
            <a:avLst/>
          </a:prstGeom>
          <a:noFill/>
          <a:ln w="9525">
            <a:noFill/>
            <a:miter lim="800000"/>
            <a:headEnd/>
            <a:tailEnd/>
          </a:ln>
        </p:spPr>
      </p:pic>
      <p:sp>
        <p:nvSpPr>
          <p:cNvPr id="17" name="TextBox 16"/>
          <p:cNvSpPr txBox="1"/>
          <p:nvPr/>
        </p:nvSpPr>
        <p:spPr>
          <a:xfrm>
            <a:off x="469760" y="2012462"/>
            <a:ext cx="6041477" cy="3370153"/>
          </a:xfrm>
          <a:prstGeom prst="rect">
            <a:avLst/>
          </a:prstGeom>
          <a:noFill/>
        </p:spPr>
        <p:txBody>
          <a:bodyPr wrap="square" rtlCol="0">
            <a:spAutoFit/>
          </a:bodyPr>
          <a:lstStyle/>
          <a:p>
            <a:r>
              <a:rPr lang="en-US" sz="1700" dirty="0"/>
              <a:t> </a:t>
            </a:r>
          </a:p>
          <a:p>
            <a:r>
              <a:rPr lang="en-US" sz="1700" dirty="0" smtClean="0"/>
              <a:t>1. </a:t>
            </a:r>
            <a:r>
              <a:rPr lang="en-US" sz="1700" dirty="0"/>
              <a:t>For the program </a:t>
            </a:r>
            <a:r>
              <a:rPr lang="en-US" sz="1700" dirty="0" smtClean="0"/>
              <a:t>you run, </a:t>
            </a:r>
            <a:r>
              <a:rPr lang="en-US" sz="1700" i="1" dirty="0"/>
              <a:t>what</a:t>
            </a:r>
            <a:r>
              <a:rPr lang="en-US" sz="1700" dirty="0"/>
              <a:t> outcome (change) does the organization measure?  </a:t>
            </a:r>
          </a:p>
          <a:p>
            <a:r>
              <a:rPr lang="en-US" sz="1700" dirty="0"/>
              <a:t> </a:t>
            </a:r>
          </a:p>
          <a:p>
            <a:r>
              <a:rPr lang="en-US" sz="1700" dirty="0" smtClean="0"/>
              <a:t>2. </a:t>
            </a:r>
            <a:r>
              <a:rPr lang="en-US" sz="1700" i="1" dirty="0"/>
              <a:t>How</a:t>
            </a:r>
            <a:r>
              <a:rPr lang="en-US" sz="1700" dirty="0"/>
              <a:t> does the organization collect data </a:t>
            </a:r>
            <a:r>
              <a:rPr lang="en-US" sz="1700" dirty="0" smtClean="0"/>
              <a:t>for (measure) </a:t>
            </a:r>
            <a:r>
              <a:rPr lang="en-US" sz="1700" dirty="0"/>
              <a:t>this outcome? </a:t>
            </a:r>
            <a:endParaRPr lang="en-US" sz="1700" dirty="0" smtClean="0"/>
          </a:p>
          <a:p>
            <a:r>
              <a:rPr lang="en-US" sz="1700" dirty="0"/>
              <a:t> </a:t>
            </a:r>
          </a:p>
          <a:p>
            <a:r>
              <a:rPr lang="en-US" sz="1700" dirty="0" smtClean="0"/>
              <a:t>3. </a:t>
            </a:r>
            <a:r>
              <a:rPr lang="en-US" sz="1700" i="1" dirty="0"/>
              <a:t>Who</a:t>
            </a:r>
            <a:r>
              <a:rPr lang="en-US" sz="1700" dirty="0"/>
              <a:t> is affected (benefits) in this outcome measure?    </a:t>
            </a:r>
          </a:p>
          <a:p>
            <a:r>
              <a:rPr lang="en-US" sz="1700" dirty="0"/>
              <a:t/>
            </a:r>
            <a:br>
              <a:rPr lang="en-US" sz="1700" dirty="0"/>
            </a:br>
            <a:r>
              <a:rPr lang="en-US" sz="1700" dirty="0" smtClean="0"/>
              <a:t>4. </a:t>
            </a:r>
            <a:r>
              <a:rPr lang="en-US" sz="1700" i="1" dirty="0"/>
              <a:t>How much</a:t>
            </a:r>
            <a:r>
              <a:rPr lang="en-US" sz="1700" dirty="0"/>
              <a:t>/</a:t>
            </a:r>
            <a:r>
              <a:rPr lang="en-US" sz="1700" i="1" dirty="0"/>
              <a:t>how many </a:t>
            </a:r>
            <a:r>
              <a:rPr lang="en-US" sz="1700" dirty="0" smtClean="0"/>
              <a:t>did the organization count for this outcome last year? </a:t>
            </a:r>
            <a:r>
              <a:rPr lang="en-US" sz="1700" dirty="0"/>
              <a:t>     </a:t>
            </a:r>
            <a:r>
              <a:rPr lang="en-US" sz="1300" dirty="0"/>
              <a:t> </a:t>
            </a:r>
          </a:p>
          <a:p>
            <a:r>
              <a:rPr lang="en-US" sz="1300" dirty="0"/>
              <a:t>    </a:t>
            </a:r>
          </a:p>
          <a:p>
            <a:endParaRPr lang="en-US" sz="1300" dirty="0"/>
          </a:p>
        </p:txBody>
      </p:sp>
      <p:sp>
        <p:nvSpPr>
          <p:cNvPr id="19" name="TextBox 18"/>
          <p:cNvSpPr txBox="1"/>
          <p:nvPr/>
        </p:nvSpPr>
        <p:spPr>
          <a:xfrm>
            <a:off x="6789615" y="2383692"/>
            <a:ext cx="1934308" cy="2908360"/>
          </a:xfrm>
          <a:prstGeom prst="rect">
            <a:avLst/>
          </a:prstGeom>
          <a:noFill/>
        </p:spPr>
        <p:txBody>
          <a:bodyPr wrap="square" rtlCol="0">
            <a:spAutoFit/>
          </a:bodyPr>
          <a:lstStyle/>
          <a:p>
            <a:pPr algn="ctr">
              <a:lnSpc>
                <a:spcPct val="150000"/>
              </a:lnSpc>
            </a:pPr>
            <a:r>
              <a:rPr lang="en-US" sz="2500" dirty="0" smtClean="0">
                <a:solidFill>
                  <a:schemeClr val="accent1"/>
                </a:solidFill>
              </a:rPr>
              <a:t>What</a:t>
            </a:r>
          </a:p>
          <a:p>
            <a:pPr algn="ctr">
              <a:lnSpc>
                <a:spcPct val="150000"/>
              </a:lnSpc>
            </a:pPr>
            <a:r>
              <a:rPr lang="en-US" sz="2500" dirty="0" smtClean="0">
                <a:solidFill>
                  <a:schemeClr val="accent1"/>
                </a:solidFill>
              </a:rPr>
              <a:t>How</a:t>
            </a:r>
          </a:p>
          <a:p>
            <a:pPr algn="ctr">
              <a:lnSpc>
                <a:spcPct val="150000"/>
              </a:lnSpc>
            </a:pPr>
            <a:r>
              <a:rPr lang="en-US" sz="2500" dirty="0" smtClean="0">
                <a:solidFill>
                  <a:schemeClr val="accent1"/>
                </a:solidFill>
              </a:rPr>
              <a:t>Who</a:t>
            </a:r>
          </a:p>
          <a:p>
            <a:pPr algn="ctr">
              <a:lnSpc>
                <a:spcPct val="150000"/>
              </a:lnSpc>
            </a:pPr>
            <a:r>
              <a:rPr lang="en-US" sz="2500" dirty="0" smtClean="0">
                <a:solidFill>
                  <a:schemeClr val="accent1"/>
                </a:solidFill>
              </a:rPr>
              <a:t>When</a:t>
            </a:r>
          </a:p>
          <a:p>
            <a:pPr algn="ctr">
              <a:lnSpc>
                <a:spcPct val="150000"/>
              </a:lnSpc>
            </a:pPr>
            <a:r>
              <a:rPr lang="en-US" sz="2500" dirty="0" smtClean="0">
                <a:solidFill>
                  <a:schemeClr val="accent1"/>
                </a:solidFill>
              </a:rPr>
              <a:t>How many</a:t>
            </a:r>
            <a:endParaRPr lang="en-US" sz="2500" dirty="0">
              <a:solidFill>
                <a:schemeClr val="accent1"/>
              </a:solidFill>
            </a:endParaRPr>
          </a:p>
        </p:txBody>
      </p:sp>
      <p:grpSp>
        <p:nvGrpSpPr>
          <p:cNvPr id="20" name="Group 18"/>
          <p:cNvGrpSpPr>
            <a:grpSpLocks/>
          </p:cNvGrpSpPr>
          <p:nvPr/>
        </p:nvGrpSpPr>
        <p:grpSpPr bwMode="auto">
          <a:xfrm>
            <a:off x="156339" y="960518"/>
            <a:ext cx="6545352" cy="809615"/>
            <a:chOff x="263" y="1971"/>
            <a:chExt cx="11107" cy="1209"/>
          </a:xfrm>
          <a:solidFill>
            <a:srgbClr val="FFFFFF"/>
          </a:solidFill>
        </p:grpSpPr>
        <p:sp>
          <p:nvSpPr>
            <p:cNvPr id="21" name="Text Box 19"/>
            <p:cNvSpPr txBox="1">
              <a:spLocks noChangeArrowheads="1"/>
            </p:cNvSpPr>
            <p:nvPr/>
          </p:nvSpPr>
          <p:spPr bwMode="auto">
            <a:xfrm>
              <a:off x="955" y="2014"/>
              <a:ext cx="1825" cy="45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0070C0"/>
                  </a:solidFill>
                  <a:effectLst/>
                  <a:latin typeface="Calibri" pitchFamily="34" charset="0"/>
                  <a:cs typeface="Arial" pitchFamily="34" charset="0"/>
                </a:rPr>
                <a:t># or % (4)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 Box 20"/>
            <p:cNvSpPr txBox="1">
              <a:spLocks noChangeArrowheads="1"/>
            </p:cNvSpPr>
            <p:nvPr/>
          </p:nvSpPr>
          <p:spPr bwMode="auto">
            <a:xfrm>
              <a:off x="5897" y="1971"/>
              <a:ext cx="1797" cy="36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339933"/>
                  </a:solidFill>
                  <a:effectLst/>
                  <a:latin typeface="Calibri" pitchFamily="34" charset="0"/>
                  <a:cs typeface="Arial" pitchFamily="34" charset="0"/>
                </a:rPr>
                <a:t>What? (1)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Text Box 21"/>
            <p:cNvSpPr txBox="1">
              <a:spLocks noChangeArrowheads="1"/>
            </p:cNvSpPr>
            <p:nvPr/>
          </p:nvSpPr>
          <p:spPr bwMode="auto">
            <a:xfrm>
              <a:off x="9225" y="2736"/>
              <a:ext cx="1263" cy="44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7030A0"/>
                  </a:solidFill>
                  <a:effectLst/>
                  <a:latin typeface="Calibri" pitchFamily="34" charset="0"/>
                  <a:cs typeface="Arial" pitchFamily="34" charset="0"/>
                </a:rPr>
                <a:t>How? (2)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Text Box 22"/>
            <p:cNvSpPr txBox="1">
              <a:spLocks noChangeArrowheads="1"/>
            </p:cNvSpPr>
            <p:nvPr/>
          </p:nvSpPr>
          <p:spPr bwMode="auto">
            <a:xfrm>
              <a:off x="2276" y="2714"/>
              <a:ext cx="1028" cy="44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C00000"/>
                  </a:solidFill>
                  <a:effectLst/>
                  <a:latin typeface="Calibri" pitchFamily="34" charset="0"/>
                  <a:cs typeface="Arial" pitchFamily="34" charset="0"/>
                </a:rPr>
                <a:t>Who? (3)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Text Box 23"/>
            <p:cNvSpPr txBox="1">
              <a:spLocks noChangeArrowheads="1"/>
            </p:cNvSpPr>
            <p:nvPr/>
          </p:nvSpPr>
          <p:spPr bwMode="auto">
            <a:xfrm>
              <a:off x="263" y="2345"/>
              <a:ext cx="11107" cy="42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000" b="1" dirty="0" smtClean="0">
                  <a:latin typeface="Calibri" pitchFamily="34" charset="0"/>
                  <a:cs typeface="Arial" pitchFamily="34" charset="0"/>
                </a:rPr>
                <a:t>Last year, </a:t>
              </a:r>
              <a:r>
                <a:rPr kumimoji="0" lang="en-US" sz="1000" b="1" i="0" u="none" strike="noStrike" cap="none" normalizeH="0" baseline="0" dirty="0" smtClean="0">
                  <a:ln>
                    <a:noFill/>
                  </a:ln>
                  <a:solidFill>
                    <a:srgbClr val="0070C0"/>
                  </a:solidFill>
                  <a:effectLst/>
                  <a:latin typeface="Calibri" pitchFamily="34" charset="0"/>
                  <a:cs typeface="Arial" pitchFamily="34" charset="0"/>
                </a:rPr>
                <a:t>66%</a:t>
              </a:r>
              <a:r>
                <a:rPr kumimoji="0" lang="en-US" sz="1000" b="1" i="0" u="none" strike="noStrike" cap="none" normalizeH="0" baseline="0" dirty="0" smtClean="0">
                  <a:ln>
                    <a:noFill/>
                  </a:ln>
                  <a:solidFill>
                    <a:schemeClr val="tx1"/>
                  </a:solidFill>
                  <a:effectLst/>
                  <a:latin typeface="Calibri" pitchFamily="34" charset="0"/>
                  <a:cs typeface="Arial" pitchFamily="34" charset="0"/>
                </a:rPr>
                <a:t> of </a:t>
              </a:r>
              <a:r>
                <a:rPr kumimoji="0" lang="en-US" sz="1000" b="1" i="0" u="none" strike="noStrike" cap="none" normalizeH="0" baseline="0" dirty="0" smtClean="0">
                  <a:ln>
                    <a:noFill/>
                  </a:ln>
                  <a:solidFill>
                    <a:srgbClr val="C00000"/>
                  </a:solidFill>
                  <a:effectLst/>
                  <a:latin typeface="Calibri" pitchFamily="34" charset="0"/>
                  <a:cs typeface="Arial" pitchFamily="34" charset="0"/>
                </a:rPr>
                <a:t>program participants</a:t>
              </a:r>
              <a:r>
                <a:rPr kumimoji="0" lang="en-US" sz="1000" b="1" i="0" u="none" strike="noStrike" cap="none" normalizeH="0" baseline="0" dirty="0" smtClean="0">
                  <a:ln>
                    <a:noFill/>
                  </a:ln>
                  <a:solidFill>
                    <a:schemeClr val="tx1"/>
                  </a:solidFill>
                  <a:effectLst/>
                  <a:latin typeface="Calibri" pitchFamily="34" charset="0"/>
                  <a:cs typeface="Arial" pitchFamily="34" charset="0"/>
                </a:rPr>
                <a:t> were successfully </a:t>
              </a:r>
              <a:r>
                <a:rPr kumimoji="0" lang="en-US" sz="1000" b="1" i="0" u="none" strike="noStrike" cap="none" normalizeH="0" baseline="0" dirty="0" smtClean="0">
                  <a:ln>
                    <a:noFill/>
                  </a:ln>
                  <a:solidFill>
                    <a:srgbClr val="339933"/>
                  </a:solidFill>
                  <a:effectLst/>
                  <a:latin typeface="Calibri" pitchFamily="34" charset="0"/>
                  <a:cs typeface="Arial" pitchFamily="34" charset="0"/>
                </a:rPr>
                <a:t>enrolled in formal school</a:t>
              </a:r>
              <a:r>
                <a:rPr kumimoji="0" lang="en-US" sz="1000" b="1" i="0" u="none" strike="noStrike" cap="none" normalizeH="0" baseline="0" dirty="0" smtClean="0">
                  <a:ln>
                    <a:noFill/>
                  </a:ln>
                  <a:solidFill>
                    <a:schemeClr val="tx1"/>
                  </a:solidFill>
                  <a:effectLst/>
                  <a:latin typeface="Calibri" pitchFamily="34" charset="0"/>
                  <a:cs typeface="Arial" pitchFamily="34" charset="0"/>
                </a:rPr>
                <a:t>, based on </a:t>
              </a:r>
              <a:r>
                <a:rPr kumimoji="0" lang="en-US" sz="1000" b="1" i="0" u="none" strike="noStrike" cap="none" normalizeH="0" baseline="0" dirty="0" smtClean="0">
                  <a:ln>
                    <a:noFill/>
                  </a:ln>
                  <a:solidFill>
                    <a:srgbClr val="7030A0"/>
                  </a:solidFill>
                  <a:effectLst/>
                  <a:latin typeface="Calibri" pitchFamily="34" charset="0"/>
                  <a:cs typeface="Arial" pitchFamily="34" charset="0"/>
                </a:rPr>
                <a:t>statistics from local schools</a:t>
              </a:r>
              <a:r>
                <a:rPr kumimoji="0" lang="en-US" sz="1000" b="1" i="0" u="none" strike="noStrike" cap="none" normalizeH="0" baseline="0" dirty="0" smtClean="0">
                  <a:ln>
                    <a:noFill/>
                  </a:ln>
                  <a:solidFill>
                    <a:schemeClr val="tx1"/>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AutoShape 24"/>
            <p:cNvSpPr>
              <a:spLocks/>
            </p:cNvSpPr>
            <p:nvPr/>
          </p:nvSpPr>
          <p:spPr bwMode="auto">
            <a:xfrm rot="5400000">
              <a:off x="9769" y="1594"/>
              <a:ext cx="148" cy="2284"/>
            </a:xfrm>
            <a:prstGeom prst="rightBrace">
              <a:avLst>
                <a:gd name="adj1" fmla="val 128604"/>
                <a:gd name="adj2" fmla="val 50000"/>
              </a:avLst>
            </a:prstGeom>
            <a:grpFill/>
            <a:ln w="9525">
              <a:solidFill>
                <a:srgbClr val="7030A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AutoShape 25"/>
            <p:cNvSpPr>
              <a:spLocks/>
            </p:cNvSpPr>
            <p:nvPr/>
          </p:nvSpPr>
          <p:spPr bwMode="auto">
            <a:xfrm rot="16200000">
              <a:off x="6581" y="1308"/>
              <a:ext cx="165" cy="2061"/>
            </a:xfrm>
            <a:prstGeom prst="rightBrace">
              <a:avLst>
                <a:gd name="adj1" fmla="val 104091"/>
                <a:gd name="adj2" fmla="val 50000"/>
              </a:avLst>
            </a:prstGeom>
            <a:grpFill/>
            <a:ln w="9525">
              <a:solidFill>
                <a:srgbClr val="339933"/>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AutoShape 26"/>
            <p:cNvSpPr>
              <a:spLocks/>
            </p:cNvSpPr>
            <p:nvPr/>
          </p:nvSpPr>
          <p:spPr bwMode="auto">
            <a:xfrm rot="5400000">
              <a:off x="2840" y="1944"/>
              <a:ext cx="148" cy="1540"/>
            </a:xfrm>
            <a:prstGeom prst="rightBrace">
              <a:avLst>
                <a:gd name="adj1" fmla="val 86712"/>
                <a:gd name="adj2" fmla="val 50000"/>
              </a:avLst>
            </a:pr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AutoShape 27"/>
            <p:cNvSpPr>
              <a:spLocks/>
            </p:cNvSpPr>
            <p:nvPr/>
          </p:nvSpPr>
          <p:spPr bwMode="auto">
            <a:xfrm rot="5400000" flipH="1" flipV="1">
              <a:off x="1459" y="2144"/>
              <a:ext cx="165" cy="390"/>
            </a:xfrm>
            <a:prstGeom prst="rightBrace">
              <a:avLst>
                <a:gd name="adj1" fmla="val 19697"/>
                <a:gd name="adj2" fmla="val 50000"/>
              </a:avLst>
            </a:prstGeom>
            <a:grp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xmlns="" val="940486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8474" y="230094"/>
            <a:ext cx="7556313" cy="1116106"/>
          </a:xfrm>
        </p:spPr>
        <p:txBody>
          <a:bodyPr/>
          <a:lstStyle/>
          <a:p>
            <a:r>
              <a:rPr lang="en-US" dirty="0" smtClean="0"/>
              <a:t>Put the Parts of This Outcome Sentence in the Correct Order</a:t>
            </a:r>
            <a:endParaRPr lang="en-US" dirty="0"/>
          </a:p>
        </p:txBody>
      </p:sp>
      <p:sp>
        <p:nvSpPr>
          <p:cNvPr id="3" name="Content Placeholder 2"/>
          <p:cNvSpPr>
            <a:spLocks noGrp="1"/>
          </p:cNvSpPr>
          <p:nvPr>
            <p:ph sz="half" idx="1"/>
          </p:nvPr>
        </p:nvSpPr>
        <p:spPr/>
        <p:txBody>
          <a:bodyPr/>
          <a:lstStyle/>
          <a:p>
            <a:r>
              <a:rPr lang="en-US" dirty="0" smtClean="0"/>
              <a:t>based on employment records</a:t>
            </a:r>
          </a:p>
          <a:p>
            <a:r>
              <a:rPr lang="en-US" dirty="0" smtClean="0"/>
              <a:t>last year</a:t>
            </a:r>
          </a:p>
          <a:p>
            <a:r>
              <a:rPr lang="en-US" dirty="0" smtClean="0"/>
              <a:t>successfully secured jobs following training</a:t>
            </a:r>
          </a:p>
          <a:p>
            <a:r>
              <a:rPr lang="en-US" dirty="0" smtClean="0"/>
              <a:t>55% of disabled youth</a:t>
            </a:r>
            <a:endParaRPr lang="en-US" dirty="0"/>
          </a:p>
        </p:txBody>
      </p:sp>
      <p:sp>
        <p:nvSpPr>
          <p:cNvPr id="4" name="Content Placeholder 3"/>
          <p:cNvSpPr>
            <a:spLocks noGrp="1"/>
          </p:cNvSpPr>
          <p:nvPr>
            <p:ph sz="half" idx="2"/>
          </p:nvPr>
        </p:nvSpPr>
        <p:spPr>
          <a:xfrm>
            <a:off x="4399878" y="1985963"/>
            <a:ext cx="4453836" cy="3366180"/>
          </a:xfrm>
        </p:spPr>
        <p:txBody>
          <a:bodyPr anchor="ctr"/>
          <a:lstStyle/>
          <a:p>
            <a:pPr marL="0" indent="0" algn="ctr">
              <a:buNone/>
            </a:pPr>
            <a:r>
              <a:rPr lang="en-US" i="1" dirty="0" smtClean="0"/>
              <a:t>Last year, 55% of disabled youth successfully secured jobs following training, based on employment records.</a:t>
            </a:r>
            <a:endParaRPr lang="en-US" i="1" dirty="0"/>
          </a:p>
        </p:txBody>
      </p:sp>
      <p:sp>
        <p:nvSpPr>
          <p:cNvPr id="5" name="Rounded Rectangular Callout 4"/>
          <p:cNvSpPr/>
          <p:nvPr/>
        </p:nvSpPr>
        <p:spPr>
          <a:xfrm>
            <a:off x="6866742" y="1392625"/>
            <a:ext cx="1188045" cy="704685"/>
          </a:xfrm>
          <a:prstGeom prst="wedgeRoundRectCallout">
            <a:avLst>
              <a:gd name="adj1" fmla="val -91317"/>
              <a:gd name="adj2" fmla="val -52006"/>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Now You!</a:t>
            </a:r>
            <a:endParaRPr lang="en-US" dirty="0"/>
          </a:p>
        </p:txBody>
      </p:sp>
      <p:grpSp>
        <p:nvGrpSpPr>
          <p:cNvPr id="6" name="Group 18"/>
          <p:cNvGrpSpPr>
            <a:grpSpLocks/>
          </p:cNvGrpSpPr>
          <p:nvPr/>
        </p:nvGrpSpPr>
        <p:grpSpPr bwMode="auto">
          <a:xfrm>
            <a:off x="716380" y="5470888"/>
            <a:ext cx="7121261" cy="1194329"/>
            <a:chOff x="410" y="2078"/>
            <a:chExt cx="10811" cy="1074"/>
          </a:xfrm>
        </p:grpSpPr>
        <p:sp>
          <p:nvSpPr>
            <p:cNvPr id="7" name="Text Box 19"/>
            <p:cNvSpPr txBox="1">
              <a:spLocks noChangeArrowheads="1"/>
            </p:cNvSpPr>
            <p:nvPr/>
          </p:nvSpPr>
          <p:spPr bwMode="auto">
            <a:xfrm>
              <a:off x="561" y="2108"/>
              <a:ext cx="1825" cy="45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0070C0"/>
                  </a:solidFill>
                  <a:effectLst/>
                  <a:latin typeface="Calibri" pitchFamily="34" charset="0"/>
                  <a:cs typeface="Arial" pitchFamily="34" charset="0"/>
                </a:rPr>
                <a:t># or %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20"/>
            <p:cNvSpPr txBox="1">
              <a:spLocks noChangeArrowheads="1"/>
            </p:cNvSpPr>
            <p:nvPr/>
          </p:nvSpPr>
          <p:spPr bwMode="auto">
            <a:xfrm>
              <a:off x="5221" y="2078"/>
              <a:ext cx="1797" cy="36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339933"/>
                  </a:solidFill>
                  <a:effectLst/>
                  <a:latin typeface="Calibri" pitchFamily="34" charset="0"/>
                  <a:cs typeface="Arial" pitchFamily="34" charset="0"/>
                </a:rPr>
                <a:t>What?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21"/>
            <p:cNvSpPr txBox="1">
              <a:spLocks noChangeArrowheads="1"/>
            </p:cNvSpPr>
            <p:nvPr/>
          </p:nvSpPr>
          <p:spPr bwMode="auto">
            <a:xfrm>
              <a:off x="8176" y="2708"/>
              <a:ext cx="1655" cy="44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7030A0"/>
                  </a:solidFill>
                  <a:effectLst/>
                  <a:latin typeface="Calibri" pitchFamily="34" charset="0"/>
                  <a:cs typeface="Arial" pitchFamily="34" charset="0"/>
                </a:rPr>
                <a:t>How?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22"/>
            <p:cNvSpPr txBox="1">
              <a:spLocks noChangeArrowheads="1"/>
            </p:cNvSpPr>
            <p:nvPr/>
          </p:nvSpPr>
          <p:spPr bwMode="auto">
            <a:xfrm>
              <a:off x="1886" y="2708"/>
              <a:ext cx="1650" cy="44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C00000"/>
                  </a:solidFill>
                  <a:effectLst/>
                  <a:latin typeface="Calibri" pitchFamily="34" charset="0"/>
                  <a:cs typeface="Arial" pitchFamily="34" charset="0"/>
                </a:rPr>
                <a:t>Who?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23"/>
            <p:cNvSpPr txBox="1">
              <a:spLocks noChangeArrowheads="1"/>
            </p:cNvSpPr>
            <p:nvPr/>
          </p:nvSpPr>
          <p:spPr bwMode="auto">
            <a:xfrm>
              <a:off x="410" y="2345"/>
              <a:ext cx="10811" cy="42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effectLst/>
                  <a:latin typeface="Calibri" pitchFamily="34" charset="0"/>
                  <a:cs typeface="Arial" pitchFamily="34" charset="0"/>
                </a:rPr>
                <a:t>Last year,</a:t>
              </a:r>
              <a:r>
                <a:rPr kumimoji="0" lang="en-US" sz="1000" b="1" i="0" u="none" strike="noStrike" cap="none" normalizeH="0" dirty="0" smtClean="0">
                  <a:ln>
                    <a:noFill/>
                  </a:ln>
                  <a:effectLst/>
                  <a:latin typeface="Calibri" pitchFamily="34" charset="0"/>
                  <a:cs typeface="Arial" pitchFamily="34" charset="0"/>
                </a:rPr>
                <a:t> </a:t>
              </a:r>
              <a:r>
                <a:rPr kumimoji="0" lang="en-US" sz="1000" b="1" i="0" u="none" strike="noStrike" cap="none" normalizeH="0" baseline="0" dirty="0" smtClean="0">
                  <a:ln>
                    <a:noFill/>
                  </a:ln>
                  <a:solidFill>
                    <a:srgbClr val="0070C0"/>
                  </a:solidFill>
                  <a:effectLst/>
                  <a:latin typeface="Calibri" pitchFamily="34" charset="0"/>
                  <a:cs typeface="Arial" pitchFamily="34" charset="0"/>
                </a:rPr>
                <a:t>66%</a:t>
              </a:r>
              <a:r>
                <a:rPr kumimoji="0" lang="en-US" sz="1000" b="1" i="0" u="none" strike="noStrike" cap="none" normalizeH="0" baseline="0" dirty="0" smtClean="0">
                  <a:ln>
                    <a:noFill/>
                  </a:ln>
                  <a:solidFill>
                    <a:schemeClr val="tx1"/>
                  </a:solidFill>
                  <a:effectLst/>
                  <a:latin typeface="Calibri" pitchFamily="34" charset="0"/>
                  <a:cs typeface="Arial" pitchFamily="34" charset="0"/>
                </a:rPr>
                <a:t> of </a:t>
              </a:r>
              <a:r>
                <a:rPr kumimoji="0" lang="en-US" sz="1000" b="1" i="0" u="none" strike="noStrike" cap="none" normalizeH="0" baseline="0" dirty="0" smtClean="0">
                  <a:ln>
                    <a:noFill/>
                  </a:ln>
                  <a:solidFill>
                    <a:srgbClr val="C00000"/>
                  </a:solidFill>
                  <a:effectLst/>
                  <a:latin typeface="Calibri" pitchFamily="34" charset="0"/>
                  <a:cs typeface="Arial" pitchFamily="34" charset="0"/>
                </a:rPr>
                <a:t>program participants</a:t>
              </a:r>
              <a:r>
                <a:rPr kumimoji="0" lang="en-US" sz="1000" b="1" i="0" u="none" strike="noStrike" cap="none" normalizeH="0" baseline="0" dirty="0" smtClean="0">
                  <a:ln>
                    <a:noFill/>
                  </a:ln>
                  <a:solidFill>
                    <a:schemeClr val="tx1"/>
                  </a:solidFill>
                  <a:effectLst/>
                  <a:latin typeface="Calibri" pitchFamily="34" charset="0"/>
                  <a:cs typeface="Arial" pitchFamily="34" charset="0"/>
                </a:rPr>
                <a:t> were successfully </a:t>
              </a:r>
              <a:r>
                <a:rPr kumimoji="0" lang="en-US" sz="1000" b="1" i="0" u="none" strike="noStrike" cap="none" normalizeH="0" baseline="0" dirty="0" smtClean="0">
                  <a:ln>
                    <a:noFill/>
                  </a:ln>
                  <a:solidFill>
                    <a:srgbClr val="339933"/>
                  </a:solidFill>
                  <a:effectLst/>
                  <a:latin typeface="Calibri" pitchFamily="34" charset="0"/>
                  <a:cs typeface="Arial" pitchFamily="34" charset="0"/>
                </a:rPr>
                <a:t>enrolled in formal school</a:t>
              </a:r>
              <a:r>
                <a:rPr kumimoji="0" lang="en-US" sz="1000" b="1" i="0" u="none" strike="noStrike" cap="none" normalizeH="0" baseline="0" dirty="0" smtClean="0">
                  <a:ln>
                    <a:noFill/>
                  </a:ln>
                  <a:solidFill>
                    <a:schemeClr val="tx1"/>
                  </a:solidFill>
                  <a:effectLst/>
                  <a:latin typeface="Calibri" pitchFamily="34" charset="0"/>
                  <a:cs typeface="Arial" pitchFamily="34" charset="0"/>
                </a:rPr>
                <a:t>, based on </a:t>
              </a:r>
              <a:r>
                <a:rPr kumimoji="0" lang="en-US" sz="1000" b="1" i="0" u="none" strike="noStrike" cap="none" normalizeH="0" baseline="0" dirty="0" smtClean="0">
                  <a:ln>
                    <a:noFill/>
                  </a:ln>
                  <a:solidFill>
                    <a:srgbClr val="7030A0"/>
                  </a:solidFill>
                  <a:effectLst/>
                  <a:latin typeface="Calibri" pitchFamily="34" charset="0"/>
                  <a:cs typeface="Arial" pitchFamily="34" charset="0"/>
                </a:rPr>
                <a:t>statistics from local schools</a:t>
              </a:r>
              <a:r>
                <a:rPr kumimoji="0" lang="en-US" sz="1000" b="1" i="0" u="none" strike="noStrike" cap="none" normalizeH="0" baseline="0" dirty="0" smtClean="0">
                  <a:ln>
                    <a:noFill/>
                  </a:ln>
                  <a:solidFill>
                    <a:schemeClr val="tx1"/>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AutoShape 24"/>
            <p:cNvSpPr>
              <a:spLocks/>
            </p:cNvSpPr>
            <p:nvPr/>
          </p:nvSpPr>
          <p:spPr bwMode="auto">
            <a:xfrm rot="5400000">
              <a:off x="8888" y="1447"/>
              <a:ext cx="148" cy="2284"/>
            </a:xfrm>
            <a:prstGeom prst="rightBrace">
              <a:avLst>
                <a:gd name="adj1" fmla="val 128604"/>
                <a:gd name="adj2" fmla="val 50000"/>
              </a:avLst>
            </a:prstGeom>
            <a:noFill/>
            <a:ln w="9525">
              <a:solidFill>
                <a:srgbClr val="7030A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AutoShape 25"/>
            <p:cNvSpPr>
              <a:spLocks/>
            </p:cNvSpPr>
            <p:nvPr/>
          </p:nvSpPr>
          <p:spPr bwMode="auto">
            <a:xfrm rot="16200000">
              <a:off x="5995" y="1314"/>
              <a:ext cx="165" cy="2061"/>
            </a:xfrm>
            <a:prstGeom prst="rightBrace">
              <a:avLst>
                <a:gd name="adj1" fmla="val 104091"/>
                <a:gd name="adj2" fmla="val 50000"/>
              </a:avLst>
            </a:prstGeom>
            <a:noFill/>
            <a:ln w="9525">
              <a:solidFill>
                <a:srgbClr val="339933"/>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AutoShape 26"/>
            <p:cNvSpPr>
              <a:spLocks/>
            </p:cNvSpPr>
            <p:nvPr/>
          </p:nvSpPr>
          <p:spPr bwMode="auto">
            <a:xfrm rot="5400000">
              <a:off x="2673" y="1824"/>
              <a:ext cx="148" cy="1540"/>
            </a:xfrm>
            <a:prstGeom prst="rightBrace">
              <a:avLst>
                <a:gd name="adj1" fmla="val 86712"/>
                <a:gd name="adj2" fmla="val 50000"/>
              </a:avLst>
            </a:prstGeom>
            <a:no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AutoShape 27"/>
            <p:cNvSpPr>
              <a:spLocks/>
            </p:cNvSpPr>
            <p:nvPr/>
          </p:nvSpPr>
          <p:spPr bwMode="auto">
            <a:xfrm rot="5400000" flipH="1" flipV="1">
              <a:off x="1391" y="2157"/>
              <a:ext cx="165" cy="390"/>
            </a:xfrm>
            <a:prstGeom prst="rightBrace">
              <a:avLst>
                <a:gd name="adj1" fmla="val 19697"/>
                <a:gd name="adj2" fmla="val 50000"/>
              </a:avLst>
            </a:prstGeom>
            <a:noFill/>
            <a:ln w="9525">
              <a:solidFill>
                <a:srgbClr val="0070C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6" name="Picture 2" descr="GFC logo mid-res"/>
          <p:cNvPicPr>
            <a:picLocks noChangeAspect="1" noChangeArrowheads="1"/>
          </p:cNvPicPr>
          <p:nvPr/>
        </p:nvPicPr>
        <p:blipFill>
          <a:blip r:embed="rId3" cstate="print"/>
          <a:srcRect/>
          <a:stretch>
            <a:fillRect/>
          </a:stretch>
        </p:blipFill>
        <p:spPr bwMode="auto">
          <a:xfrm>
            <a:off x="7354481" y="6029686"/>
            <a:ext cx="1780997" cy="783824"/>
          </a:xfrm>
          <a:prstGeom prst="rect">
            <a:avLst/>
          </a:prstGeom>
          <a:noFill/>
          <a:ln w="9525">
            <a:noFill/>
            <a:miter lim="800000"/>
            <a:headEnd/>
            <a:tailEnd/>
          </a:ln>
        </p:spPr>
      </p:pic>
      <p:sp>
        <p:nvSpPr>
          <p:cNvPr id="17" name="TextBox 16"/>
          <p:cNvSpPr txBox="1"/>
          <p:nvPr/>
        </p:nvSpPr>
        <p:spPr>
          <a:xfrm>
            <a:off x="6733050" y="2023338"/>
            <a:ext cx="1648872" cy="400110"/>
          </a:xfrm>
          <a:prstGeom prst="rect">
            <a:avLst/>
          </a:prstGeom>
          <a:noFill/>
        </p:spPr>
        <p:txBody>
          <a:bodyPr wrap="square" rtlCol="0">
            <a:spAutoFit/>
          </a:bodyPr>
          <a:lstStyle/>
          <a:p>
            <a:r>
              <a:rPr lang="en-US" sz="2000" dirty="0" smtClean="0">
                <a:solidFill>
                  <a:schemeClr val="accent1">
                    <a:lumMod val="75000"/>
                  </a:schemeClr>
                </a:solidFill>
              </a:rPr>
              <a:t>[2 minutes]</a:t>
            </a:r>
            <a:endParaRPr lang="en-US" sz="2000" dirty="0">
              <a:solidFill>
                <a:schemeClr val="accent1">
                  <a:lumMod val="75000"/>
                </a:schemeClr>
              </a:solidFill>
            </a:endParaRPr>
          </a:p>
        </p:txBody>
      </p:sp>
    </p:spTree>
    <p:extLst>
      <p:ext uri="{BB962C8B-B14F-4D97-AF65-F5344CB8AC3E}">
        <p14:creationId xmlns:p14="http://schemas.microsoft.com/office/powerpoint/2010/main" xmlns="" val="32849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8474" y="195369"/>
            <a:ext cx="7556313" cy="1116106"/>
          </a:xfrm>
        </p:spPr>
        <p:txBody>
          <a:bodyPr/>
          <a:lstStyle/>
          <a:p>
            <a:r>
              <a:rPr lang="en-US" dirty="0" smtClean="0"/>
              <a:t>Practice: Write an Outcome Sentence for GFC</a:t>
            </a:r>
            <a:endParaRPr lang="en-US" dirty="0"/>
          </a:p>
        </p:txBody>
      </p:sp>
      <p:sp>
        <p:nvSpPr>
          <p:cNvPr id="3" name="Content Placeholder 2"/>
          <p:cNvSpPr>
            <a:spLocks noGrp="1"/>
          </p:cNvSpPr>
          <p:nvPr>
            <p:ph idx="1"/>
          </p:nvPr>
        </p:nvSpPr>
        <p:spPr>
          <a:xfrm>
            <a:off x="498474" y="1981200"/>
            <a:ext cx="7556313" cy="1342941"/>
          </a:xfrm>
        </p:spPr>
        <p:txBody>
          <a:bodyPr/>
          <a:lstStyle/>
          <a:p>
            <a:r>
              <a:rPr lang="en-US" dirty="0"/>
              <a:t>Use the questions below to determine what program outcome </a:t>
            </a:r>
            <a:r>
              <a:rPr lang="en-US" dirty="0" smtClean="0"/>
              <a:t>your </a:t>
            </a:r>
            <a:r>
              <a:rPr lang="en-US" dirty="0"/>
              <a:t>organization would like to report to </a:t>
            </a:r>
            <a:r>
              <a:rPr lang="en-US" dirty="0" smtClean="0"/>
              <a:t>The </a:t>
            </a:r>
            <a:r>
              <a:rPr lang="en-US" dirty="0"/>
              <a:t>Global Fund for Children. </a:t>
            </a:r>
            <a:endParaRPr lang="en-US" dirty="0" smtClean="0"/>
          </a:p>
        </p:txBody>
      </p:sp>
      <p:sp>
        <p:nvSpPr>
          <p:cNvPr id="4" name="Rounded Rectangular Callout 3"/>
          <p:cNvSpPr/>
          <p:nvPr/>
        </p:nvSpPr>
        <p:spPr>
          <a:xfrm>
            <a:off x="6503884" y="945564"/>
            <a:ext cx="1188045" cy="704685"/>
          </a:xfrm>
          <a:prstGeom prst="wedgeRoundRectCallout">
            <a:avLst>
              <a:gd name="adj1" fmla="val -91317"/>
              <a:gd name="adj2" fmla="val -52006"/>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Now You!</a:t>
            </a:r>
            <a:endParaRPr lang="en-US" dirty="0"/>
          </a:p>
        </p:txBody>
      </p:sp>
      <p:pic>
        <p:nvPicPr>
          <p:cNvPr id="5" name="Picture 2" descr="GFC logo mid-res"/>
          <p:cNvPicPr>
            <a:picLocks noChangeAspect="1" noChangeArrowheads="1"/>
          </p:cNvPicPr>
          <p:nvPr/>
        </p:nvPicPr>
        <p:blipFill>
          <a:blip r:embed="rId3" cstate="print"/>
          <a:srcRect/>
          <a:stretch>
            <a:fillRect/>
          </a:stretch>
        </p:blipFill>
        <p:spPr bwMode="auto">
          <a:xfrm>
            <a:off x="7363003" y="6074176"/>
            <a:ext cx="1780997" cy="783824"/>
          </a:xfrm>
          <a:prstGeom prst="rect">
            <a:avLst/>
          </a:prstGeom>
          <a:noFill/>
          <a:ln w="9525">
            <a:noFill/>
            <a:miter lim="800000"/>
            <a:headEnd/>
            <a:tailEnd/>
          </a:ln>
        </p:spPr>
      </p:pic>
      <p:sp>
        <p:nvSpPr>
          <p:cNvPr id="6" name="TextBox 5"/>
          <p:cNvSpPr txBox="1"/>
          <p:nvPr/>
        </p:nvSpPr>
        <p:spPr>
          <a:xfrm>
            <a:off x="780673" y="3167342"/>
            <a:ext cx="8171277" cy="2400657"/>
          </a:xfrm>
          <a:prstGeom prst="rect">
            <a:avLst/>
          </a:prstGeom>
          <a:noFill/>
        </p:spPr>
        <p:txBody>
          <a:bodyPr wrap="square" rtlCol="0">
            <a:spAutoFit/>
          </a:bodyPr>
          <a:lstStyle/>
          <a:p>
            <a:r>
              <a:rPr lang="en-US" sz="1500" dirty="0"/>
              <a:t> </a:t>
            </a:r>
          </a:p>
          <a:p>
            <a:r>
              <a:rPr lang="en-US" sz="1500" dirty="0"/>
              <a:t>1. For the program you run, </a:t>
            </a:r>
            <a:r>
              <a:rPr lang="en-US" sz="1500" i="1" dirty="0"/>
              <a:t>what</a:t>
            </a:r>
            <a:r>
              <a:rPr lang="en-US" sz="1500" dirty="0"/>
              <a:t> outcome (change) does the organization measure?  </a:t>
            </a:r>
          </a:p>
          <a:p>
            <a:r>
              <a:rPr lang="en-US" sz="1500" dirty="0"/>
              <a:t> </a:t>
            </a:r>
          </a:p>
          <a:p>
            <a:r>
              <a:rPr lang="en-US" sz="1500" dirty="0"/>
              <a:t>2. </a:t>
            </a:r>
            <a:r>
              <a:rPr lang="en-US" sz="1500" i="1" dirty="0"/>
              <a:t>How</a:t>
            </a:r>
            <a:r>
              <a:rPr lang="en-US" sz="1500" dirty="0"/>
              <a:t> does the organization collect data </a:t>
            </a:r>
            <a:r>
              <a:rPr lang="en-US" sz="1500" dirty="0" smtClean="0"/>
              <a:t>for (measure) this </a:t>
            </a:r>
            <a:r>
              <a:rPr lang="en-US" sz="1500" dirty="0"/>
              <a:t>outcome? </a:t>
            </a:r>
          </a:p>
          <a:p>
            <a:r>
              <a:rPr lang="en-US" sz="1500" dirty="0"/>
              <a:t> </a:t>
            </a:r>
          </a:p>
          <a:p>
            <a:r>
              <a:rPr lang="en-US" sz="1500" dirty="0"/>
              <a:t>3. </a:t>
            </a:r>
            <a:r>
              <a:rPr lang="en-US" sz="1500" i="1" dirty="0"/>
              <a:t>Who</a:t>
            </a:r>
            <a:r>
              <a:rPr lang="en-US" sz="1500" dirty="0"/>
              <a:t> is affected (benefits) in this outcome measure?    </a:t>
            </a:r>
          </a:p>
          <a:p>
            <a:r>
              <a:rPr lang="en-US" sz="1500" dirty="0"/>
              <a:t/>
            </a:r>
            <a:br>
              <a:rPr lang="en-US" sz="1500" dirty="0"/>
            </a:br>
            <a:r>
              <a:rPr lang="en-US" sz="1500" dirty="0"/>
              <a:t>4. </a:t>
            </a:r>
            <a:r>
              <a:rPr lang="en-US" sz="1500" i="1" dirty="0" smtClean="0"/>
              <a:t>How much</a:t>
            </a:r>
            <a:r>
              <a:rPr lang="en-US" sz="1500" dirty="0" smtClean="0"/>
              <a:t>/</a:t>
            </a:r>
            <a:r>
              <a:rPr lang="en-US" sz="1500" i="1" dirty="0" smtClean="0"/>
              <a:t>how many </a:t>
            </a:r>
            <a:r>
              <a:rPr lang="en-US" sz="1500" dirty="0" smtClean="0"/>
              <a:t>did the organization count for this outcome last year? </a:t>
            </a:r>
            <a:r>
              <a:rPr lang="en-US" sz="1500" dirty="0"/>
              <a:t>      </a:t>
            </a:r>
          </a:p>
          <a:p>
            <a:r>
              <a:rPr lang="en-US" sz="1500" dirty="0"/>
              <a:t> </a:t>
            </a:r>
            <a:r>
              <a:rPr lang="en-US" sz="1500" dirty="0">
                <a:effectLst>
                  <a:glow rad="228600">
                    <a:schemeClr val="accent4">
                      <a:satMod val="175000"/>
                      <a:alpha val="40000"/>
                    </a:schemeClr>
                  </a:glow>
                </a:effectLst>
              </a:rPr>
              <a:t>    </a:t>
            </a:r>
          </a:p>
          <a:p>
            <a:endParaRPr lang="en-US" sz="1500" dirty="0">
              <a:effectLst>
                <a:glow rad="228600">
                  <a:schemeClr val="accent4">
                    <a:satMod val="175000"/>
                    <a:alpha val="40000"/>
                  </a:schemeClr>
                </a:glow>
              </a:effectLst>
            </a:endParaRPr>
          </a:p>
        </p:txBody>
      </p:sp>
      <p:sp>
        <p:nvSpPr>
          <p:cNvPr id="7" name="TextBox 6"/>
          <p:cNvSpPr txBox="1"/>
          <p:nvPr/>
        </p:nvSpPr>
        <p:spPr>
          <a:xfrm>
            <a:off x="297876" y="5911326"/>
            <a:ext cx="6898174" cy="369332"/>
          </a:xfrm>
          <a:prstGeom prst="rect">
            <a:avLst/>
          </a:prstGeom>
          <a:noFill/>
        </p:spPr>
        <p:txBody>
          <a:bodyPr wrap="square" rtlCol="0">
            <a:spAutoFit/>
          </a:bodyPr>
          <a:lstStyle/>
          <a:p>
            <a:r>
              <a:rPr lang="en-US" dirty="0" smtClean="0"/>
              <a:t>Last year, </a:t>
            </a:r>
            <a:r>
              <a:rPr lang="en-US" u="sng" dirty="0" smtClean="0"/>
              <a:t>_(4)__</a:t>
            </a:r>
            <a:r>
              <a:rPr lang="en-US" dirty="0" smtClean="0"/>
              <a:t> of  </a:t>
            </a:r>
            <a:r>
              <a:rPr lang="en-US" u="sng" dirty="0"/>
              <a:t> </a:t>
            </a:r>
            <a:r>
              <a:rPr lang="en-US" u="sng" dirty="0" smtClean="0"/>
              <a:t>  (3)    </a:t>
            </a:r>
            <a:r>
              <a:rPr lang="en-US" dirty="0" smtClean="0"/>
              <a:t> were </a:t>
            </a:r>
            <a:r>
              <a:rPr lang="en-US" u="sng" dirty="0" smtClean="0"/>
              <a:t>    (1)      ,</a:t>
            </a:r>
            <a:r>
              <a:rPr lang="en-US" dirty="0" smtClean="0"/>
              <a:t> based on </a:t>
            </a:r>
            <a:r>
              <a:rPr lang="en-US" u="sng" dirty="0" smtClean="0"/>
              <a:t>      (2)       </a:t>
            </a:r>
            <a:r>
              <a:rPr lang="en-US" dirty="0" smtClean="0"/>
              <a:t>.</a:t>
            </a:r>
            <a:endParaRPr lang="en-US" dirty="0"/>
          </a:p>
        </p:txBody>
      </p:sp>
      <p:sp>
        <p:nvSpPr>
          <p:cNvPr id="8" name="TextBox 7"/>
          <p:cNvSpPr txBox="1"/>
          <p:nvPr/>
        </p:nvSpPr>
        <p:spPr>
          <a:xfrm>
            <a:off x="6405915" y="1574993"/>
            <a:ext cx="1648872" cy="400110"/>
          </a:xfrm>
          <a:prstGeom prst="rect">
            <a:avLst/>
          </a:prstGeom>
          <a:noFill/>
        </p:spPr>
        <p:txBody>
          <a:bodyPr wrap="square" rtlCol="0">
            <a:spAutoFit/>
          </a:bodyPr>
          <a:lstStyle/>
          <a:p>
            <a:r>
              <a:rPr lang="en-US" sz="2000" dirty="0" smtClean="0">
                <a:solidFill>
                  <a:schemeClr val="accent1">
                    <a:lumMod val="75000"/>
                  </a:schemeClr>
                </a:solidFill>
              </a:rPr>
              <a:t>[6 minutes]</a:t>
            </a:r>
            <a:endParaRPr lang="en-US" sz="2000" dirty="0">
              <a:solidFill>
                <a:schemeClr val="accent1">
                  <a:lumMod val="75000"/>
                </a:schemeClr>
              </a:solidFill>
            </a:endParaRPr>
          </a:p>
        </p:txBody>
      </p:sp>
    </p:spTree>
    <p:extLst>
      <p:ext uri="{BB962C8B-B14F-4D97-AF65-F5344CB8AC3E}">
        <p14:creationId xmlns:p14="http://schemas.microsoft.com/office/powerpoint/2010/main" xmlns="" val="4013429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FC logo mid-res"/>
          <p:cNvPicPr>
            <a:picLocks noChangeAspect="1" noChangeArrowheads="1"/>
          </p:cNvPicPr>
          <p:nvPr/>
        </p:nvPicPr>
        <p:blipFill>
          <a:blip r:embed="rId3" cstate="print"/>
          <a:srcRect/>
          <a:stretch>
            <a:fillRect/>
          </a:stretch>
        </p:blipFill>
        <p:spPr bwMode="auto">
          <a:xfrm>
            <a:off x="7363003" y="6074176"/>
            <a:ext cx="1780997" cy="783824"/>
          </a:xfrm>
          <a:prstGeom prst="rect">
            <a:avLst/>
          </a:prstGeom>
          <a:noFill/>
          <a:ln w="9525">
            <a:noFill/>
            <a:miter lim="800000"/>
            <a:headEnd/>
            <a:tailEnd/>
          </a:ln>
        </p:spPr>
      </p:pic>
      <p:sp>
        <p:nvSpPr>
          <p:cNvPr id="2" name="Title 1"/>
          <p:cNvSpPr>
            <a:spLocks noGrp="1"/>
          </p:cNvSpPr>
          <p:nvPr>
            <p:ph type="title"/>
          </p:nvPr>
        </p:nvSpPr>
        <p:spPr>
          <a:xfrm>
            <a:off x="380555" y="1635808"/>
            <a:ext cx="3255264" cy="1162050"/>
          </a:xfrm>
        </p:spPr>
        <p:txBody>
          <a:bodyPr/>
          <a:lstStyle/>
          <a:p>
            <a:r>
              <a:rPr lang="en-US" dirty="0" smtClean="0"/>
              <a:t>Collecting Data</a:t>
            </a:r>
            <a:endParaRPr lang="en-US" dirty="0"/>
          </a:p>
        </p:txBody>
      </p:sp>
      <p:sp>
        <p:nvSpPr>
          <p:cNvPr id="3" name="Content Placeholder 2"/>
          <p:cNvSpPr>
            <a:spLocks noGrp="1"/>
          </p:cNvSpPr>
          <p:nvPr>
            <p:ph idx="1"/>
          </p:nvPr>
        </p:nvSpPr>
        <p:spPr>
          <a:xfrm>
            <a:off x="4168775" y="273050"/>
            <a:ext cx="4597399" cy="6328191"/>
          </a:xfrm>
        </p:spPr>
        <p:txBody>
          <a:bodyPr>
            <a:normAutofit/>
          </a:bodyPr>
          <a:lstStyle/>
          <a:p>
            <a:r>
              <a:rPr lang="en-US" dirty="0" smtClean="0"/>
              <a:t>Why?</a:t>
            </a:r>
          </a:p>
          <a:p>
            <a:pPr lvl="1"/>
            <a:r>
              <a:rPr lang="en-US" dirty="0" smtClean="0"/>
              <a:t>Makes monitoring and evaluation possible</a:t>
            </a:r>
          </a:p>
          <a:p>
            <a:r>
              <a:rPr lang="en-US" dirty="0" smtClean="0"/>
              <a:t>Where can you get data from? </a:t>
            </a:r>
            <a:endParaRPr lang="en-US" dirty="0"/>
          </a:p>
          <a:p>
            <a:pPr lvl="1"/>
            <a:r>
              <a:rPr lang="en-US" dirty="0" smtClean="0"/>
              <a:t>Your own records</a:t>
            </a:r>
          </a:p>
          <a:p>
            <a:pPr lvl="1"/>
            <a:r>
              <a:rPr lang="en-US" dirty="0" smtClean="0"/>
              <a:t>Local organizations</a:t>
            </a:r>
          </a:p>
          <a:p>
            <a:r>
              <a:rPr lang="en-US" dirty="0" smtClean="0"/>
              <a:t>Tools: Questions to consider</a:t>
            </a:r>
          </a:p>
          <a:p>
            <a:pPr lvl="1"/>
            <a:r>
              <a:rPr lang="en-US" dirty="0" smtClean="0"/>
              <a:t>Who collects the data, how is it collected, and when is it collected?</a:t>
            </a:r>
          </a:p>
          <a:p>
            <a:pPr lvl="1"/>
            <a:r>
              <a:rPr lang="en-US" dirty="0" smtClean="0"/>
              <a:t>Where is the data stored, and how is it organized?</a:t>
            </a:r>
          </a:p>
          <a:p>
            <a:r>
              <a:rPr lang="en-US" dirty="0" smtClean="0"/>
              <a:t>Other resources: </a:t>
            </a:r>
          </a:p>
          <a:p>
            <a:pPr lvl="1"/>
            <a:r>
              <a:rPr lang="en-US" dirty="0" smtClean="0"/>
              <a:t>My M&amp;E website on how to collect data:</a:t>
            </a:r>
          </a:p>
          <a:p>
            <a:pPr marL="228600" lvl="1" indent="0">
              <a:buNone/>
            </a:pPr>
            <a:r>
              <a:rPr lang="pl-PL" dirty="0" smtClean="0">
                <a:hlinkClick r:id="rId4"/>
              </a:rPr>
              <a:t>http</a:t>
            </a:r>
            <a:r>
              <a:rPr lang="pl-PL" dirty="0">
                <a:hlinkClick r:id="rId4"/>
              </a:rPr>
              <a:t>://www.mymande.org/howto-recomm-page?q=node/</a:t>
            </a:r>
            <a:r>
              <a:rPr lang="pl-PL" dirty="0" smtClean="0">
                <a:hlinkClick r:id="rId4"/>
              </a:rPr>
              <a:t>94</a:t>
            </a:r>
            <a:r>
              <a:rPr lang="pl-PL" dirty="0" smtClean="0"/>
              <a:t> </a:t>
            </a:r>
            <a:endParaRPr lang="en-US" dirty="0" smtClean="0"/>
          </a:p>
        </p:txBody>
      </p:sp>
      <p:sp>
        <p:nvSpPr>
          <p:cNvPr id="4" name="Text Placeholder 3"/>
          <p:cNvSpPr>
            <a:spLocks noGrp="1"/>
          </p:cNvSpPr>
          <p:nvPr>
            <p:ph type="body" sz="half" idx="2"/>
          </p:nvPr>
        </p:nvSpPr>
        <p:spPr>
          <a:xfrm>
            <a:off x="381093" y="3740989"/>
            <a:ext cx="3255264" cy="2392363"/>
          </a:xfrm>
        </p:spPr>
        <p:txBody>
          <a:bodyPr>
            <a:normAutofit/>
          </a:bodyPr>
          <a:lstStyle/>
          <a:p>
            <a:r>
              <a:rPr lang="en-US" sz="1900" dirty="0" smtClean="0"/>
              <a:t>Keep track of the resources, number of participants, and what happened during your program in a consistent and repeatable way.</a:t>
            </a:r>
          </a:p>
        </p:txBody>
      </p:sp>
    </p:spTree>
    <p:extLst>
      <p:ext uri="{BB962C8B-B14F-4D97-AF65-F5344CB8AC3E}">
        <p14:creationId xmlns:p14="http://schemas.microsoft.com/office/powerpoint/2010/main" xmlns="" val="1926251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545" y="713098"/>
            <a:ext cx="2050991" cy="826968"/>
          </a:xfrm>
        </p:spPr>
        <p:txBody>
          <a:bodyPr anchor="t">
            <a:noAutofit/>
          </a:bodyPr>
          <a:lstStyle/>
          <a:p>
            <a:r>
              <a:rPr lang="en-US" sz="2800" dirty="0" smtClean="0"/>
              <a:t>Additional Resources</a:t>
            </a:r>
            <a:endParaRPr lang="en-US" sz="2800" dirty="0"/>
          </a:p>
        </p:txBody>
      </p:sp>
      <p:sp>
        <p:nvSpPr>
          <p:cNvPr id="3" name="Text Placeholder 2"/>
          <p:cNvSpPr>
            <a:spLocks noGrp="1"/>
          </p:cNvSpPr>
          <p:nvPr>
            <p:ph type="body" sz="half" idx="2"/>
          </p:nvPr>
        </p:nvSpPr>
        <p:spPr>
          <a:xfrm>
            <a:off x="779872" y="228600"/>
            <a:ext cx="3844516" cy="6614887"/>
          </a:xfrm>
        </p:spPr>
        <p:txBody>
          <a:bodyPr>
            <a:noAutofit/>
          </a:bodyPr>
          <a:lstStyle/>
          <a:p>
            <a:r>
              <a:rPr lang="en-US" sz="1600" dirty="0" smtClean="0"/>
              <a:t>M&amp;E Learning Center</a:t>
            </a:r>
          </a:p>
          <a:p>
            <a:r>
              <a:rPr lang="en-US" sz="1600" u="sng" dirty="0" smtClean="0">
                <a:hlinkClick r:id="rId3"/>
              </a:rPr>
              <a:t>https</a:t>
            </a:r>
            <a:r>
              <a:rPr lang="en-US" sz="1600" u="sng" dirty="0">
                <a:hlinkClick r:id="rId3"/>
              </a:rPr>
              <a:t>://</a:t>
            </a:r>
            <a:r>
              <a:rPr lang="en-US" sz="1600" u="sng" dirty="0" smtClean="0">
                <a:solidFill>
                  <a:schemeClr val="accent6"/>
                </a:solidFill>
                <a:hlinkClick r:id="rId3"/>
              </a:rPr>
              <a:t>training.measureevaluation.org</a:t>
            </a:r>
            <a:endParaRPr lang="en-US" sz="1600" u="sng" dirty="0" smtClean="0"/>
          </a:p>
          <a:p>
            <a:endParaRPr lang="en-US" sz="1600" dirty="0" smtClean="0"/>
          </a:p>
          <a:p>
            <a:r>
              <a:rPr lang="en-US" sz="1600" dirty="0" smtClean="0"/>
              <a:t>My M&amp;E</a:t>
            </a:r>
          </a:p>
          <a:p>
            <a:r>
              <a:rPr lang="pl-PL" sz="1600" dirty="0">
                <a:hlinkClick r:id="rId4"/>
              </a:rPr>
              <a:t>http://</a:t>
            </a:r>
            <a:r>
              <a:rPr lang="pl-PL" sz="1600" dirty="0" smtClean="0">
                <a:hlinkClick r:id="rId4"/>
              </a:rPr>
              <a:t>www.mymande.org/elearning</a:t>
            </a:r>
            <a:endParaRPr lang="pl-PL" sz="1600" dirty="0" smtClean="0"/>
          </a:p>
          <a:p>
            <a:endParaRPr lang="pl-PL" sz="1600" dirty="0" smtClean="0"/>
          </a:p>
          <a:p>
            <a:r>
              <a:rPr lang="pl-PL" sz="1600" dirty="0" smtClean="0"/>
              <a:t>Global </a:t>
            </a:r>
            <a:r>
              <a:rPr lang="pl-PL" sz="1600" dirty="0" err="1" smtClean="0"/>
              <a:t>Health</a:t>
            </a:r>
            <a:r>
              <a:rPr lang="pl-PL" sz="1600" dirty="0" smtClean="0"/>
              <a:t> E-Learning</a:t>
            </a:r>
            <a:endParaRPr lang="pl-PL" sz="1600" dirty="0"/>
          </a:p>
          <a:p>
            <a:r>
              <a:rPr lang="pt-BR" sz="1600" dirty="0">
                <a:hlinkClick r:id="rId5"/>
              </a:rPr>
              <a:t>http://</a:t>
            </a:r>
            <a:r>
              <a:rPr lang="pt-BR" sz="1600" dirty="0" smtClean="0">
                <a:hlinkClick r:id="rId5"/>
              </a:rPr>
              <a:t>www.globalhealthlearning.org</a:t>
            </a:r>
            <a:endParaRPr lang="pt-BR" sz="1600" dirty="0" smtClean="0"/>
          </a:p>
          <a:p>
            <a:endParaRPr lang="pt-BR" sz="1600" dirty="0" smtClean="0"/>
          </a:p>
          <a:p>
            <a:r>
              <a:rPr lang="pt-BR" sz="1600" dirty="0" err="1" smtClean="0"/>
              <a:t>Children</a:t>
            </a:r>
            <a:r>
              <a:rPr lang="pt-BR" sz="1600" dirty="0" smtClean="0"/>
              <a:t> &amp; </a:t>
            </a:r>
            <a:r>
              <a:rPr lang="pt-BR" sz="1600" dirty="0" err="1" smtClean="0"/>
              <a:t>Evaluation</a:t>
            </a:r>
            <a:endParaRPr lang="pt-BR" sz="1600" dirty="0"/>
          </a:p>
          <a:p>
            <a:r>
              <a:rPr lang="en-US" sz="1600" dirty="0">
                <a:hlinkClick r:id="rId6"/>
              </a:rPr>
              <a:t>http://betterevaluation.org/themes/</a:t>
            </a:r>
            <a:r>
              <a:rPr lang="en-US" sz="1600" dirty="0" smtClean="0">
                <a:hlinkClick r:id="rId6"/>
              </a:rPr>
              <a:t>evaluation_and_children</a:t>
            </a:r>
            <a:endParaRPr lang="en-US" sz="1600" dirty="0" smtClean="0"/>
          </a:p>
          <a:p>
            <a:endParaRPr lang="en-US" sz="1600" dirty="0" smtClean="0"/>
          </a:p>
          <a:p>
            <a:r>
              <a:rPr lang="en-US" sz="1600" dirty="0" smtClean="0"/>
              <a:t>M&amp;E Studies</a:t>
            </a:r>
          </a:p>
          <a:p>
            <a:r>
              <a:rPr lang="de-DE" sz="1600" dirty="0">
                <a:hlinkClick r:id="rId7"/>
              </a:rPr>
              <a:t>http://</a:t>
            </a:r>
            <a:r>
              <a:rPr lang="de-DE" sz="1600" dirty="0" smtClean="0">
                <a:hlinkClick r:id="rId7"/>
              </a:rPr>
              <a:t>mnestudies.com</a:t>
            </a:r>
            <a:endParaRPr lang="de-DE" sz="1600" dirty="0" smtClean="0"/>
          </a:p>
          <a:p>
            <a:endParaRPr lang="de-DE" sz="1600" dirty="0" smtClean="0"/>
          </a:p>
          <a:p>
            <a:r>
              <a:rPr lang="de-DE" sz="1600" dirty="0" smtClean="0"/>
              <a:t>Pan </a:t>
            </a:r>
            <a:r>
              <a:rPr lang="de-DE" sz="1600" dirty="0" err="1" smtClean="0"/>
              <a:t>Asia-Africa</a:t>
            </a:r>
            <a:r>
              <a:rPr lang="de-DE" sz="1600" dirty="0" smtClean="0"/>
              <a:t> RBM&amp;E Forum</a:t>
            </a:r>
          </a:p>
          <a:p>
            <a:r>
              <a:rPr lang="is-IS" sz="1600" dirty="0">
                <a:hlinkClick r:id="rId8"/>
              </a:rPr>
              <a:t>http://</a:t>
            </a:r>
            <a:r>
              <a:rPr lang="is-IS" sz="1600" dirty="0" smtClean="0">
                <a:hlinkClick r:id="rId8"/>
              </a:rPr>
              <a:t>learnmandeforum.com</a:t>
            </a:r>
            <a:endParaRPr lang="de-DE" sz="1600" dirty="0" smtClean="0"/>
          </a:p>
          <a:p>
            <a:endParaRPr lang="de-DE" sz="1600" dirty="0" smtClean="0"/>
          </a:p>
          <a:p>
            <a:endParaRPr lang="de-DE" sz="1600" dirty="0"/>
          </a:p>
          <a:p>
            <a:endParaRPr lang="en-US" sz="1600" dirty="0" smtClean="0"/>
          </a:p>
          <a:p>
            <a:endParaRPr lang="en-US" sz="1600" dirty="0"/>
          </a:p>
        </p:txBody>
      </p:sp>
      <p:pic>
        <p:nvPicPr>
          <p:cNvPr id="12" name="Picture Placeholder 11" descr="Senegal kids.JPG"/>
          <p:cNvPicPr>
            <a:picLocks noGrp="1" noChangeAspect="1"/>
          </p:cNvPicPr>
          <p:nvPr>
            <p:ph type="pic" sz="quarter" idx="13"/>
          </p:nvPr>
        </p:nvPicPr>
        <p:blipFill>
          <a:blip r:embed="rId9">
            <a:lum bright="20000" contrast="10000"/>
          </a:blip>
          <a:srcRect l="12150" r="12150"/>
          <a:stretch>
            <a:fillRect/>
          </a:stretch>
        </p:blipFill>
        <p:spPr/>
      </p:pic>
      <p:pic>
        <p:nvPicPr>
          <p:cNvPr id="9" name="Picture Placeholder 8" descr="IMG_2762.JPG"/>
          <p:cNvPicPr>
            <a:picLocks noGrp="1" noChangeAspect="1"/>
          </p:cNvPicPr>
          <p:nvPr>
            <p:ph type="pic" sz="quarter" idx="14"/>
          </p:nvPr>
        </p:nvPicPr>
        <p:blipFill>
          <a:blip r:embed="rId10"/>
          <a:srcRect l="16381" r="16381"/>
          <a:stretch>
            <a:fillRect/>
          </a:stretch>
        </p:blipFill>
        <p:spPr/>
      </p:pic>
      <p:pic>
        <p:nvPicPr>
          <p:cNvPr id="11" name="Picture Placeholder 10" descr="Esik Kazakhstan Site Visit Foundation on Education Development August 15 2013 16.JPG"/>
          <p:cNvPicPr>
            <a:picLocks noGrp="1" noChangeAspect="1"/>
          </p:cNvPicPr>
          <p:nvPr>
            <p:ph type="pic" sz="quarter" idx="15"/>
          </p:nvPr>
        </p:nvPicPr>
        <p:blipFill>
          <a:blip r:embed="rId11"/>
          <a:srcRect l="33624" r="33624"/>
          <a:stretch>
            <a:fillRect/>
          </a:stretch>
        </p:blipFill>
        <p:spPr/>
      </p:pic>
      <p:pic>
        <p:nvPicPr>
          <p:cNvPr id="7" name="Picture 2" descr="GFC logo mid-res"/>
          <p:cNvPicPr>
            <a:picLocks noChangeAspect="1" noChangeArrowheads="1"/>
          </p:cNvPicPr>
          <p:nvPr/>
        </p:nvPicPr>
        <p:blipFill>
          <a:blip r:embed="rId12" cstate="print"/>
          <a:srcRect/>
          <a:stretch>
            <a:fillRect/>
          </a:stretch>
        </p:blipFill>
        <p:spPr bwMode="auto">
          <a:xfrm>
            <a:off x="4749012" y="5268956"/>
            <a:ext cx="1780997" cy="783824"/>
          </a:xfrm>
          <a:prstGeom prst="rect">
            <a:avLst/>
          </a:prstGeom>
          <a:noFill/>
          <a:ln w="9525">
            <a:noFill/>
            <a:miter lim="800000"/>
            <a:headEnd/>
            <a:tailEnd/>
          </a:ln>
        </p:spPr>
      </p:pic>
    </p:spTree>
    <p:extLst>
      <p:ext uri="{BB962C8B-B14F-4D97-AF65-F5344CB8AC3E}">
        <p14:creationId xmlns:p14="http://schemas.microsoft.com/office/powerpoint/2010/main" xmlns="" val="2534606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86" y="4624668"/>
            <a:ext cx="4484914" cy="2233332"/>
          </a:xfrm>
        </p:spPr>
        <p:txBody>
          <a:bodyPr>
            <a:normAutofit/>
          </a:bodyPr>
          <a:lstStyle/>
          <a:p>
            <a:r>
              <a:rPr lang="en-US" dirty="0" smtClean="0"/>
              <a:t>Please write down three changes you can make that will improve M&amp;E for your organization.</a:t>
            </a:r>
            <a:endParaRPr lang="en-US" dirty="0"/>
          </a:p>
        </p:txBody>
      </p:sp>
      <p:pic>
        <p:nvPicPr>
          <p:cNvPr id="9" name="Picture Placeholder 8" descr="IMG_2791.JPG"/>
          <p:cNvPicPr>
            <a:picLocks noGrp="1" noChangeAspect="1"/>
          </p:cNvPicPr>
          <p:nvPr>
            <p:ph type="pic" sz="quarter" idx="12"/>
          </p:nvPr>
        </p:nvPicPr>
        <p:blipFill>
          <a:blip r:embed="rId3"/>
          <a:srcRect l="16355" r="16355"/>
          <a:stretch>
            <a:fillRect/>
          </a:stretch>
        </p:blipFill>
        <p:spPr/>
      </p:pic>
      <p:pic>
        <p:nvPicPr>
          <p:cNvPr id="10" name="Picture Placeholder 9" descr="IMG_4462.JPG"/>
          <p:cNvPicPr>
            <a:picLocks noGrp="1" noChangeAspect="1"/>
          </p:cNvPicPr>
          <p:nvPr>
            <p:ph type="pic" sz="quarter" idx="13"/>
          </p:nvPr>
        </p:nvPicPr>
        <p:blipFill>
          <a:blip r:embed="rId4"/>
          <a:srcRect l="12150" r="12150"/>
          <a:stretch>
            <a:fillRect/>
          </a:stretch>
        </p:blipFill>
        <p:spPr/>
      </p:pic>
      <p:sp>
        <p:nvSpPr>
          <p:cNvPr id="6" name="Text Placeholder 5"/>
          <p:cNvSpPr>
            <a:spLocks noGrp="1"/>
          </p:cNvSpPr>
          <p:nvPr>
            <p:ph type="body" sz="half" idx="2"/>
          </p:nvPr>
        </p:nvSpPr>
        <p:spPr>
          <a:xfrm>
            <a:off x="857250" y="228600"/>
            <a:ext cx="3497036" cy="3591799"/>
          </a:xfrm>
        </p:spPr>
        <p:txBody>
          <a:bodyPr/>
          <a:lstStyle/>
          <a:p>
            <a:r>
              <a:rPr lang="en-US" dirty="0" smtClean="0"/>
              <a:t>What Did You Learn?</a:t>
            </a:r>
          </a:p>
          <a:p>
            <a:r>
              <a:rPr lang="en-US" sz="3000" dirty="0" smtClean="0"/>
              <a:t>What changes can you make in your work today?</a:t>
            </a:r>
            <a:endParaRPr lang="en-US" sz="3000" dirty="0"/>
          </a:p>
        </p:txBody>
      </p:sp>
      <p:sp>
        <p:nvSpPr>
          <p:cNvPr id="7" name="Rounded Rectangular Callout 6"/>
          <p:cNvSpPr/>
          <p:nvPr/>
        </p:nvSpPr>
        <p:spPr>
          <a:xfrm>
            <a:off x="661885" y="3603009"/>
            <a:ext cx="1188045" cy="704685"/>
          </a:xfrm>
          <a:prstGeom prst="wedgeRoundRectCallout">
            <a:avLst>
              <a:gd name="adj1" fmla="val 41543"/>
              <a:gd name="adj2" fmla="val -98349"/>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Now You!</a:t>
            </a:r>
            <a:endParaRPr lang="en-US" dirty="0"/>
          </a:p>
        </p:txBody>
      </p:sp>
      <p:pic>
        <p:nvPicPr>
          <p:cNvPr id="8" name="Picture 2" descr="GFC logo mid-res"/>
          <p:cNvPicPr>
            <a:picLocks noChangeAspect="1" noChangeArrowheads="1"/>
          </p:cNvPicPr>
          <p:nvPr/>
        </p:nvPicPr>
        <p:blipFill>
          <a:blip r:embed="rId5" cstate="print"/>
          <a:srcRect/>
          <a:stretch>
            <a:fillRect/>
          </a:stretch>
        </p:blipFill>
        <p:spPr bwMode="auto">
          <a:xfrm>
            <a:off x="68933" y="5919240"/>
            <a:ext cx="1780997" cy="783824"/>
          </a:xfrm>
          <a:prstGeom prst="rect">
            <a:avLst/>
          </a:prstGeom>
          <a:noFill/>
          <a:ln w="9525">
            <a:noFill/>
            <a:miter lim="800000"/>
            <a:headEnd/>
            <a:tailEnd/>
          </a:ln>
        </p:spPr>
      </p:pic>
      <p:sp>
        <p:nvSpPr>
          <p:cNvPr id="11" name="TextBox 10"/>
          <p:cNvSpPr txBox="1"/>
          <p:nvPr/>
        </p:nvSpPr>
        <p:spPr>
          <a:xfrm>
            <a:off x="505911" y="4325191"/>
            <a:ext cx="1648872" cy="400110"/>
          </a:xfrm>
          <a:prstGeom prst="rect">
            <a:avLst/>
          </a:prstGeom>
          <a:noFill/>
        </p:spPr>
        <p:txBody>
          <a:bodyPr wrap="square" rtlCol="0">
            <a:spAutoFit/>
          </a:bodyPr>
          <a:lstStyle/>
          <a:p>
            <a:r>
              <a:rPr lang="en-US" sz="2000" dirty="0" smtClean="0">
                <a:solidFill>
                  <a:schemeClr val="accent1">
                    <a:lumMod val="75000"/>
                  </a:schemeClr>
                </a:solidFill>
              </a:rPr>
              <a:t>[5 minutes]</a:t>
            </a:r>
            <a:endParaRPr lang="en-US" sz="2000" dirty="0">
              <a:solidFill>
                <a:schemeClr val="accent1">
                  <a:lumMod val="75000"/>
                </a:schemeClr>
              </a:solidFill>
            </a:endParaRPr>
          </a:p>
        </p:txBody>
      </p:sp>
    </p:spTree>
    <p:extLst>
      <p:ext uri="{BB962C8B-B14F-4D97-AF65-F5344CB8AC3E}">
        <p14:creationId xmlns:p14="http://schemas.microsoft.com/office/powerpoint/2010/main" xmlns="" val="1772186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49040"/>
            <a:ext cx="5638800" cy="962110"/>
          </a:xfrm>
        </p:spPr>
        <p:txBody>
          <a:bodyPr anchor="t">
            <a:normAutofit/>
          </a:bodyPr>
          <a:lstStyle/>
          <a:p>
            <a:r>
              <a:rPr lang="en-US" sz="5000" dirty="0" smtClean="0"/>
              <a:t>Learning Goals</a:t>
            </a:r>
            <a:endParaRPr lang="en-US" sz="5000" dirty="0"/>
          </a:p>
        </p:txBody>
      </p:sp>
      <p:sp>
        <p:nvSpPr>
          <p:cNvPr id="3" name="Text Placeholder 2"/>
          <p:cNvSpPr>
            <a:spLocks noGrp="1"/>
          </p:cNvSpPr>
          <p:nvPr>
            <p:ph type="body" idx="1"/>
          </p:nvPr>
        </p:nvSpPr>
        <p:spPr>
          <a:xfrm>
            <a:off x="2035757" y="2511150"/>
            <a:ext cx="6473354" cy="3935776"/>
          </a:xfrm>
        </p:spPr>
        <p:txBody>
          <a:bodyPr>
            <a:noAutofit/>
          </a:bodyPr>
          <a:lstStyle/>
          <a:p>
            <a:pPr marL="285750" indent="-285750">
              <a:lnSpc>
                <a:spcPct val="120000"/>
              </a:lnSpc>
              <a:spcBef>
                <a:spcPts val="0"/>
              </a:spcBef>
              <a:spcAft>
                <a:spcPts val="600"/>
              </a:spcAft>
              <a:buFont typeface="Arial"/>
              <a:buChar char="•"/>
            </a:pPr>
            <a:r>
              <a:rPr lang="en-US" sz="1800" dirty="0" smtClean="0">
                <a:latin typeface="Times New Roman"/>
                <a:cs typeface="Times New Roman"/>
              </a:rPr>
              <a:t>• </a:t>
            </a:r>
            <a:r>
              <a:rPr lang="en-US" sz="1800" dirty="0" smtClean="0"/>
              <a:t>Learn about the benefits and value of monitoring and evaluating programs</a:t>
            </a:r>
          </a:p>
          <a:p>
            <a:pPr marL="285750" indent="-285750">
              <a:lnSpc>
                <a:spcPct val="120000"/>
              </a:lnSpc>
              <a:spcBef>
                <a:spcPts val="0"/>
              </a:spcBef>
              <a:spcAft>
                <a:spcPts val="600"/>
              </a:spcAft>
              <a:buFont typeface="Arial"/>
              <a:buChar char="•"/>
            </a:pPr>
            <a:r>
              <a:rPr lang="en-US" sz="1800" dirty="0" smtClean="0">
                <a:latin typeface="Times New Roman"/>
                <a:cs typeface="Times New Roman"/>
              </a:rPr>
              <a:t>• </a:t>
            </a:r>
            <a:r>
              <a:rPr lang="en-US" sz="1800" dirty="0" smtClean="0"/>
              <a:t>Understand monitoring and evaluation fundamentals, including:</a:t>
            </a:r>
          </a:p>
          <a:p>
            <a:pPr marL="742950" lvl="1" indent="-285750">
              <a:lnSpc>
                <a:spcPct val="120000"/>
              </a:lnSpc>
              <a:spcBef>
                <a:spcPts val="0"/>
              </a:spcBef>
              <a:spcAft>
                <a:spcPts val="600"/>
              </a:spcAft>
              <a:buFont typeface="Arial"/>
              <a:buChar char="•"/>
            </a:pPr>
            <a:r>
              <a:rPr lang="en-US" dirty="0" smtClean="0">
                <a:solidFill>
                  <a:schemeClr val="bg1"/>
                </a:solidFill>
              </a:rPr>
              <a:t>Logical frameworks</a:t>
            </a:r>
          </a:p>
          <a:p>
            <a:pPr marL="742950" lvl="1" indent="-285750">
              <a:lnSpc>
                <a:spcPct val="120000"/>
              </a:lnSpc>
              <a:spcBef>
                <a:spcPts val="0"/>
              </a:spcBef>
              <a:spcAft>
                <a:spcPts val="600"/>
              </a:spcAft>
              <a:buFont typeface="Arial"/>
              <a:buChar char="•"/>
            </a:pPr>
            <a:r>
              <a:rPr lang="en-US" dirty="0" smtClean="0">
                <a:solidFill>
                  <a:schemeClr val="bg1"/>
                </a:solidFill>
              </a:rPr>
              <a:t>Key terms and definitions</a:t>
            </a:r>
          </a:p>
          <a:p>
            <a:pPr marL="285750" indent="-285750">
              <a:lnSpc>
                <a:spcPct val="120000"/>
              </a:lnSpc>
              <a:spcBef>
                <a:spcPts val="0"/>
              </a:spcBef>
              <a:spcAft>
                <a:spcPts val="600"/>
              </a:spcAft>
              <a:buFont typeface="Arial"/>
              <a:buChar char="•"/>
            </a:pPr>
            <a:r>
              <a:rPr lang="en-US" sz="1800" dirty="0" smtClean="0">
                <a:latin typeface="Times New Roman"/>
                <a:cs typeface="Times New Roman"/>
              </a:rPr>
              <a:t>• </a:t>
            </a:r>
            <a:r>
              <a:rPr lang="en-US" sz="1800" dirty="0" smtClean="0"/>
              <a:t>Understand how to use monitoring and evaluation</a:t>
            </a:r>
          </a:p>
          <a:p>
            <a:pPr marL="285750" indent="-285750">
              <a:lnSpc>
                <a:spcPct val="120000"/>
              </a:lnSpc>
              <a:spcBef>
                <a:spcPts val="0"/>
              </a:spcBef>
              <a:spcAft>
                <a:spcPts val="600"/>
              </a:spcAft>
              <a:buFont typeface="Arial"/>
              <a:buChar char="•"/>
            </a:pPr>
            <a:r>
              <a:rPr lang="en-US" sz="1800" dirty="0" smtClean="0">
                <a:latin typeface="Times New Roman"/>
                <a:cs typeface="Times New Roman"/>
              </a:rPr>
              <a:t>• </a:t>
            </a:r>
            <a:r>
              <a:rPr lang="en-US" sz="1800" dirty="0" smtClean="0"/>
              <a:t>Become comfortable with The Global Fund for Children’s monitoring and evaluation processes for your proposals and reports</a:t>
            </a:r>
          </a:p>
          <a:p>
            <a:endParaRPr lang="en-US" sz="1700" dirty="0" smtClean="0"/>
          </a:p>
          <a:p>
            <a:endParaRPr lang="en-US" sz="1700" dirty="0" smtClean="0"/>
          </a:p>
          <a:p>
            <a:endParaRPr lang="en-US" sz="1700" dirty="0"/>
          </a:p>
        </p:txBody>
      </p:sp>
      <p:pic>
        <p:nvPicPr>
          <p:cNvPr id="4" name="Picture 2" descr="GFC logo mid-res"/>
          <p:cNvPicPr>
            <a:picLocks noChangeAspect="1" noChangeArrowheads="1"/>
          </p:cNvPicPr>
          <p:nvPr/>
        </p:nvPicPr>
        <p:blipFill>
          <a:blip r:embed="rId3" cstate="print"/>
          <a:srcRect/>
          <a:stretch>
            <a:fillRect/>
          </a:stretch>
        </p:blipFill>
        <p:spPr bwMode="auto">
          <a:xfrm>
            <a:off x="6978357" y="335864"/>
            <a:ext cx="1780997" cy="783824"/>
          </a:xfrm>
          <a:prstGeom prst="rect">
            <a:avLst/>
          </a:prstGeom>
          <a:noFill/>
          <a:ln w="9525">
            <a:noFill/>
            <a:miter lim="800000"/>
            <a:headEnd/>
            <a:tailEnd/>
          </a:ln>
        </p:spPr>
      </p:pic>
      <p:sp>
        <p:nvSpPr>
          <p:cNvPr id="5" name="Rectangle 4"/>
          <p:cNvSpPr/>
          <p:nvPr/>
        </p:nvSpPr>
        <p:spPr>
          <a:xfrm>
            <a:off x="1734949" y="3208942"/>
            <a:ext cx="601616" cy="623961"/>
          </a:xfrm>
          <a:prstGeom prst="rect">
            <a:avLst/>
          </a:prstGeom>
          <a:solidFill>
            <a:srgbClr val="257C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24551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r>
              <a:rPr lang="en-US" dirty="0" smtClean="0"/>
              <a:t>Contact:  Sarah Ellison</a:t>
            </a:r>
          </a:p>
          <a:p>
            <a:r>
              <a:rPr lang="en-US" dirty="0" smtClean="0"/>
              <a:t>sellison@globalfundforchildren.org</a:t>
            </a:r>
            <a:endParaRPr lang="en-US" dirty="0"/>
          </a:p>
        </p:txBody>
      </p:sp>
      <p:sp>
        <p:nvSpPr>
          <p:cNvPr id="4" name="Rectangle 3">
            <a:hlinkClick r:id="rId3"/>
          </p:cNvPr>
          <p:cNvSpPr/>
          <p:nvPr/>
        </p:nvSpPr>
        <p:spPr>
          <a:xfrm>
            <a:off x="997857" y="1179286"/>
            <a:ext cx="2721429" cy="2485571"/>
          </a:xfrm>
          <a:prstGeom prst="rect">
            <a:avLst/>
          </a:prstGeom>
          <a:solidFill>
            <a:schemeClr val="accent6"/>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dirty="0"/>
              <a:t>Please take the follow-up survey!</a:t>
            </a:r>
          </a:p>
        </p:txBody>
      </p:sp>
      <p:pic>
        <p:nvPicPr>
          <p:cNvPr id="5" name="Picture 2" descr="GFC logo mid-res"/>
          <p:cNvPicPr>
            <a:picLocks noChangeAspect="1" noChangeArrowheads="1"/>
          </p:cNvPicPr>
          <p:nvPr/>
        </p:nvPicPr>
        <p:blipFill>
          <a:blip r:embed="rId4" cstate="print"/>
          <a:srcRect/>
          <a:stretch>
            <a:fillRect/>
          </a:stretch>
        </p:blipFill>
        <p:spPr bwMode="auto">
          <a:xfrm>
            <a:off x="245105" y="4624667"/>
            <a:ext cx="4250075" cy="1870475"/>
          </a:xfrm>
          <a:prstGeom prst="rect">
            <a:avLst/>
          </a:prstGeom>
          <a:noFill/>
          <a:ln w="9525">
            <a:noFill/>
            <a:miter lim="800000"/>
            <a:headEnd/>
            <a:tailEnd/>
          </a:ln>
        </p:spPr>
      </p:pic>
    </p:spTree>
    <p:extLst>
      <p:ext uri="{BB962C8B-B14F-4D97-AF65-F5344CB8AC3E}">
        <p14:creationId xmlns:p14="http://schemas.microsoft.com/office/powerpoint/2010/main" xmlns="" val="561576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7541" y="642147"/>
            <a:ext cx="7556313" cy="1116106"/>
          </a:xfrm>
        </p:spPr>
        <p:txBody>
          <a:bodyPr/>
          <a:lstStyle/>
          <a:p>
            <a:r>
              <a:rPr lang="en-US" dirty="0" smtClean="0"/>
              <a:t>What Is Monitoring &amp; Evaluation?</a:t>
            </a:r>
            <a:endParaRPr lang="en-US" dirty="0"/>
          </a:p>
        </p:txBody>
      </p:sp>
      <p:sp>
        <p:nvSpPr>
          <p:cNvPr id="5" name="Text Placeholder 4"/>
          <p:cNvSpPr>
            <a:spLocks noGrp="1"/>
          </p:cNvSpPr>
          <p:nvPr>
            <p:ph type="body" idx="1"/>
          </p:nvPr>
        </p:nvSpPr>
        <p:spPr>
          <a:xfrm>
            <a:off x="497541" y="1758253"/>
            <a:ext cx="3657600" cy="635323"/>
          </a:xfrm>
        </p:spPr>
        <p:txBody>
          <a:bodyPr/>
          <a:lstStyle/>
          <a:p>
            <a:r>
              <a:rPr lang="en-US" sz="2500" dirty="0" smtClean="0"/>
              <a:t>Monitoring</a:t>
            </a:r>
            <a:endParaRPr lang="en-US" sz="2500" dirty="0"/>
          </a:p>
        </p:txBody>
      </p:sp>
      <p:sp>
        <p:nvSpPr>
          <p:cNvPr id="6" name="Text Placeholder 5"/>
          <p:cNvSpPr>
            <a:spLocks noGrp="1"/>
          </p:cNvSpPr>
          <p:nvPr>
            <p:ph type="body" sz="quarter" idx="3"/>
          </p:nvPr>
        </p:nvSpPr>
        <p:spPr>
          <a:xfrm>
            <a:off x="4399878" y="1758253"/>
            <a:ext cx="3657600" cy="635323"/>
          </a:xfrm>
        </p:spPr>
        <p:style>
          <a:lnRef idx="3">
            <a:schemeClr val="lt1"/>
          </a:lnRef>
          <a:fillRef idx="1">
            <a:schemeClr val="accent3"/>
          </a:fillRef>
          <a:effectRef idx="1">
            <a:schemeClr val="accent3"/>
          </a:effectRef>
          <a:fontRef idx="minor">
            <a:schemeClr val="lt1"/>
          </a:fontRef>
        </p:style>
        <p:txBody>
          <a:bodyPr/>
          <a:lstStyle/>
          <a:p>
            <a:r>
              <a:rPr lang="en-US" sz="2500" dirty="0" smtClean="0"/>
              <a:t>Evaluation</a:t>
            </a:r>
            <a:endParaRPr lang="en-US" sz="2500" dirty="0"/>
          </a:p>
        </p:txBody>
      </p:sp>
      <p:pic>
        <p:nvPicPr>
          <p:cNvPr id="7" name="Picture 2" descr="GFC logo mid-res"/>
          <p:cNvPicPr>
            <a:picLocks noChangeAspect="1" noChangeArrowheads="1"/>
          </p:cNvPicPr>
          <p:nvPr/>
        </p:nvPicPr>
        <p:blipFill>
          <a:blip r:embed="rId3" cstate="print"/>
          <a:srcRect/>
          <a:stretch>
            <a:fillRect/>
          </a:stretch>
        </p:blipFill>
        <p:spPr bwMode="auto">
          <a:xfrm>
            <a:off x="7363003" y="0"/>
            <a:ext cx="1780997" cy="783824"/>
          </a:xfrm>
          <a:prstGeom prst="rect">
            <a:avLst/>
          </a:prstGeom>
          <a:noFill/>
          <a:ln w="9525">
            <a:noFill/>
            <a:miter lim="800000"/>
            <a:headEnd/>
            <a:tailEnd/>
          </a:ln>
        </p:spPr>
      </p:pic>
      <p:sp>
        <p:nvSpPr>
          <p:cNvPr id="8" name="TextBox 7"/>
          <p:cNvSpPr txBox="1"/>
          <p:nvPr/>
        </p:nvSpPr>
        <p:spPr>
          <a:xfrm flipH="1">
            <a:off x="497541" y="2447365"/>
            <a:ext cx="3657600" cy="3170099"/>
          </a:xfrm>
          <a:prstGeom prst="rect">
            <a:avLst/>
          </a:prstGeom>
          <a:noFill/>
        </p:spPr>
        <p:txBody>
          <a:bodyPr wrap="square" rtlCol="0">
            <a:spAutoFit/>
          </a:bodyPr>
          <a:lstStyle/>
          <a:p>
            <a:pPr marL="285750" indent="-285750">
              <a:buFont typeface="Arial"/>
              <a:buChar char="•"/>
            </a:pPr>
            <a:r>
              <a:rPr lang="en-US" sz="2000" dirty="0"/>
              <a:t>An ongoing, continuous process of counting, tracking, and </a:t>
            </a:r>
            <a:r>
              <a:rPr lang="en-US" sz="2000" dirty="0" smtClean="0"/>
              <a:t>collecting </a:t>
            </a:r>
            <a:r>
              <a:rPr lang="en-US" sz="2000" dirty="0"/>
              <a:t>data</a:t>
            </a:r>
            <a:r>
              <a:rPr lang="en-US" sz="2000" dirty="0" smtClean="0"/>
              <a:t>.</a:t>
            </a:r>
          </a:p>
          <a:p>
            <a:pPr marL="285750" indent="-285750">
              <a:buFont typeface="Arial"/>
              <a:buChar char="•"/>
            </a:pPr>
            <a:endParaRPr lang="en-US" dirty="0"/>
          </a:p>
          <a:p>
            <a:r>
              <a:rPr lang="en-US" sz="1700" i="1" dirty="0" smtClean="0"/>
              <a:t>What are the things you can measure about your program? </a:t>
            </a:r>
            <a:endParaRPr lang="en-US" sz="1700" i="1" dirty="0"/>
          </a:p>
          <a:p>
            <a:endParaRPr lang="en-US" sz="1700" i="1" dirty="0" smtClean="0"/>
          </a:p>
          <a:p>
            <a:r>
              <a:rPr lang="en-US" sz="1700" i="1" dirty="0" smtClean="0"/>
              <a:t>For example, how many children completed a training on healthy lifestyles this month?</a:t>
            </a:r>
            <a:endParaRPr lang="en-US" sz="1700" i="1" dirty="0"/>
          </a:p>
        </p:txBody>
      </p:sp>
      <p:sp>
        <p:nvSpPr>
          <p:cNvPr id="9" name="TextBox 8"/>
          <p:cNvSpPr txBox="1"/>
          <p:nvPr/>
        </p:nvSpPr>
        <p:spPr>
          <a:xfrm>
            <a:off x="4399878" y="2539388"/>
            <a:ext cx="3654909" cy="4093428"/>
          </a:xfrm>
          <a:prstGeom prst="rect">
            <a:avLst/>
          </a:prstGeom>
          <a:noFill/>
        </p:spPr>
        <p:txBody>
          <a:bodyPr wrap="square" rtlCol="0">
            <a:spAutoFit/>
          </a:bodyPr>
          <a:lstStyle/>
          <a:p>
            <a:pPr marL="285750" indent="-285750">
              <a:buFont typeface="Arial"/>
              <a:buChar char="•"/>
            </a:pPr>
            <a:r>
              <a:rPr lang="en-US" sz="2000" dirty="0" smtClean="0"/>
              <a:t>A measure of the change that has taken place because of your program. Evaluation measures </a:t>
            </a:r>
            <a:r>
              <a:rPr lang="en-US" sz="2000" dirty="0"/>
              <a:t>how well </a:t>
            </a:r>
            <a:r>
              <a:rPr lang="en-US" sz="2000" dirty="0" smtClean="0"/>
              <a:t>you have met the program’s goals.</a:t>
            </a:r>
          </a:p>
          <a:p>
            <a:endParaRPr lang="en-US" sz="1000" dirty="0"/>
          </a:p>
          <a:p>
            <a:r>
              <a:rPr lang="en-US" sz="1700" i="1" dirty="0" smtClean="0"/>
              <a:t>Did your program help the people you thought it would help, or change what you were hoping to change? </a:t>
            </a:r>
          </a:p>
          <a:p>
            <a:endParaRPr lang="en-US" sz="1000" i="1" dirty="0"/>
          </a:p>
          <a:p>
            <a:r>
              <a:rPr lang="en-US" sz="1700" i="1" dirty="0" smtClean="0"/>
              <a:t>For example, are the children who completed a training on healthy lifestyles healthier</a:t>
            </a:r>
            <a:r>
              <a:rPr lang="en-US" i="1" dirty="0" smtClean="0"/>
              <a:t>?</a:t>
            </a:r>
            <a:endParaRPr lang="en-US" i="1" dirty="0"/>
          </a:p>
        </p:txBody>
      </p:sp>
    </p:spTree>
    <p:extLst>
      <p:ext uri="{BB962C8B-B14F-4D97-AF65-F5344CB8AC3E}">
        <p14:creationId xmlns:p14="http://schemas.microsoft.com/office/powerpoint/2010/main" xmlns="" val="692398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7683" y="484094"/>
            <a:ext cx="8069056" cy="1116106"/>
          </a:xfrm>
        </p:spPr>
        <p:txBody>
          <a:bodyPr/>
          <a:lstStyle/>
          <a:p>
            <a:pPr algn="ctr"/>
            <a:r>
              <a:rPr lang="en-US" dirty="0" smtClean="0"/>
              <a:t>Monitoring </a:t>
            </a:r>
            <a:r>
              <a:rPr lang="en-US" dirty="0" smtClean="0">
                <a:latin typeface="Calibri"/>
              </a:rPr>
              <a:t>● </a:t>
            </a:r>
            <a:r>
              <a:rPr lang="en-US" dirty="0" smtClean="0"/>
              <a:t>Learning </a:t>
            </a:r>
            <a:r>
              <a:rPr lang="en-US" dirty="0" smtClean="0">
                <a:latin typeface="Calibri"/>
              </a:rPr>
              <a:t>● </a:t>
            </a:r>
            <a:r>
              <a:rPr lang="en-US" dirty="0" smtClean="0"/>
              <a:t>Evaluation </a:t>
            </a:r>
            <a:endParaRPr lang="en-US" dirty="0"/>
          </a:p>
        </p:txBody>
      </p:sp>
      <p:sp>
        <p:nvSpPr>
          <p:cNvPr id="3" name="Oval 2"/>
          <p:cNvSpPr/>
          <p:nvPr/>
        </p:nvSpPr>
        <p:spPr>
          <a:xfrm>
            <a:off x="873016" y="1203353"/>
            <a:ext cx="5525951" cy="5370521"/>
          </a:xfrm>
          <a:prstGeom prst="ellipse">
            <a:avLst/>
          </a:prstGeom>
          <a:solidFill>
            <a:schemeClr val="accent6">
              <a:alpha val="5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smtClean="0">
                <a:solidFill>
                  <a:schemeClr val="tx2">
                    <a:lumMod val="75000"/>
                    <a:lumOff val="25000"/>
                  </a:schemeClr>
                </a:solidFill>
              </a:rPr>
              <a:t>Monitoring</a:t>
            </a:r>
          </a:p>
          <a:p>
            <a:r>
              <a:rPr lang="en-US" sz="2000" dirty="0" smtClean="0">
                <a:solidFill>
                  <a:srgbClr val="000000"/>
                </a:solidFill>
              </a:rPr>
              <a:t>is done </a:t>
            </a:r>
          </a:p>
          <a:p>
            <a:r>
              <a:rPr lang="en-US" sz="2000" dirty="0" smtClean="0">
                <a:solidFill>
                  <a:srgbClr val="000000"/>
                </a:solidFill>
              </a:rPr>
              <a:t>consistently</a:t>
            </a:r>
          </a:p>
          <a:p>
            <a:r>
              <a:rPr lang="en-US" sz="2000" dirty="0" smtClean="0">
                <a:solidFill>
                  <a:srgbClr val="000000"/>
                </a:solidFill>
              </a:rPr>
              <a:t>throughout </a:t>
            </a:r>
          </a:p>
          <a:p>
            <a:r>
              <a:rPr lang="en-US" sz="2000" dirty="0" smtClean="0">
                <a:solidFill>
                  <a:srgbClr val="000000"/>
                </a:solidFill>
              </a:rPr>
              <a:t>the project to </a:t>
            </a:r>
          </a:p>
          <a:p>
            <a:r>
              <a:rPr lang="en-US" sz="2000" dirty="0" smtClean="0">
                <a:solidFill>
                  <a:srgbClr val="000000"/>
                </a:solidFill>
              </a:rPr>
              <a:t>check your </a:t>
            </a:r>
          </a:p>
          <a:p>
            <a:r>
              <a:rPr lang="en-US" sz="2000" dirty="0" smtClean="0">
                <a:solidFill>
                  <a:srgbClr val="000000"/>
                </a:solidFill>
              </a:rPr>
              <a:t>progress</a:t>
            </a:r>
            <a:endParaRPr lang="en-US" sz="2000" dirty="0">
              <a:solidFill>
                <a:srgbClr val="000000"/>
              </a:solidFill>
            </a:endParaRPr>
          </a:p>
        </p:txBody>
      </p:sp>
      <p:sp>
        <p:nvSpPr>
          <p:cNvPr id="4" name="Oval 3"/>
          <p:cNvSpPr/>
          <p:nvPr/>
        </p:nvSpPr>
        <p:spPr>
          <a:xfrm>
            <a:off x="3431481" y="1203355"/>
            <a:ext cx="5404733" cy="5370520"/>
          </a:xfrm>
          <a:prstGeom prst="ellipse">
            <a:avLst/>
          </a:prstGeom>
          <a:solidFill>
            <a:schemeClr val="accent4">
              <a:alpha val="46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r"/>
            <a:r>
              <a:rPr lang="en-US" sz="2000" dirty="0" smtClean="0">
                <a:solidFill>
                  <a:schemeClr val="tx2">
                    <a:lumMod val="75000"/>
                    <a:lumOff val="25000"/>
                  </a:schemeClr>
                </a:solidFill>
              </a:rPr>
              <a:t>Evaluation</a:t>
            </a:r>
          </a:p>
          <a:p>
            <a:pPr algn="r"/>
            <a:r>
              <a:rPr lang="en-US" sz="2000" dirty="0" smtClean="0">
                <a:solidFill>
                  <a:schemeClr val="tx1"/>
                </a:solidFill>
              </a:rPr>
              <a:t>is used to </a:t>
            </a:r>
          </a:p>
          <a:p>
            <a:pPr algn="r"/>
            <a:r>
              <a:rPr lang="en-US" sz="2000" dirty="0" smtClean="0">
                <a:solidFill>
                  <a:schemeClr val="tx1"/>
                </a:solidFill>
              </a:rPr>
              <a:t>help you </a:t>
            </a:r>
          </a:p>
          <a:p>
            <a:pPr algn="r"/>
            <a:r>
              <a:rPr lang="en-US" sz="2000" dirty="0" smtClean="0">
                <a:solidFill>
                  <a:schemeClr val="tx1"/>
                </a:solidFill>
              </a:rPr>
              <a:t>see if you </a:t>
            </a:r>
          </a:p>
          <a:p>
            <a:pPr algn="r"/>
            <a:r>
              <a:rPr lang="en-US" sz="2000" dirty="0" smtClean="0">
                <a:solidFill>
                  <a:schemeClr val="tx1"/>
                </a:solidFill>
              </a:rPr>
              <a:t>have made </a:t>
            </a:r>
          </a:p>
          <a:p>
            <a:pPr algn="r"/>
            <a:r>
              <a:rPr lang="en-US" sz="2000" dirty="0" smtClean="0">
                <a:solidFill>
                  <a:schemeClr val="tx1"/>
                </a:solidFill>
              </a:rPr>
              <a:t>progress </a:t>
            </a:r>
          </a:p>
          <a:p>
            <a:pPr algn="r"/>
            <a:r>
              <a:rPr lang="en-US" sz="2000" dirty="0" smtClean="0">
                <a:solidFill>
                  <a:schemeClr val="tx1"/>
                </a:solidFill>
              </a:rPr>
              <a:t>toward </a:t>
            </a:r>
          </a:p>
          <a:p>
            <a:pPr algn="r"/>
            <a:r>
              <a:rPr lang="en-US" sz="2000" dirty="0" smtClean="0">
                <a:solidFill>
                  <a:schemeClr val="tx1"/>
                </a:solidFill>
              </a:rPr>
              <a:t>your goals</a:t>
            </a:r>
            <a:endParaRPr lang="en-US" sz="2000" dirty="0">
              <a:solidFill>
                <a:schemeClr val="tx1"/>
              </a:solidFill>
            </a:endParaRPr>
          </a:p>
        </p:txBody>
      </p:sp>
      <p:pic>
        <p:nvPicPr>
          <p:cNvPr id="6" name="Picture 2" descr="GFC logo mid-r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6098298"/>
            <a:ext cx="1780997" cy="783824"/>
          </a:xfrm>
          <a:prstGeom prst="rect">
            <a:avLst/>
          </a:prstGeom>
          <a:noFill/>
          <a:ln w="9525">
            <a:noFill/>
            <a:miter lim="800000"/>
            <a:headEnd/>
            <a:tailEnd/>
          </a:ln>
        </p:spPr>
      </p:pic>
      <p:sp>
        <p:nvSpPr>
          <p:cNvPr id="10" name="Left-Right Arrow 9"/>
          <p:cNvSpPr/>
          <p:nvPr/>
        </p:nvSpPr>
        <p:spPr>
          <a:xfrm>
            <a:off x="447261" y="1411357"/>
            <a:ext cx="8537713" cy="834886"/>
          </a:xfrm>
          <a:prstGeom prst="lef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Learning</a:t>
            </a:r>
            <a:endParaRPr lang="en-US" dirty="0"/>
          </a:p>
        </p:txBody>
      </p:sp>
      <p:graphicFrame>
        <p:nvGraphicFramePr>
          <p:cNvPr id="9" name="Diagram 8"/>
          <p:cNvGraphicFramePr/>
          <p:nvPr>
            <p:extLst>
              <p:ext uri="{D42A27DB-BD31-4B8C-83A1-F6EECF244321}">
                <p14:modId xmlns:p14="http://schemas.microsoft.com/office/powerpoint/2010/main" xmlns="" val="2300762544"/>
              </p:ext>
            </p:extLst>
          </p:nvPr>
        </p:nvGraphicFramePr>
        <p:xfrm>
          <a:off x="3471237" y="1600200"/>
          <a:ext cx="2887974" cy="43632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874062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991688"/>
            <a:ext cx="4038600" cy="1715720"/>
          </a:xfrm>
        </p:spPr>
        <p:txBody>
          <a:bodyPr>
            <a:normAutofit fontScale="90000"/>
          </a:bodyPr>
          <a:lstStyle/>
          <a:p>
            <a:r>
              <a:rPr lang="en-US" dirty="0" smtClean="0"/>
              <a:t>Write down three ways your organization can benefit from monitoring and evaluation. </a:t>
            </a:r>
            <a:endParaRPr lang="en-US" dirty="0"/>
          </a:p>
        </p:txBody>
      </p:sp>
      <p:sp>
        <p:nvSpPr>
          <p:cNvPr id="6" name="Text Placeholder 5"/>
          <p:cNvSpPr>
            <a:spLocks noGrp="1"/>
          </p:cNvSpPr>
          <p:nvPr>
            <p:ph type="body" sz="half" idx="2"/>
          </p:nvPr>
        </p:nvSpPr>
        <p:spPr>
          <a:xfrm>
            <a:off x="553565" y="374056"/>
            <a:ext cx="3826112" cy="2295883"/>
          </a:xfrm>
        </p:spPr>
        <p:txBody>
          <a:bodyPr/>
          <a:lstStyle/>
          <a:p>
            <a:r>
              <a:rPr lang="en-US" dirty="0" smtClean="0"/>
              <a:t>Why Monitoring &amp; Evaluation?</a:t>
            </a:r>
            <a:endParaRPr lang="en-US" dirty="0"/>
          </a:p>
        </p:txBody>
      </p:sp>
      <p:sp>
        <p:nvSpPr>
          <p:cNvPr id="7" name="Rounded Rectangular Callout 6"/>
          <p:cNvSpPr/>
          <p:nvPr/>
        </p:nvSpPr>
        <p:spPr>
          <a:xfrm>
            <a:off x="7737769" y="4035448"/>
            <a:ext cx="1188045" cy="704685"/>
          </a:xfrm>
          <a:prstGeom prst="wedgeRoundRectCallout">
            <a:avLst>
              <a:gd name="adj1" fmla="val 7946"/>
              <a:gd name="adj2" fmla="val 89597"/>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Now You!</a:t>
            </a:r>
            <a:endParaRPr lang="en-US" dirty="0"/>
          </a:p>
        </p:txBody>
      </p:sp>
      <p:pic>
        <p:nvPicPr>
          <p:cNvPr id="8" name="Picture 2" descr="GFC logo mid-res"/>
          <p:cNvPicPr>
            <a:picLocks noChangeAspect="1" noChangeArrowheads="1"/>
          </p:cNvPicPr>
          <p:nvPr/>
        </p:nvPicPr>
        <p:blipFill>
          <a:blip r:embed="rId3" cstate="print"/>
          <a:srcRect/>
          <a:stretch>
            <a:fillRect/>
          </a:stretch>
        </p:blipFill>
        <p:spPr bwMode="auto">
          <a:xfrm>
            <a:off x="0" y="6074176"/>
            <a:ext cx="1780997" cy="783824"/>
          </a:xfrm>
          <a:prstGeom prst="rect">
            <a:avLst/>
          </a:prstGeom>
          <a:noFill/>
          <a:ln w="9525">
            <a:noFill/>
            <a:miter lim="800000"/>
            <a:headEnd/>
            <a:tailEnd/>
          </a:ln>
        </p:spPr>
      </p:pic>
      <p:sp>
        <p:nvSpPr>
          <p:cNvPr id="9" name="TextBox 8"/>
          <p:cNvSpPr txBox="1"/>
          <p:nvPr/>
        </p:nvSpPr>
        <p:spPr>
          <a:xfrm>
            <a:off x="341077" y="4624667"/>
            <a:ext cx="4283311" cy="1708160"/>
          </a:xfrm>
          <a:prstGeom prst="rect">
            <a:avLst/>
          </a:prstGeom>
          <a:noFill/>
        </p:spPr>
        <p:txBody>
          <a:bodyPr wrap="square" rtlCol="0">
            <a:spAutoFit/>
          </a:bodyPr>
          <a:lstStyle/>
          <a:p>
            <a:r>
              <a:rPr lang="en-US" sz="1500" b="1" dirty="0"/>
              <a:t>M&amp;E helps you answer these questions:</a:t>
            </a:r>
            <a:endParaRPr lang="en-US" sz="1500" dirty="0"/>
          </a:p>
          <a:p>
            <a:r>
              <a:rPr lang="en-US" sz="1500" dirty="0" smtClean="0"/>
              <a:t>• Was </a:t>
            </a:r>
            <a:r>
              <a:rPr lang="en-US" sz="1500" dirty="0"/>
              <a:t>the program </a:t>
            </a:r>
            <a:r>
              <a:rPr lang="en-US" sz="1500" dirty="0" smtClean="0"/>
              <a:t>completed as </a:t>
            </a:r>
            <a:r>
              <a:rPr lang="en-US" sz="1500" dirty="0"/>
              <a:t>planned?</a:t>
            </a:r>
          </a:p>
          <a:p>
            <a:r>
              <a:rPr lang="en-US" sz="1500" dirty="0" smtClean="0"/>
              <a:t>• Did </a:t>
            </a:r>
            <a:r>
              <a:rPr lang="en-US" sz="1500" dirty="0"/>
              <a:t>the target population benefit from the </a:t>
            </a:r>
            <a:r>
              <a:rPr lang="en-US" sz="1500" dirty="0" smtClean="0"/>
              <a:t>program, </a:t>
            </a:r>
            <a:r>
              <a:rPr lang="en-US" sz="1500" dirty="0"/>
              <a:t>and at what cost?	</a:t>
            </a:r>
          </a:p>
          <a:p>
            <a:r>
              <a:rPr lang="en-US" sz="1500" dirty="0" smtClean="0"/>
              <a:t>• Which </a:t>
            </a:r>
            <a:r>
              <a:rPr lang="en-US" sz="1500" dirty="0"/>
              <a:t>program activities were most effective, and which were </a:t>
            </a:r>
            <a:r>
              <a:rPr lang="en-US" sz="1500" dirty="0" smtClean="0"/>
              <a:t>least effective</a:t>
            </a:r>
            <a:r>
              <a:rPr lang="en-US" sz="1500" dirty="0"/>
              <a:t>? </a:t>
            </a:r>
          </a:p>
          <a:p>
            <a:endParaRPr lang="en-US" sz="1500" dirty="0"/>
          </a:p>
        </p:txBody>
      </p:sp>
      <p:sp>
        <p:nvSpPr>
          <p:cNvPr id="10" name="TextBox 9"/>
          <p:cNvSpPr txBox="1"/>
          <p:nvPr/>
        </p:nvSpPr>
        <p:spPr>
          <a:xfrm>
            <a:off x="4624388" y="728809"/>
            <a:ext cx="2039289" cy="1246495"/>
          </a:xfrm>
          <a:prstGeom prst="rect">
            <a:avLst/>
          </a:prstGeom>
          <a:noFill/>
        </p:spPr>
        <p:txBody>
          <a:bodyPr wrap="square" rtlCol="0">
            <a:spAutoFit/>
          </a:bodyPr>
          <a:lstStyle/>
          <a:p>
            <a:pPr algn="ctr"/>
            <a:r>
              <a:rPr lang="en-US" sz="2500" dirty="0" smtClean="0"/>
              <a:t>Use resources well.</a:t>
            </a:r>
            <a:endParaRPr lang="en-US" sz="2500" dirty="0"/>
          </a:p>
        </p:txBody>
      </p:sp>
      <p:sp>
        <p:nvSpPr>
          <p:cNvPr id="11" name="TextBox 10"/>
          <p:cNvSpPr txBox="1"/>
          <p:nvPr/>
        </p:nvSpPr>
        <p:spPr>
          <a:xfrm>
            <a:off x="6820549" y="2398794"/>
            <a:ext cx="2039289" cy="1631216"/>
          </a:xfrm>
          <a:prstGeom prst="rect">
            <a:avLst/>
          </a:prstGeom>
          <a:noFill/>
        </p:spPr>
        <p:txBody>
          <a:bodyPr wrap="square" rtlCol="0">
            <a:spAutoFit/>
          </a:bodyPr>
          <a:lstStyle/>
          <a:p>
            <a:pPr algn="ctr"/>
            <a:r>
              <a:rPr lang="en-US" sz="2500" dirty="0" smtClean="0"/>
              <a:t>Make good decisions for project changes.</a:t>
            </a:r>
            <a:endParaRPr lang="en-US" sz="2500" dirty="0"/>
          </a:p>
        </p:txBody>
      </p:sp>
      <p:sp>
        <p:nvSpPr>
          <p:cNvPr id="12" name="TextBox 11"/>
          <p:cNvSpPr txBox="1"/>
          <p:nvPr/>
        </p:nvSpPr>
        <p:spPr>
          <a:xfrm>
            <a:off x="6998805" y="4664449"/>
            <a:ext cx="1648872" cy="400110"/>
          </a:xfrm>
          <a:prstGeom prst="rect">
            <a:avLst/>
          </a:prstGeom>
          <a:noFill/>
        </p:spPr>
        <p:txBody>
          <a:bodyPr wrap="square" rtlCol="0">
            <a:spAutoFit/>
          </a:bodyPr>
          <a:lstStyle/>
          <a:p>
            <a:r>
              <a:rPr lang="en-US" sz="2000" dirty="0" smtClean="0">
                <a:solidFill>
                  <a:schemeClr val="accent1">
                    <a:lumMod val="75000"/>
                  </a:schemeClr>
                </a:solidFill>
              </a:rPr>
              <a:t>[2 minutes]</a:t>
            </a:r>
            <a:endParaRPr lang="en-US" sz="2000" dirty="0">
              <a:solidFill>
                <a:schemeClr val="accent1">
                  <a:lumMod val="75000"/>
                </a:schemeClr>
              </a:solidFill>
            </a:endParaRPr>
          </a:p>
        </p:txBody>
      </p:sp>
    </p:spTree>
    <p:extLst>
      <p:ext uri="{BB962C8B-B14F-4D97-AF65-F5344CB8AC3E}">
        <p14:creationId xmlns:p14="http://schemas.microsoft.com/office/powerpoint/2010/main" xmlns="" val="3426450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93" y="1043209"/>
            <a:ext cx="1780997" cy="2347275"/>
          </a:xfrm>
        </p:spPr>
        <p:txBody>
          <a:bodyPr anchor="t">
            <a:normAutofit/>
          </a:bodyPr>
          <a:lstStyle/>
          <a:p>
            <a:pPr algn="ctr"/>
            <a:r>
              <a:rPr lang="en-US" sz="3400" dirty="0" smtClean="0"/>
              <a:t>Key Words </a:t>
            </a:r>
            <a:br>
              <a:rPr lang="en-US" sz="3400" dirty="0" smtClean="0"/>
            </a:br>
            <a:r>
              <a:rPr lang="en-US" sz="3400" dirty="0" smtClean="0"/>
              <a:t>to Know </a:t>
            </a:r>
            <a:endParaRPr lang="en-US" sz="3400" dirty="0"/>
          </a:p>
        </p:txBody>
      </p:sp>
      <p:sp>
        <p:nvSpPr>
          <p:cNvPr id="3" name="Content Placeholder 2"/>
          <p:cNvSpPr>
            <a:spLocks noGrp="1"/>
          </p:cNvSpPr>
          <p:nvPr>
            <p:ph idx="1"/>
          </p:nvPr>
        </p:nvSpPr>
        <p:spPr>
          <a:xfrm>
            <a:off x="3913914" y="138024"/>
            <a:ext cx="5043473" cy="6547273"/>
          </a:xfrm>
        </p:spPr>
        <p:txBody>
          <a:bodyPr>
            <a:noAutofit/>
          </a:bodyPr>
          <a:lstStyle/>
          <a:p>
            <a:pPr>
              <a:spcBef>
                <a:spcPts val="0"/>
              </a:spcBef>
            </a:pPr>
            <a:r>
              <a:rPr lang="en-US" sz="2000" b="1" dirty="0" smtClean="0"/>
              <a:t>Impact</a:t>
            </a:r>
            <a:r>
              <a:rPr lang="en-US" sz="2000" dirty="0" smtClean="0"/>
              <a:t> </a:t>
            </a:r>
            <a:r>
              <a:rPr lang="en-US" sz="2000" dirty="0"/>
              <a:t>Changes in the condition of the people who benefit from your work, particularly changes reflecting the goal of the </a:t>
            </a:r>
            <a:r>
              <a:rPr lang="en-US" sz="2000" dirty="0" smtClean="0"/>
              <a:t>project.</a:t>
            </a:r>
          </a:p>
          <a:p>
            <a:pPr>
              <a:spcBef>
                <a:spcPts val="0"/>
              </a:spcBef>
            </a:pPr>
            <a:r>
              <a:rPr lang="en-US" sz="2000" b="1" dirty="0" smtClean="0"/>
              <a:t>Outcome</a:t>
            </a:r>
            <a:r>
              <a:rPr lang="en-US" sz="2000" dirty="0" smtClean="0"/>
              <a:t> The intermediate effects, often behavioral, resulting directly from project outputs.  This is the change that takes place because of the activity.</a:t>
            </a:r>
          </a:p>
          <a:p>
            <a:r>
              <a:rPr lang="en-US" sz="2000" b="1" dirty="0" smtClean="0"/>
              <a:t>Output</a:t>
            </a:r>
            <a:r>
              <a:rPr lang="en-US" sz="2000" dirty="0" smtClean="0"/>
              <a:t> The easily measurable, immediate, and intended effect of your work. </a:t>
            </a:r>
          </a:p>
          <a:p>
            <a:r>
              <a:rPr lang="en-US" sz="2000" b="1" dirty="0" smtClean="0"/>
              <a:t>Activity</a:t>
            </a:r>
            <a:r>
              <a:rPr lang="en-US" sz="2000" dirty="0" smtClean="0"/>
              <a:t> Actions taken or work performed in a project to produce specific outputs by using inputs.</a:t>
            </a:r>
          </a:p>
          <a:p>
            <a:r>
              <a:rPr lang="en-US" sz="2000" b="1" dirty="0" smtClean="0"/>
              <a:t>Input</a:t>
            </a:r>
            <a:r>
              <a:rPr lang="en-US" sz="2000" dirty="0" smtClean="0"/>
              <a:t> </a:t>
            </a:r>
            <a:r>
              <a:rPr lang="en-US" sz="2000" dirty="0"/>
              <a:t>F</a:t>
            </a:r>
            <a:r>
              <a:rPr lang="en-US" sz="2000" dirty="0" smtClean="0"/>
              <a:t>unds</a:t>
            </a:r>
            <a:r>
              <a:rPr lang="en-US" sz="2000" dirty="0"/>
              <a:t>, technical assistance, </a:t>
            </a:r>
            <a:r>
              <a:rPr lang="en-US" sz="2000" dirty="0" smtClean="0"/>
              <a:t>and other </a:t>
            </a:r>
            <a:r>
              <a:rPr lang="en-US" sz="2000" dirty="0"/>
              <a:t>resources </a:t>
            </a:r>
            <a:r>
              <a:rPr lang="en-US" sz="2000" dirty="0" smtClean="0"/>
              <a:t>needed </a:t>
            </a:r>
            <a:r>
              <a:rPr lang="en-US" sz="2000" dirty="0"/>
              <a:t>to complete a </a:t>
            </a:r>
            <a:r>
              <a:rPr lang="en-US" sz="2000" dirty="0" smtClean="0"/>
              <a:t>project.</a:t>
            </a:r>
            <a:endParaRPr lang="en-US" sz="2000" dirty="0"/>
          </a:p>
        </p:txBody>
      </p:sp>
      <p:sp>
        <p:nvSpPr>
          <p:cNvPr id="13" name="Rectangle 12"/>
          <p:cNvSpPr/>
          <p:nvPr/>
        </p:nvSpPr>
        <p:spPr>
          <a:xfrm>
            <a:off x="2451027" y="0"/>
            <a:ext cx="1448333" cy="6685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GFC logo mid-res"/>
          <p:cNvPicPr>
            <a:picLocks noChangeAspect="1" noChangeArrowheads="1"/>
          </p:cNvPicPr>
          <p:nvPr/>
        </p:nvPicPr>
        <p:blipFill>
          <a:blip r:embed="rId3" cstate="print"/>
          <a:srcRect/>
          <a:stretch>
            <a:fillRect/>
          </a:stretch>
        </p:blipFill>
        <p:spPr bwMode="auto">
          <a:xfrm>
            <a:off x="381093" y="5734251"/>
            <a:ext cx="1780997" cy="783824"/>
          </a:xfrm>
          <a:prstGeom prst="rect">
            <a:avLst/>
          </a:prstGeom>
          <a:noFill/>
          <a:ln w="9525">
            <a:noFill/>
            <a:miter lim="800000"/>
            <a:headEnd/>
            <a:tailEnd/>
          </a:ln>
        </p:spPr>
      </p:pic>
      <p:pic>
        <p:nvPicPr>
          <p:cNvPr id="6" name="Picture 5" descr="apple.PNG"/>
          <p:cNvPicPr>
            <a:picLocks noChangeAspect="1"/>
          </p:cNvPicPr>
          <p:nvPr/>
        </p:nvPicPr>
        <p:blipFill>
          <a:blip r:embed="rId4"/>
          <a:stretch>
            <a:fillRect/>
          </a:stretch>
        </p:blipFill>
        <p:spPr>
          <a:xfrm>
            <a:off x="2733795" y="1453661"/>
            <a:ext cx="1079129" cy="763186"/>
          </a:xfrm>
          <a:prstGeom prst="rect">
            <a:avLst/>
          </a:prstGeom>
        </p:spPr>
      </p:pic>
      <p:pic>
        <p:nvPicPr>
          <p:cNvPr id="7" name="Picture 6" descr="branch.PNG"/>
          <p:cNvPicPr>
            <a:picLocks noChangeAspect="1"/>
          </p:cNvPicPr>
          <p:nvPr/>
        </p:nvPicPr>
        <p:blipFill>
          <a:blip r:embed="rId5"/>
          <a:stretch>
            <a:fillRect/>
          </a:stretch>
        </p:blipFill>
        <p:spPr>
          <a:xfrm>
            <a:off x="3154203" y="2912165"/>
            <a:ext cx="689717" cy="949838"/>
          </a:xfrm>
          <a:prstGeom prst="rect">
            <a:avLst/>
          </a:prstGeom>
        </p:spPr>
      </p:pic>
      <p:pic>
        <p:nvPicPr>
          <p:cNvPr id="8" name="Picture 7" descr="eating the apple.PNG"/>
          <p:cNvPicPr>
            <a:picLocks noChangeAspect="1"/>
          </p:cNvPicPr>
          <p:nvPr/>
        </p:nvPicPr>
        <p:blipFill>
          <a:blip r:embed="rId6"/>
          <a:stretch>
            <a:fillRect/>
          </a:stretch>
        </p:blipFill>
        <p:spPr>
          <a:xfrm>
            <a:off x="2764791" y="261276"/>
            <a:ext cx="1079129" cy="999321"/>
          </a:xfrm>
          <a:prstGeom prst="rect">
            <a:avLst/>
          </a:prstGeom>
        </p:spPr>
      </p:pic>
      <p:pic>
        <p:nvPicPr>
          <p:cNvPr id="10" name="Picture 9" descr="watering can.PNG"/>
          <p:cNvPicPr>
            <a:picLocks noChangeAspect="1"/>
          </p:cNvPicPr>
          <p:nvPr/>
        </p:nvPicPr>
        <p:blipFill>
          <a:blip r:embed="rId7"/>
          <a:stretch>
            <a:fillRect/>
          </a:stretch>
        </p:blipFill>
        <p:spPr>
          <a:xfrm>
            <a:off x="2902250" y="5405060"/>
            <a:ext cx="997110" cy="783824"/>
          </a:xfrm>
          <a:prstGeom prst="rect">
            <a:avLst/>
          </a:prstGeom>
        </p:spPr>
      </p:pic>
      <p:pic>
        <p:nvPicPr>
          <p:cNvPr id="11" name="Picture 10" descr="trunk.PNG"/>
          <p:cNvPicPr>
            <a:picLocks noChangeAspect="1"/>
          </p:cNvPicPr>
          <p:nvPr/>
        </p:nvPicPr>
        <p:blipFill>
          <a:blip r:embed="rId8"/>
          <a:stretch>
            <a:fillRect/>
          </a:stretch>
        </p:blipFill>
        <p:spPr>
          <a:xfrm>
            <a:off x="3054790" y="4037783"/>
            <a:ext cx="616672" cy="1130565"/>
          </a:xfrm>
          <a:prstGeom prst="rect">
            <a:avLst/>
          </a:prstGeom>
        </p:spPr>
      </p:pic>
      <p:pic>
        <p:nvPicPr>
          <p:cNvPr id="12" name="Picture 11" descr="the log frame tree.PNG"/>
          <p:cNvPicPr>
            <a:picLocks noChangeAspect="1"/>
          </p:cNvPicPr>
          <p:nvPr/>
        </p:nvPicPr>
        <p:blipFill>
          <a:blip r:embed="rId9"/>
          <a:srcRect l="21670" t="15092" r="24698"/>
          <a:stretch>
            <a:fillRect/>
          </a:stretch>
        </p:blipFill>
        <p:spPr>
          <a:xfrm>
            <a:off x="381093" y="3542483"/>
            <a:ext cx="1780997" cy="2075393"/>
          </a:xfrm>
          <a:prstGeom prst="rect">
            <a:avLst/>
          </a:prstGeom>
        </p:spPr>
      </p:pic>
      <p:sp>
        <p:nvSpPr>
          <p:cNvPr id="4" name="Right Arrow 3"/>
          <p:cNvSpPr/>
          <p:nvPr/>
        </p:nvSpPr>
        <p:spPr>
          <a:xfrm rot="16200000">
            <a:off x="-486214" y="2870414"/>
            <a:ext cx="5853115" cy="783824"/>
          </a:xfrm>
          <a:prstGeom prst="rightArrow">
            <a:avLst>
              <a:gd name="adj1" fmla="val 30289"/>
              <a:gd name="adj2" fmla="val 88376"/>
            </a:avLst>
          </a:prstGeom>
          <a:solidFill>
            <a:schemeClr val="bg2">
              <a:lumMod val="7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4" name="Rectangle 13"/>
          <p:cNvSpPr/>
          <p:nvPr/>
        </p:nvSpPr>
        <p:spPr>
          <a:xfrm>
            <a:off x="3899360" y="5168349"/>
            <a:ext cx="5058027" cy="116344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899360" y="4045226"/>
            <a:ext cx="5058027" cy="10038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3899360" y="2912165"/>
            <a:ext cx="5058027" cy="968442"/>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3899360" y="1453661"/>
            <a:ext cx="5058027" cy="1299478"/>
          </a:xfrm>
          <a:prstGeom prst="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a:solidFill>
                  <a:schemeClr val="tx1"/>
                </a:solidFill>
              </a:ln>
            </a:endParaRPr>
          </a:p>
        </p:txBody>
      </p:sp>
      <p:sp>
        <p:nvSpPr>
          <p:cNvPr id="18" name="Rectangle 17"/>
          <p:cNvSpPr/>
          <p:nvPr/>
        </p:nvSpPr>
        <p:spPr>
          <a:xfrm>
            <a:off x="3899360" y="138024"/>
            <a:ext cx="5058027" cy="1265166"/>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163542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61590" y="194394"/>
            <a:ext cx="5220821" cy="762076"/>
          </a:xfrm>
        </p:spPr>
        <p:txBody>
          <a:bodyPr/>
          <a:lstStyle/>
          <a:p>
            <a:r>
              <a:rPr lang="en-US" dirty="0" smtClean="0"/>
              <a:t>The Logical Framework</a:t>
            </a:r>
            <a:endParaRPr lang="en-US" dirty="0"/>
          </a:p>
        </p:txBody>
      </p:sp>
      <p:pic>
        <p:nvPicPr>
          <p:cNvPr id="4" name="Picture 2" descr="GFC logo mid-res"/>
          <p:cNvPicPr>
            <a:picLocks noChangeAspect="1" noChangeArrowheads="1"/>
          </p:cNvPicPr>
          <p:nvPr/>
        </p:nvPicPr>
        <p:blipFill>
          <a:blip r:embed="rId4" cstate="print"/>
          <a:srcRect/>
          <a:stretch>
            <a:fillRect/>
          </a:stretch>
        </p:blipFill>
        <p:spPr bwMode="auto">
          <a:xfrm>
            <a:off x="-20616" y="6074176"/>
            <a:ext cx="1780997" cy="783824"/>
          </a:xfrm>
          <a:prstGeom prst="rect">
            <a:avLst/>
          </a:prstGeom>
          <a:noFill/>
          <a:ln w="9525">
            <a:noFill/>
            <a:miter lim="800000"/>
            <a:headEnd/>
            <a:tailEnd/>
          </a:ln>
        </p:spPr>
      </p:pic>
      <p:pic>
        <p:nvPicPr>
          <p:cNvPr id="6" name="log frame prezi.mo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069539" y="1392952"/>
            <a:ext cx="6988302" cy="4367688"/>
          </a:xfrm>
          <a:prstGeom prst="rect">
            <a:avLst/>
          </a:prstGeom>
        </p:spPr>
      </p:pic>
    </p:spTree>
    <p:extLst>
      <p:ext uri="{BB962C8B-B14F-4D97-AF65-F5344CB8AC3E}">
        <p14:creationId xmlns:p14="http://schemas.microsoft.com/office/powerpoint/2010/main" xmlns="" val="2323851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697662" y="113961"/>
            <a:ext cx="2240786" cy="43905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aphicFrame>
        <p:nvGraphicFramePr>
          <p:cNvPr id="6" name="Table 5"/>
          <p:cNvGraphicFramePr>
            <a:graphicFrameLocks noGrp="1"/>
          </p:cNvGraphicFramePr>
          <p:nvPr>
            <p:extLst/>
          </p:nvPr>
        </p:nvGraphicFramePr>
        <p:xfrm>
          <a:off x="65124" y="1500180"/>
          <a:ext cx="1447800" cy="4159250"/>
        </p:xfrm>
        <a:graphic>
          <a:graphicData uri="http://schemas.openxmlformats.org/drawingml/2006/table">
            <a:tbl>
              <a:tblPr/>
              <a:tblGrid>
                <a:gridCol w="1447800"/>
              </a:tblGrid>
              <a:tr h="160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charset="-128"/>
                        </a:rPr>
                        <a:t>INPUT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ea typeface="ＭＳ Ｐゴシック" charset="-128"/>
                        </a:rPr>
                        <a:t>(Resources)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bg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r>
              <a:tr h="2559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Money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Donors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Equipment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Facilities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r>
            </a:tbl>
          </a:graphicData>
        </a:graphic>
      </p:graphicFrame>
      <p:graphicFrame>
        <p:nvGraphicFramePr>
          <p:cNvPr id="7" name="Table 6"/>
          <p:cNvGraphicFramePr>
            <a:graphicFrameLocks noGrp="1"/>
          </p:cNvGraphicFramePr>
          <p:nvPr>
            <p:extLst/>
          </p:nvPr>
        </p:nvGraphicFramePr>
        <p:xfrm>
          <a:off x="1512924" y="1503099"/>
          <a:ext cx="1676400" cy="4159250"/>
        </p:xfrm>
        <a:graphic>
          <a:graphicData uri="http://schemas.openxmlformats.org/drawingml/2006/table">
            <a:tbl>
              <a:tblPr/>
              <a:tblGrid>
                <a:gridCol w="1676400"/>
              </a:tblGrid>
              <a:tr h="160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charset="-128"/>
                        </a:rPr>
                        <a:t>ACTIVITY/ PROGRAM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ea typeface="ＭＳ Ｐゴシック" charset="-128"/>
                        </a:rPr>
                        <a:t>(Interventions)</a:t>
                      </a:r>
                      <a:endParaRPr kumimoji="0" lang="en-US" sz="1400" b="0" i="0" u="none" strike="noStrike" cap="none" normalizeH="0" baseline="0" dirty="0" smtClean="0">
                        <a:ln>
                          <a:noFill/>
                        </a:ln>
                        <a:solidFill>
                          <a:schemeClr val="bg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r>
              <a:tr h="2559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Services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Trainings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Home Visits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Classes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Sessions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a typeface="ＭＳ Ｐゴシック" charset="-128"/>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r>
            </a:tbl>
          </a:graphicData>
        </a:graphic>
      </p:graphicFrame>
      <p:graphicFrame>
        <p:nvGraphicFramePr>
          <p:cNvPr id="8" name="Table 7"/>
          <p:cNvGraphicFramePr>
            <a:graphicFrameLocks noGrp="1"/>
          </p:cNvGraphicFramePr>
          <p:nvPr>
            <p:extLst/>
          </p:nvPr>
        </p:nvGraphicFramePr>
        <p:xfrm>
          <a:off x="3184785" y="1503099"/>
          <a:ext cx="1676400" cy="4159250"/>
        </p:xfrm>
        <a:graphic>
          <a:graphicData uri="http://schemas.openxmlformats.org/drawingml/2006/table">
            <a:tbl>
              <a:tblPr/>
              <a:tblGrid>
                <a:gridCol w="1676400"/>
              </a:tblGrid>
              <a:tr h="160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charset="-128"/>
                        </a:rPr>
                        <a:t>OUTPUT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ea typeface="ＭＳ Ｐゴシック" charset="-128"/>
                        </a:rPr>
                        <a:t>(Direct result from interventions)</a:t>
                      </a:r>
                      <a:endParaRPr kumimoji="0" lang="en-US" sz="1400" b="0" i="0" u="none" strike="noStrike" cap="none" normalizeH="0" baseline="0" dirty="0" smtClean="0">
                        <a:ln>
                          <a:noFill/>
                        </a:ln>
                        <a:solidFill>
                          <a:schemeClr val="bg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r>
              <a:tr h="2559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Who did we reach? (# and population)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What did we do? (action and duration/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frequency)</a:t>
                      </a:r>
                      <a:endParaRPr kumimoji="0" lang="en-US" sz="1800" b="0" i="0" u="none" strike="noStrike" cap="none" normalizeH="0" baseline="0" dirty="0" smtClean="0">
                        <a:ln>
                          <a:noFill/>
                        </a:ln>
                        <a:solidFill>
                          <a:schemeClr val="tx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r>
            </a:tbl>
          </a:graphicData>
        </a:graphic>
      </p:graphicFrame>
      <p:graphicFrame>
        <p:nvGraphicFramePr>
          <p:cNvPr id="9" name="Table 8"/>
          <p:cNvGraphicFramePr>
            <a:graphicFrameLocks noGrp="1"/>
          </p:cNvGraphicFramePr>
          <p:nvPr>
            <p:extLst/>
          </p:nvPr>
        </p:nvGraphicFramePr>
        <p:xfrm>
          <a:off x="4861185" y="1505421"/>
          <a:ext cx="1600200" cy="4141247"/>
        </p:xfrm>
        <a:graphic>
          <a:graphicData uri="http://schemas.openxmlformats.org/drawingml/2006/table">
            <a:tbl>
              <a:tblPr/>
              <a:tblGrid>
                <a:gridCol w="1600200"/>
              </a:tblGrid>
              <a:tr h="15932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charset="-128"/>
                        </a:rPr>
                        <a:t>OUTCOME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ea typeface="ＭＳ Ｐゴシック" charset="-128"/>
                        </a:rPr>
                        <a:t>(Change in participants, result of your project)</a:t>
                      </a:r>
                      <a:endParaRPr kumimoji="0" lang="en-US" sz="1400" b="0" i="0" u="none" strike="noStrike" cap="none" normalizeH="0" baseline="0" dirty="0" smtClean="0">
                        <a:ln>
                          <a:noFill/>
                        </a:ln>
                        <a:solidFill>
                          <a:schemeClr val="bg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r>
              <a:tr h="25479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Behavior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Awareness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Knowledge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Skills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Practices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Attitude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r>
            </a:tbl>
          </a:graphicData>
        </a:graphic>
      </p:graphicFrame>
      <p:graphicFrame>
        <p:nvGraphicFramePr>
          <p:cNvPr id="10" name="Table 9"/>
          <p:cNvGraphicFramePr>
            <a:graphicFrameLocks noGrp="1"/>
          </p:cNvGraphicFramePr>
          <p:nvPr>
            <p:extLst/>
          </p:nvPr>
        </p:nvGraphicFramePr>
        <p:xfrm>
          <a:off x="6469124" y="1503162"/>
          <a:ext cx="2167980" cy="4159250"/>
        </p:xfrm>
        <a:graphic>
          <a:graphicData uri="http://schemas.openxmlformats.org/drawingml/2006/table">
            <a:tbl>
              <a:tblPr/>
              <a:tblGrid>
                <a:gridCol w="2167980"/>
              </a:tblGrid>
              <a:tr h="160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charset="-128"/>
                        </a:rPr>
                        <a:t>IMPACT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ea typeface="ＭＳ Ｐゴシック" charset="-128"/>
                        </a:rPr>
                        <a:t>(Change in society)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bg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r>
              <a:tr h="2559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Environment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Social condition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Political condition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Economic condition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rPr>
                        <a:t>Policy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charset="0"/>
                        <a:ea typeface="ＭＳ Ｐゴシック" charset="-128"/>
                        <a:cs typeface="Calibri" charset="0"/>
                      </a:endParaRPr>
                    </a:p>
                  </a:txBody>
                  <a:tcPr horzOverflow="overflow">
                    <a:lnL w="9525" cap="flat" cmpd="sng" algn="ctr">
                      <a:solidFill>
                        <a:srgbClr val="2F2F98"/>
                      </a:solidFill>
                      <a:prstDash val="solid"/>
                      <a:round/>
                      <a:headEnd type="none" w="med" len="med"/>
                      <a:tailEnd type="none" w="med" len="med"/>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r>
            </a:tbl>
          </a:graphicData>
        </a:graphic>
      </p:graphicFrame>
      <p:sp>
        <p:nvSpPr>
          <p:cNvPr id="12" name="Right Arrow 11"/>
          <p:cNvSpPr/>
          <p:nvPr/>
        </p:nvSpPr>
        <p:spPr>
          <a:xfrm>
            <a:off x="1025724" y="2647690"/>
            <a:ext cx="1009442" cy="374442"/>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2"/>
          <p:cNvSpPr/>
          <p:nvPr/>
        </p:nvSpPr>
        <p:spPr>
          <a:xfrm>
            <a:off x="2680064" y="2647690"/>
            <a:ext cx="1009442" cy="374442"/>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3"/>
          <p:cNvSpPr/>
          <p:nvPr/>
        </p:nvSpPr>
        <p:spPr>
          <a:xfrm>
            <a:off x="4348526" y="2647690"/>
            <a:ext cx="1009442" cy="374442"/>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14"/>
          <p:cNvSpPr/>
          <p:nvPr/>
        </p:nvSpPr>
        <p:spPr>
          <a:xfrm>
            <a:off x="5948726" y="2647690"/>
            <a:ext cx="1009442" cy="374442"/>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2" descr="GFC logo mid-res"/>
          <p:cNvPicPr>
            <a:picLocks noChangeAspect="1" noChangeArrowheads="1"/>
          </p:cNvPicPr>
          <p:nvPr/>
        </p:nvPicPr>
        <p:blipFill>
          <a:blip r:embed="rId3" cstate="print"/>
          <a:srcRect/>
          <a:stretch>
            <a:fillRect/>
          </a:stretch>
        </p:blipFill>
        <p:spPr bwMode="auto">
          <a:xfrm>
            <a:off x="7363003" y="6074176"/>
            <a:ext cx="1780997" cy="783824"/>
          </a:xfrm>
          <a:prstGeom prst="rect">
            <a:avLst/>
          </a:prstGeom>
          <a:noFill/>
          <a:ln w="9525">
            <a:noFill/>
            <a:miter lim="800000"/>
            <a:headEnd/>
            <a:tailEnd/>
          </a:ln>
        </p:spPr>
      </p:pic>
      <p:pic>
        <p:nvPicPr>
          <p:cNvPr id="16" name="Picture 15" descr="apple.PNG"/>
          <p:cNvPicPr>
            <a:picLocks noChangeAspect="1"/>
          </p:cNvPicPr>
          <p:nvPr/>
        </p:nvPicPr>
        <p:blipFill>
          <a:blip r:embed="rId4"/>
          <a:stretch>
            <a:fillRect/>
          </a:stretch>
        </p:blipFill>
        <p:spPr>
          <a:xfrm>
            <a:off x="5357968" y="4867430"/>
            <a:ext cx="1079129" cy="763186"/>
          </a:xfrm>
          <a:prstGeom prst="rect">
            <a:avLst/>
          </a:prstGeom>
        </p:spPr>
      </p:pic>
      <p:pic>
        <p:nvPicPr>
          <p:cNvPr id="18" name="Picture 17" descr="branch.PNG"/>
          <p:cNvPicPr>
            <a:picLocks noChangeAspect="1"/>
          </p:cNvPicPr>
          <p:nvPr/>
        </p:nvPicPr>
        <p:blipFill>
          <a:blip r:embed="rId5"/>
          <a:stretch>
            <a:fillRect/>
          </a:stretch>
        </p:blipFill>
        <p:spPr>
          <a:xfrm>
            <a:off x="4348526" y="4973658"/>
            <a:ext cx="500132" cy="688754"/>
          </a:xfrm>
          <a:prstGeom prst="rect">
            <a:avLst/>
          </a:prstGeom>
        </p:spPr>
      </p:pic>
      <p:pic>
        <p:nvPicPr>
          <p:cNvPr id="19" name="Picture 18" descr="eating the apple.PNG"/>
          <p:cNvPicPr>
            <a:picLocks noChangeAspect="1"/>
          </p:cNvPicPr>
          <p:nvPr/>
        </p:nvPicPr>
        <p:blipFill>
          <a:blip r:embed="rId6"/>
          <a:stretch>
            <a:fillRect/>
          </a:stretch>
        </p:blipFill>
        <p:spPr>
          <a:xfrm>
            <a:off x="7248255" y="4800578"/>
            <a:ext cx="846422" cy="783824"/>
          </a:xfrm>
          <a:prstGeom prst="rect">
            <a:avLst/>
          </a:prstGeom>
        </p:spPr>
      </p:pic>
      <p:pic>
        <p:nvPicPr>
          <p:cNvPr id="20" name="Picture 19" descr="watering can.PNG"/>
          <p:cNvPicPr>
            <a:picLocks noChangeAspect="1"/>
          </p:cNvPicPr>
          <p:nvPr/>
        </p:nvPicPr>
        <p:blipFill>
          <a:blip r:embed="rId7"/>
          <a:stretch>
            <a:fillRect/>
          </a:stretch>
        </p:blipFill>
        <p:spPr>
          <a:xfrm>
            <a:off x="190462" y="4725728"/>
            <a:ext cx="997110" cy="783824"/>
          </a:xfrm>
          <a:prstGeom prst="rect">
            <a:avLst/>
          </a:prstGeom>
        </p:spPr>
      </p:pic>
      <p:pic>
        <p:nvPicPr>
          <p:cNvPr id="21" name="Picture 20" descr="trunk.PNG"/>
          <p:cNvPicPr>
            <a:picLocks noChangeAspect="1"/>
          </p:cNvPicPr>
          <p:nvPr/>
        </p:nvPicPr>
        <p:blipFill>
          <a:blip r:embed="rId8"/>
          <a:stretch>
            <a:fillRect/>
          </a:stretch>
        </p:blipFill>
        <p:spPr>
          <a:xfrm>
            <a:off x="2633940" y="4800578"/>
            <a:ext cx="461505" cy="846091"/>
          </a:xfrm>
          <a:prstGeom prst="rect">
            <a:avLst/>
          </a:prstGeom>
        </p:spPr>
      </p:pic>
      <p:sp>
        <p:nvSpPr>
          <p:cNvPr id="4" name="TextBox 3"/>
          <p:cNvSpPr txBox="1"/>
          <p:nvPr/>
        </p:nvSpPr>
        <p:spPr>
          <a:xfrm>
            <a:off x="1977346" y="376318"/>
            <a:ext cx="5189308" cy="646331"/>
          </a:xfrm>
          <a:prstGeom prst="rect">
            <a:avLst/>
          </a:prstGeom>
          <a:noFill/>
        </p:spPr>
        <p:txBody>
          <a:bodyPr wrap="square" rtlCol="0">
            <a:spAutoFit/>
          </a:bodyPr>
          <a:lstStyle/>
          <a:p>
            <a:r>
              <a:rPr lang="en-US" sz="3600" dirty="0" smtClean="0">
                <a:solidFill>
                  <a:schemeClr val="accent1"/>
                </a:solidFill>
              </a:rPr>
              <a:t>The Logical Framework</a:t>
            </a:r>
            <a:endParaRPr lang="en-US" sz="3600" dirty="0">
              <a:solidFill>
                <a:schemeClr val="accent1"/>
              </a:solidFill>
            </a:endParaRPr>
          </a:p>
        </p:txBody>
      </p:sp>
      <p:sp>
        <p:nvSpPr>
          <p:cNvPr id="22" name="TextBox 21"/>
          <p:cNvSpPr txBox="1"/>
          <p:nvPr/>
        </p:nvSpPr>
        <p:spPr>
          <a:xfrm>
            <a:off x="220837" y="6064237"/>
            <a:ext cx="966735" cy="369332"/>
          </a:xfrm>
          <a:prstGeom prst="rect">
            <a:avLst/>
          </a:prstGeom>
          <a:noFill/>
        </p:spPr>
        <p:txBody>
          <a:bodyPr wrap="square" rtlCol="0">
            <a:spAutoFit/>
          </a:bodyPr>
          <a:lstStyle/>
          <a:p>
            <a:r>
              <a:rPr lang="en-US" dirty="0" smtClean="0">
                <a:solidFill>
                  <a:schemeClr val="accent6"/>
                </a:solidFill>
              </a:rPr>
              <a:t>Before</a:t>
            </a:r>
            <a:endParaRPr lang="en-US" dirty="0">
              <a:solidFill>
                <a:schemeClr val="accent6"/>
              </a:solidFill>
            </a:endParaRPr>
          </a:p>
        </p:txBody>
      </p:sp>
      <p:sp>
        <p:nvSpPr>
          <p:cNvPr id="23" name="TextBox 22"/>
          <p:cNvSpPr txBox="1"/>
          <p:nvPr/>
        </p:nvSpPr>
        <p:spPr>
          <a:xfrm>
            <a:off x="1786688" y="6041910"/>
            <a:ext cx="1149619" cy="369332"/>
          </a:xfrm>
          <a:prstGeom prst="rect">
            <a:avLst/>
          </a:prstGeom>
          <a:noFill/>
        </p:spPr>
        <p:txBody>
          <a:bodyPr wrap="square" rtlCol="0">
            <a:spAutoFit/>
          </a:bodyPr>
          <a:lstStyle/>
          <a:p>
            <a:r>
              <a:rPr lang="en-US" dirty="0" smtClean="0">
                <a:solidFill>
                  <a:schemeClr val="accent6"/>
                </a:solidFill>
              </a:rPr>
              <a:t>Activity</a:t>
            </a:r>
            <a:endParaRPr lang="en-US" dirty="0">
              <a:solidFill>
                <a:schemeClr val="accent6"/>
              </a:solidFill>
            </a:endParaRPr>
          </a:p>
        </p:txBody>
      </p:sp>
      <p:sp>
        <p:nvSpPr>
          <p:cNvPr id="24" name="TextBox 23"/>
          <p:cNvSpPr txBox="1"/>
          <p:nvPr/>
        </p:nvSpPr>
        <p:spPr>
          <a:xfrm>
            <a:off x="4810100" y="6064237"/>
            <a:ext cx="2275557" cy="369332"/>
          </a:xfrm>
          <a:prstGeom prst="rect">
            <a:avLst/>
          </a:prstGeom>
          <a:noFill/>
        </p:spPr>
        <p:txBody>
          <a:bodyPr wrap="square" rtlCol="0">
            <a:spAutoFit/>
          </a:bodyPr>
          <a:lstStyle/>
          <a:p>
            <a:r>
              <a:rPr lang="en-US" dirty="0" smtClean="0">
                <a:solidFill>
                  <a:schemeClr val="accent6"/>
                </a:solidFill>
              </a:rPr>
              <a:t>Change = Outcome</a:t>
            </a:r>
            <a:endParaRPr lang="en-US" dirty="0">
              <a:solidFill>
                <a:schemeClr val="accent6"/>
              </a:solidFill>
            </a:endParaRPr>
          </a:p>
        </p:txBody>
      </p:sp>
      <p:sp>
        <p:nvSpPr>
          <p:cNvPr id="25" name="TextBox 24"/>
          <p:cNvSpPr txBox="1"/>
          <p:nvPr/>
        </p:nvSpPr>
        <p:spPr>
          <a:xfrm>
            <a:off x="3381791" y="6041910"/>
            <a:ext cx="1090818" cy="369332"/>
          </a:xfrm>
          <a:prstGeom prst="rect">
            <a:avLst/>
          </a:prstGeom>
          <a:noFill/>
        </p:spPr>
        <p:txBody>
          <a:bodyPr wrap="square" rtlCol="0">
            <a:spAutoFit/>
          </a:bodyPr>
          <a:lstStyle/>
          <a:p>
            <a:r>
              <a:rPr lang="en-US" dirty="0" smtClean="0">
                <a:solidFill>
                  <a:schemeClr val="accent6"/>
                </a:solidFill>
              </a:rPr>
              <a:t>After</a:t>
            </a:r>
            <a:endParaRPr lang="en-US" dirty="0">
              <a:solidFill>
                <a:schemeClr val="accent6"/>
              </a:solidFill>
            </a:endParaRPr>
          </a:p>
        </p:txBody>
      </p:sp>
      <p:sp>
        <p:nvSpPr>
          <p:cNvPr id="26" name="Right Arrow 25"/>
          <p:cNvSpPr/>
          <p:nvPr/>
        </p:nvSpPr>
        <p:spPr>
          <a:xfrm>
            <a:off x="2757619" y="6177853"/>
            <a:ext cx="624172" cy="207354"/>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ight Arrow 26"/>
          <p:cNvSpPr/>
          <p:nvPr/>
        </p:nvSpPr>
        <p:spPr>
          <a:xfrm>
            <a:off x="1025724" y="6184010"/>
            <a:ext cx="624172" cy="207354"/>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ight Arrow 27"/>
          <p:cNvSpPr/>
          <p:nvPr/>
        </p:nvSpPr>
        <p:spPr>
          <a:xfrm>
            <a:off x="4036440" y="6157975"/>
            <a:ext cx="624172" cy="207354"/>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4810100" y="5920082"/>
            <a:ext cx="2275557" cy="659622"/>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264289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054787" y="168965"/>
            <a:ext cx="930187" cy="1769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 descr="GFC logo mid-r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60591" y="0"/>
            <a:ext cx="1780997" cy="783824"/>
          </a:xfrm>
          <a:prstGeom prst="rect">
            <a:avLst/>
          </a:prstGeom>
          <a:noFill/>
          <a:ln w="9525">
            <a:noFill/>
            <a:miter lim="800000"/>
            <a:headEnd/>
            <a:tailEnd/>
          </a:ln>
        </p:spPr>
      </p:pic>
      <p:sp>
        <p:nvSpPr>
          <p:cNvPr id="2" name="Title 1"/>
          <p:cNvSpPr>
            <a:spLocks noGrp="1"/>
          </p:cNvSpPr>
          <p:nvPr>
            <p:ph type="title"/>
          </p:nvPr>
        </p:nvSpPr>
        <p:spPr>
          <a:xfrm>
            <a:off x="498474" y="168965"/>
            <a:ext cx="7556313" cy="1116106"/>
          </a:xfrm>
        </p:spPr>
        <p:txBody>
          <a:bodyPr/>
          <a:lstStyle/>
          <a:p>
            <a:r>
              <a:rPr lang="en-US" dirty="0" smtClean="0"/>
              <a:t>Logical Framework: Example </a:t>
            </a:r>
            <a:endParaRPr lang="en-US" dirty="0"/>
          </a:p>
        </p:txBody>
      </p:sp>
      <p:sp>
        <p:nvSpPr>
          <p:cNvPr id="3" name="Content Placeholder 2"/>
          <p:cNvSpPr>
            <a:spLocks noGrp="1"/>
          </p:cNvSpPr>
          <p:nvPr>
            <p:ph sz="half" idx="1"/>
          </p:nvPr>
        </p:nvSpPr>
        <p:spPr>
          <a:xfrm>
            <a:off x="286059" y="833211"/>
            <a:ext cx="3614655" cy="6024789"/>
          </a:xfrm>
        </p:spPr>
        <p:txBody>
          <a:bodyPr>
            <a:normAutofit/>
          </a:bodyPr>
          <a:lstStyle/>
          <a:p>
            <a:r>
              <a:rPr lang="en-US" b="1" dirty="0" smtClean="0"/>
              <a:t>University enrollment increases</a:t>
            </a:r>
          </a:p>
          <a:p>
            <a:r>
              <a:rPr lang="en-US" b="1" dirty="0" smtClean="0"/>
              <a:t>90% of students in the after-school tutoring program pass the end-of-year exam</a:t>
            </a:r>
            <a:endParaRPr lang="en-US" dirty="0" smtClean="0"/>
          </a:p>
          <a:p>
            <a:r>
              <a:rPr lang="en-US" b="1" dirty="0" smtClean="0"/>
              <a:t>20 hours of after-school math lessons are provided</a:t>
            </a:r>
          </a:p>
          <a:p>
            <a:r>
              <a:rPr lang="en-US" b="1" dirty="0" smtClean="0"/>
              <a:t>After</a:t>
            </a:r>
            <a:r>
              <a:rPr lang="en-US" b="1" dirty="0"/>
              <a:t>-school tutoring </a:t>
            </a:r>
            <a:r>
              <a:rPr lang="en-US" b="1" dirty="0" smtClean="0"/>
              <a:t>is offered</a:t>
            </a:r>
          </a:p>
          <a:p>
            <a:r>
              <a:rPr lang="en-US" b="1" dirty="0" smtClean="0"/>
              <a:t>Tutors are hired and classroom space is secured for tutoring</a:t>
            </a:r>
          </a:p>
          <a:p>
            <a:r>
              <a:rPr lang="en-US" b="1" dirty="0" smtClean="0"/>
              <a:t>Many students are not able to attend university because they are unprepared for the end-of-year exam</a:t>
            </a:r>
            <a:endParaRPr lang="en-US" dirty="0"/>
          </a:p>
          <a:p>
            <a:endParaRPr lang="en-US" dirty="0"/>
          </a:p>
        </p:txBody>
      </p:sp>
      <p:sp>
        <p:nvSpPr>
          <p:cNvPr id="5" name="Rectangle 4"/>
          <p:cNvSpPr>
            <a:spLocks noChangeArrowheads="1"/>
          </p:cNvSpPr>
          <p:nvPr/>
        </p:nvSpPr>
        <p:spPr bwMode="auto">
          <a:xfrm>
            <a:off x="3949701" y="3502704"/>
            <a:ext cx="2514600" cy="609600"/>
          </a:xfrm>
          <a:prstGeom prst="rect">
            <a:avLst/>
          </a:prstGeom>
          <a:solidFill>
            <a:srgbClr val="F5CE0F"/>
          </a:solidFill>
          <a:ln w="9525">
            <a:noFill/>
            <a:miter lim="800000"/>
            <a:headEnd/>
            <a:tailEnd/>
          </a:ln>
          <a:effectLst/>
        </p:spPr>
        <p:txBody>
          <a:bodyPr anchor="ctr"/>
          <a:lstStyle/>
          <a:p>
            <a:pPr algn="ctr">
              <a:defRPr/>
            </a:pPr>
            <a:r>
              <a:rPr lang="en-US" dirty="0" smtClean="0">
                <a:solidFill>
                  <a:schemeClr val="lt1"/>
                </a:solidFill>
                <a:latin typeface="+mn-lt"/>
                <a:ea typeface="+mn-ea"/>
              </a:rPr>
              <a:t>ACTIVITY/PROGRAM</a:t>
            </a:r>
            <a:endParaRPr lang="en-US" dirty="0">
              <a:solidFill>
                <a:schemeClr val="lt1"/>
              </a:solidFill>
              <a:latin typeface="+mn-lt"/>
              <a:ea typeface="+mn-ea"/>
            </a:endParaRPr>
          </a:p>
        </p:txBody>
      </p:sp>
      <p:sp>
        <p:nvSpPr>
          <p:cNvPr id="7" name="Rectangle 6"/>
          <p:cNvSpPr>
            <a:spLocks noChangeArrowheads="1"/>
          </p:cNvSpPr>
          <p:nvPr/>
        </p:nvSpPr>
        <p:spPr bwMode="auto">
          <a:xfrm>
            <a:off x="3949701" y="2628105"/>
            <a:ext cx="2514600" cy="609600"/>
          </a:xfrm>
          <a:prstGeom prst="rect">
            <a:avLst/>
          </a:prstGeom>
          <a:solidFill>
            <a:srgbClr val="FF0000"/>
          </a:solidFill>
          <a:ln w="9525">
            <a:noFill/>
            <a:miter lim="800000"/>
            <a:headEnd/>
            <a:tailEnd/>
          </a:ln>
          <a:effectLst/>
        </p:spPr>
        <p:txBody>
          <a:bodyPr anchor="ctr"/>
          <a:lstStyle/>
          <a:p>
            <a:pPr algn="ctr">
              <a:defRPr/>
            </a:pPr>
            <a:r>
              <a:rPr lang="en-US" dirty="0">
                <a:solidFill>
                  <a:schemeClr val="lt1"/>
                </a:solidFill>
                <a:latin typeface="+mn-lt"/>
                <a:ea typeface="+mn-ea"/>
              </a:rPr>
              <a:t>OUTPUT</a:t>
            </a:r>
          </a:p>
        </p:txBody>
      </p:sp>
      <p:sp>
        <p:nvSpPr>
          <p:cNvPr id="8" name="Rectangle 7"/>
          <p:cNvSpPr>
            <a:spLocks noChangeArrowheads="1"/>
          </p:cNvSpPr>
          <p:nvPr/>
        </p:nvSpPr>
        <p:spPr bwMode="auto">
          <a:xfrm>
            <a:off x="3949701" y="1762374"/>
            <a:ext cx="2514600" cy="609600"/>
          </a:xfrm>
          <a:prstGeom prst="rect">
            <a:avLst/>
          </a:prstGeom>
          <a:solidFill>
            <a:srgbClr val="800000"/>
          </a:solidFill>
          <a:ln w="9525">
            <a:noFill/>
            <a:miter lim="800000"/>
            <a:headEnd/>
            <a:tailEnd/>
          </a:ln>
          <a:effectLst/>
        </p:spPr>
        <p:txBody>
          <a:bodyPr anchor="ctr"/>
          <a:lstStyle/>
          <a:p>
            <a:pPr algn="ctr">
              <a:defRPr/>
            </a:pPr>
            <a:r>
              <a:rPr lang="en-US" dirty="0">
                <a:solidFill>
                  <a:schemeClr val="lt1"/>
                </a:solidFill>
                <a:latin typeface="+mn-lt"/>
                <a:ea typeface="+mn-ea"/>
              </a:rPr>
              <a:t>OUTCOME</a:t>
            </a:r>
          </a:p>
        </p:txBody>
      </p:sp>
      <p:sp>
        <p:nvSpPr>
          <p:cNvPr id="10" name="Rectangle 9"/>
          <p:cNvSpPr>
            <a:spLocks noChangeArrowheads="1"/>
          </p:cNvSpPr>
          <p:nvPr/>
        </p:nvSpPr>
        <p:spPr bwMode="auto">
          <a:xfrm>
            <a:off x="3949701" y="833211"/>
            <a:ext cx="2514600" cy="609600"/>
          </a:xfrm>
          <a:prstGeom prst="rect">
            <a:avLst/>
          </a:prstGeom>
          <a:solidFill>
            <a:srgbClr val="FF6600"/>
          </a:solidFill>
          <a:ln w="9525">
            <a:noFill/>
            <a:miter lim="800000"/>
            <a:headEnd/>
            <a:tailEnd/>
          </a:ln>
          <a:effectLst/>
        </p:spPr>
        <p:txBody>
          <a:bodyPr anchor="ctr"/>
          <a:lstStyle/>
          <a:p>
            <a:pPr algn="ctr">
              <a:defRPr/>
            </a:pPr>
            <a:r>
              <a:rPr lang="en-US" dirty="0">
                <a:solidFill>
                  <a:schemeClr val="lt1"/>
                </a:solidFill>
                <a:latin typeface="+mn-lt"/>
                <a:ea typeface="+mn-ea"/>
              </a:rPr>
              <a:t>IMPACT</a:t>
            </a:r>
          </a:p>
        </p:txBody>
      </p:sp>
      <p:sp>
        <p:nvSpPr>
          <p:cNvPr id="12" name="Rectangle 11"/>
          <p:cNvSpPr>
            <a:spLocks noChangeArrowheads="1"/>
          </p:cNvSpPr>
          <p:nvPr/>
        </p:nvSpPr>
        <p:spPr bwMode="auto">
          <a:xfrm>
            <a:off x="3949701" y="4359965"/>
            <a:ext cx="2514600" cy="609600"/>
          </a:xfrm>
          <a:prstGeom prst="rect">
            <a:avLst/>
          </a:prstGeom>
          <a:ln>
            <a:noFill/>
            <a:headEnd/>
            <a:tailEnd/>
          </a:ln>
          <a:effectLst/>
        </p:spPr>
        <p:style>
          <a:lnRef idx="3">
            <a:schemeClr val="lt1"/>
          </a:lnRef>
          <a:fillRef idx="1">
            <a:schemeClr val="accent1"/>
          </a:fillRef>
          <a:effectRef idx="1">
            <a:schemeClr val="accent1"/>
          </a:effectRef>
          <a:fontRef idx="minor">
            <a:schemeClr val="lt1"/>
          </a:fontRef>
        </p:style>
        <p:txBody>
          <a:bodyPr anchor="ctr"/>
          <a:lstStyle/>
          <a:p>
            <a:pPr algn="ctr">
              <a:defRPr/>
            </a:pPr>
            <a:r>
              <a:rPr lang="en-US" dirty="0" smtClean="0">
                <a:solidFill>
                  <a:schemeClr val="lt1"/>
                </a:solidFill>
                <a:latin typeface="+mn-lt"/>
                <a:ea typeface="+mn-ea"/>
              </a:rPr>
              <a:t>INPUT</a:t>
            </a:r>
            <a:endParaRPr lang="en-US" dirty="0">
              <a:solidFill>
                <a:schemeClr val="lt1"/>
              </a:solidFill>
              <a:latin typeface="+mn-lt"/>
              <a:ea typeface="+mn-ea"/>
            </a:endParaRPr>
          </a:p>
        </p:txBody>
      </p:sp>
      <p:pic>
        <p:nvPicPr>
          <p:cNvPr id="15" name="Picture 14" descr="eating the apple.PNG"/>
          <p:cNvPicPr>
            <a:picLocks noChangeAspect="1"/>
          </p:cNvPicPr>
          <p:nvPr/>
        </p:nvPicPr>
        <p:blipFill>
          <a:blip r:embed="rId4"/>
          <a:stretch>
            <a:fillRect/>
          </a:stretch>
        </p:blipFill>
        <p:spPr>
          <a:xfrm>
            <a:off x="6733187" y="660841"/>
            <a:ext cx="844420" cy="781970"/>
          </a:xfrm>
          <a:prstGeom prst="rect">
            <a:avLst/>
          </a:prstGeom>
        </p:spPr>
      </p:pic>
      <p:pic>
        <p:nvPicPr>
          <p:cNvPr id="16" name="Picture 15" descr="watering can.PNG"/>
          <p:cNvPicPr>
            <a:picLocks noChangeAspect="1"/>
          </p:cNvPicPr>
          <p:nvPr/>
        </p:nvPicPr>
        <p:blipFill>
          <a:blip r:embed="rId5"/>
          <a:stretch>
            <a:fillRect/>
          </a:stretch>
        </p:blipFill>
        <p:spPr>
          <a:xfrm>
            <a:off x="6580497" y="4359965"/>
            <a:ext cx="997110" cy="783824"/>
          </a:xfrm>
          <a:prstGeom prst="rect">
            <a:avLst/>
          </a:prstGeom>
        </p:spPr>
      </p:pic>
      <p:pic>
        <p:nvPicPr>
          <p:cNvPr id="17" name="Picture 16" descr="trunk.PNG"/>
          <p:cNvPicPr>
            <a:picLocks noChangeAspect="1"/>
          </p:cNvPicPr>
          <p:nvPr/>
        </p:nvPicPr>
        <p:blipFill>
          <a:blip r:embed="rId6"/>
          <a:stretch>
            <a:fillRect/>
          </a:stretch>
        </p:blipFill>
        <p:spPr>
          <a:xfrm>
            <a:off x="6743919" y="3237705"/>
            <a:ext cx="616672" cy="1130565"/>
          </a:xfrm>
          <a:prstGeom prst="rect">
            <a:avLst/>
          </a:prstGeom>
        </p:spPr>
      </p:pic>
      <p:pic>
        <p:nvPicPr>
          <p:cNvPr id="18" name="Picture 17" descr="branch.PNG"/>
          <p:cNvPicPr>
            <a:picLocks noChangeAspect="1"/>
          </p:cNvPicPr>
          <p:nvPr/>
        </p:nvPicPr>
        <p:blipFill>
          <a:blip r:embed="rId7"/>
          <a:stretch>
            <a:fillRect/>
          </a:stretch>
        </p:blipFill>
        <p:spPr>
          <a:xfrm flipH="1">
            <a:off x="6670874" y="2287867"/>
            <a:ext cx="689717" cy="949838"/>
          </a:xfrm>
          <a:prstGeom prst="rect">
            <a:avLst/>
          </a:prstGeom>
        </p:spPr>
      </p:pic>
      <p:pic>
        <p:nvPicPr>
          <p:cNvPr id="19" name="Picture 18" descr="apple.PNG"/>
          <p:cNvPicPr>
            <a:picLocks noChangeAspect="1"/>
          </p:cNvPicPr>
          <p:nvPr/>
        </p:nvPicPr>
        <p:blipFill>
          <a:blip r:embed="rId8"/>
          <a:stretch>
            <a:fillRect/>
          </a:stretch>
        </p:blipFill>
        <p:spPr>
          <a:xfrm flipH="1">
            <a:off x="6589193" y="1588615"/>
            <a:ext cx="988414" cy="699030"/>
          </a:xfrm>
          <a:prstGeom prst="rect">
            <a:avLst/>
          </a:prstGeom>
        </p:spPr>
      </p:pic>
      <p:sp>
        <p:nvSpPr>
          <p:cNvPr id="21" name="Rectangle 20"/>
          <p:cNvSpPr>
            <a:spLocks noChangeArrowheads="1"/>
          </p:cNvSpPr>
          <p:nvPr/>
        </p:nvSpPr>
        <p:spPr bwMode="auto">
          <a:xfrm>
            <a:off x="3949701" y="5635896"/>
            <a:ext cx="2514600" cy="609600"/>
          </a:xfrm>
          <a:prstGeom prst="rect">
            <a:avLst/>
          </a:prstGeom>
          <a:solidFill>
            <a:schemeClr val="accent5"/>
          </a:solidFill>
          <a:ln>
            <a:noFill/>
            <a:headEnd/>
            <a:tailEnd/>
          </a:ln>
          <a:effectLst/>
        </p:spPr>
        <p:style>
          <a:lnRef idx="3">
            <a:schemeClr val="lt1"/>
          </a:lnRef>
          <a:fillRef idx="1">
            <a:schemeClr val="accent1"/>
          </a:fillRef>
          <a:effectRef idx="1">
            <a:schemeClr val="accent1"/>
          </a:effectRef>
          <a:fontRef idx="minor">
            <a:schemeClr val="lt1"/>
          </a:fontRef>
        </p:style>
        <p:txBody>
          <a:bodyPr anchor="ctr"/>
          <a:lstStyle/>
          <a:p>
            <a:pPr algn="ctr">
              <a:defRPr/>
            </a:pPr>
            <a:r>
              <a:rPr lang="en-US" dirty="0" smtClean="0">
                <a:solidFill>
                  <a:schemeClr val="lt1"/>
                </a:solidFill>
                <a:latin typeface="+mn-lt"/>
                <a:ea typeface="+mn-ea"/>
              </a:rPr>
              <a:t>PROBLEM</a:t>
            </a:r>
            <a:endParaRPr lang="en-US" dirty="0">
              <a:solidFill>
                <a:schemeClr val="lt1"/>
              </a:solidFill>
              <a:latin typeface="+mn-lt"/>
              <a:ea typeface="+mn-ea"/>
            </a:endParaRPr>
          </a:p>
        </p:txBody>
      </p:sp>
    </p:spTree>
    <p:extLst>
      <p:ext uri="{BB962C8B-B14F-4D97-AF65-F5344CB8AC3E}">
        <p14:creationId xmlns:p14="http://schemas.microsoft.com/office/powerpoint/2010/main" xmlns="" val="1555305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6510</TotalTime>
  <Words>3786</Words>
  <Application>Microsoft Office PowerPoint</Application>
  <PresentationFormat>On-screen Show (4:3)</PresentationFormat>
  <Paragraphs>477</Paragraphs>
  <Slides>20</Slides>
  <Notes>20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Advantage</vt:lpstr>
      <vt:lpstr>Monitoring, Learning &amp; Evaluation</vt:lpstr>
      <vt:lpstr>Learning Goals</vt:lpstr>
      <vt:lpstr>What Is Monitoring &amp; Evaluation?</vt:lpstr>
      <vt:lpstr>Monitoring ● Learning ● Evaluation </vt:lpstr>
      <vt:lpstr>Write down three ways your organization can benefit from monitoring and evaluation. </vt:lpstr>
      <vt:lpstr>Key Words  to Know </vt:lpstr>
      <vt:lpstr>The Logical Framework</vt:lpstr>
      <vt:lpstr>Slide 8</vt:lpstr>
      <vt:lpstr>Logical Framework: Example </vt:lpstr>
      <vt:lpstr>Logical Framework:  Your Turn</vt:lpstr>
      <vt:lpstr>M&amp;E for GFC: Outcome Sentences &amp; Reports</vt:lpstr>
      <vt:lpstr>SMART Measurements</vt:lpstr>
      <vt:lpstr>Is This Outcome Sentence SMART?</vt:lpstr>
      <vt:lpstr>Outcome Sentence for GFC</vt:lpstr>
      <vt:lpstr>Put the Parts of This Outcome Sentence in the Correct Order</vt:lpstr>
      <vt:lpstr>Practice: Write an Outcome Sentence for GFC</vt:lpstr>
      <vt:lpstr>Collecting Data</vt:lpstr>
      <vt:lpstr>Additional Resources</vt:lpstr>
      <vt:lpstr>Please write down three changes you can make that will improve M&amp;E for your organization.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Learning &amp; Evaluation</dc:title>
  <dc:creator>Sarah Ellison</dc:creator>
  <cp:lastModifiedBy>Josette</cp:lastModifiedBy>
  <cp:revision>234</cp:revision>
  <dcterms:created xsi:type="dcterms:W3CDTF">2014-03-07T21:13:03Z</dcterms:created>
  <dcterms:modified xsi:type="dcterms:W3CDTF">2014-08-10T02:25:49Z</dcterms:modified>
</cp:coreProperties>
</file>